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6" r:id="rId1"/>
    <p:sldMasterId id="2147483677" r:id="rId2"/>
  </p:sldMasterIdLst>
  <p:notesMasterIdLst>
    <p:notesMasterId r:id="rId14"/>
  </p:notesMasterIdLst>
  <p:sldIdLst>
    <p:sldId id="263" r:id="rId3"/>
    <p:sldId id="257" r:id="rId4"/>
    <p:sldId id="260" r:id="rId5"/>
    <p:sldId id="268" r:id="rId6"/>
    <p:sldId id="276" r:id="rId7"/>
    <p:sldId id="272" r:id="rId8"/>
    <p:sldId id="289" r:id="rId9"/>
    <p:sldId id="275" r:id="rId10"/>
    <p:sldId id="270" r:id="rId11"/>
    <p:sldId id="265" r:id="rId12"/>
    <p:sldId id="274" r:id="rId1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762"/>
    <p:restoredTop sz="94674"/>
  </p:normalViewPr>
  <p:slideViewPr>
    <p:cSldViewPr snapToGrid="0">
      <p:cViewPr varScale="1">
        <p:scale>
          <a:sx n="159" d="100"/>
          <a:sy n="159" d="100"/>
        </p:scale>
        <p:origin x="208" y="184"/>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379f10d246_2_19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04" name="Google Shape;204;g1379f10d246_2_1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1379f10d246_2_51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39" name="Google Shape;239;g1379f10d246_2_5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379f10d246_2_8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g1379f10d246_2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3572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379f10d246_2_8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9" name="Google Shape;119;g1379f10d246_2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379f10d246_0_7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60" name="Google Shape;160;g1379f10d246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379f10d246_0_7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60" name="Google Shape;160;g1379f10d246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622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379f10d246_0_7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60" name="Google Shape;160;g1379f10d246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4062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379f10d246_0_7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60" name="Google Shape;160;g1379f10d246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9712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379f10d246_0_7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From the </a:t>
            </a:r>
            <a:r>
              <a:rPr lang="en-US" i="1" dirty="0"/>
              <a:t>Progress Makers </a:t>
            </a:r>
            <a:r>
              <a:rPr lang="en-US" dirty="0"/>
              <a:t>book: </a:t>
            </a:r>
          </a:p>
          <a:p>
            <a:pPr marL="0" lvl="0" indent="0" algn="l" rtl="0">
              <a:spcBef>
                <a:spcPts val="0"/>
              </a:spcBef>
              <a:spcAft>
                <a:spcPts val="0"/>
              </a:spcAft>
              <a:buNone/>
            </a:pPr>
            <a:endParaRPr lang="en-US" sz="1100" b="0" i="1"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US" sz="1100" b="0" i="1" u="none" strike="noStrike" cap="none" dirty="0">
                <a:solidFill>
                  <a:srgbClr val="000000"/>
                </a:solidFill>
                <a:effectLst/>
                <a:latin typeface="Arial"/>
                <a:ea typeface="Arial"/>
                <a:cs typeface="Arial"/>
                <a:sym typeface="Arial"/>
              </a:rPr>
              <a:t>Let him who boasts the knowledge of actually existing things, first tell us of the nature of the ant.</a:t>
            </a:r>
            <a:r>
              <a:rPr lang="en-US" sz="1100" b="1"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 St. Basil</a:t>
            </a:r>
            <a:r>
              <a:rPr lang="en-US" sz="1100" b="1"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US" sz="1100" b="1" i="0" u="none" strike="noStrike" cap="none" dirty="0">
                <a:solidFill>
                  <a:srgbClr val="000000"/>
                </a:solidFill>
                <a:effectLst/>
                <a:latin typeface="Arial"/>
                <a:ea typeface="Arial"/>
                <a:cs typeface="Arial"/>
                <a:sym typeface="Arial"/>
              </a:rPr>
              <a:t>Chapter 10</a:t>
            </a:r>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US" sz="1100" b="1" i="0" u="none" strike="noStrike" cap="none" dirty="0">
                <a:solidFill>
                  <a:srgbClr val="000000"/>
                </a:solidFill>
                <a:effectLst/>
                <a:latin typeface="Arial"/>
                <a:ea typeface="Arial"/>
                <a:cs typeface="Arial"/>
                <a:sym typeface="Arial"/>
              </a:rPr>
              <a:t>Cultivate a Focused Flexibility Mindset</a:t>
            </a:r>
            <a:r>
              <a:rPr lang="en-US" sz="1100" b="0" i="0" u="none" strike="noStrike" cap="none" dirty="0">
                <a:solidFill>
                  <a:srgbClr val="000000"/>
                </a:solidFill>
                <a:effectLst/>
                <a:latin typeface="Arial"/>
                <a:ea typeface="Arial"/>
                <a:cs typeface="Arial"/>
                <a:sym typeface="Arial"/>
              </a:rPr>
              <a:t> </a:t>
            </a:r>
          </a:p>
          <a:p>
            <a:pPr marL="0" lvl="0" indent="0" algn="l" rtl="0">
              <a:spcBef>
                <a:spcPts val="0"/>
              </a:spcBef>
              <a:spcAft>
                <a:spcPts val="0"/>
              </a:spcAft>
              <a:buNone/>
            </a:pPr>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King Solomon admonished us to "Go to the ant, you lazybones; consider its ways, and be wise". Are we to pay attention to the ant’s work ethic? Definitely. Are we to emulate the management structure of the ant hill? Perhaps. But the wise King may be asking us to look at something even deeper. As two scientists observed, "By maintaining pheromone trails and continuously exploring new paths, the ants serendipitously set up a backup plan and thus are prepared to respond to changes in their environment.” Ants have a remarkable ability to quickly forget old pathways and switch roles as the needs of the swarm change.  In other words, ants practice "focused flexibility;" they </a:t>
            </a:r>
            <a:r>
              <a:rPr lang="en-US" sz="1100" b="0" i="1" u="none" strike="noStrike" cap="none" dirty="0">
                <a:solidFill>
                  <a:srgbClr val="000000"/>
                </a:solidFill>
                <a:effectLst/>
                <a:latin typeface="Arial"/>
                <a:ea typeface="Arial"/>
                <a:cs typeface="Arial"/>
                <a:sym typeface="Arial"/>
              </a:rPr>
              <a:t>focus</a:t>
            </a:r>
            <a:r>
              <a:rPr lang="en-US" sz="1100" b="0" i="0" u="none" strike="noStrike" cap="none" dirty="0">
                <a:solidFill>
                  <a:srgbClr val="000000"/>
                </a:solidFill>
                <a:effectLst/>
                <a:latin typeface="Arial"/>
                <a:ea typeface="Arial"/>
                <a:cs typeface="Arial"/>
                <a:sym typeface="Arial"/>
              </a:rPr>
              <a:t> on present needs while maintaining the </a:t>
            </a:r>
            <a:r>
              <a:rPr lang="en-US" sz="1100" b="0" i="1" u="none" strike="noStrike" cap="none" dirty="0">
                <a:solidFill>
                  <a:srgbClr val="000000"/>
                </a:solidFill>
                <a:effectLst/>
                <a:latin typeface="Arial"/>
                <a:ea typeface="Arial"/>
                <a:cs typeface="Arial"/>
                <a:sym typeface="Arial"/>
              </a:rPr>
              <a:t>flexibility</a:t>
            </a:r>
            <a:r>
              <a:rPr lang="en-US" sz="1100" b="0" i="0" u="none" strike="noStrike" cap="none" dirty="0">
                <a:solidFill>
                  <a:srgbClr val="000000"/>
                </a:solidFill>
                <a:effectLst/>
                <a:latin typeface="Arial"/>
                <a:ea typeface="Arial"/>
                <a:cs typeface="Arial"/>
                <a:sym typeface="Arial"/>
              </a:rPr>
              <a:t> to meet future ones</a:t>
            </a:r>
          </a:p>
          <a:p>
            <a:pPr marL="0" lvl="0" indent="0" algn="l" rtl="0">
              <a:spcBef>
                <a:spcPts val="0"/>
              </a:spcBef>
              <a:spcAft>
                <a:spcPts val="0"/>
              </a:spcAft>
              <a:buNone/>
            </a:pPr>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US" sz="1100" b="1" i="0" u="none" strike="noStrike" cap="none" dirty="0">
                <a:solidFill>
                  <a:srgbClr val="000000"/>
                </a:solidFill>
                <a:effectLst/>
                <a:latin typeface="Arial"/>
                <a:ea typeface="Arial"/>
                <a:cs typeface="Arial"/>
                <a:sym typeface="Arial"/>
              </a:rPr>
              <a:t>Endnotes</a:t>
            </a: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Proverbs 6.6. (New Revised Standard Version). </a:t>
            </a:r>
          </a:p>
          <a:p>
            <a:r>
              <a:rPr lang="en-US" sz="1100" b="0" i="0" u="none" strike="noStrike" cap="none" dirty="0">
                <a:solidFill>
                  <a:srgbClr val="000000"/>
                </a:solidFill>
                <a:effectLst/>
                <a:latin typeface="Arial"/>
                <a:ea typeface="Arial"/>
                <a:cs typeface="Arial"/>
                <a:sym typeface="Arial"/>
              </a:rPr>
              <a:t>E. </a:t>
            </a:r>
            <a:r>
              <a:rPr lang="en-US" sz="1100" b="0" i="0" u="none" strike="noStrike" cap="none" dirty="0" err="1">
                <a:solidFill>
                  <a:srgbClr val="000000"/>
                </a:solidFill>
                <a:effectLst/>
                <a:latin typeface="Arial"/>
                <a:ea typeface="Arial"/>
                <a:cs typeface="Arial"/>
                <a:sym typeface="Arial"/>
              </a:rPr>
              <a:t>Bonabeau</a:t>
            </a:r>
            <a:r>
              <a:rPr lang="en-US" sz="1100" b="0" i="0" u="none" strike="noStrike" cap="none" dirty="0">
                <a:solidFill>
                  <a:srgbClr val="000000"/>
                </a:solidFill>
                <a:effectLst/>
                <a:latin typeface="Arial"/>
                <a:ea typeface="Arial"/>
                <a:cs typeface="Arial"/>
                <a:sym typeface="Arial"/>
              </a:rPr>
              <a:t> and G. </a:t>
            </a:r>
            <a:r>
              <a:rPr lang="en-US" sz="1100" b="0" i="0" u="none" strike="noStrike" cap="none" dirty="0" err="1">
                <a:solidFill>
                  <a:srgbClr val="000000"/>
                </a:solidFill>
                <a:effectLst/>
                <a:latin typeface="Arial"/>
                <a:ea typeface="Arial"/>
                <a:cs typeface="Arial"/>
                <a:sym typeface="Arial"/>
              </a:rPr>
              <a:t>Théraulaz</a:t>
            </a:r>
            <a:r>
              <a:rPr lang="en-US" sz="1100" b="0" i="0" u="none" strike="noStrike" cap="none" dirty="0">
                <a:solidFill>
                  <a:srgbClr val="000000"/>
                </a:solidFill>
                <a:effectLst/>
                <a:latin typeface="Arial"/>
                <a:ea typeface="Arial"/>
                <a:cs typeface="Arial"/>
                <a:sym typeface="Arial"/>
              </a:rPr>
              <a:t>, “Swarm Smarts.” </a:t>
            </a:r>
            <a:r>
              <a:rPr lang="en-US" sz="1100" b="0" i="1" u="none" strike="noStrike" cap="none" dirty="0">
                <a:solidFill>
                  <a:srgbClr val="000000"/>
                </a:solidFill>
                <a:effectLst/>
                <a:latin typeface="Arial"/>
                <a:ea typeface="Arial"/>
                <a:cs typeface="Arial"/>
                <a:sym typeface="Arial"/>
              </a:rPr>
              <a:t>Scientific American</a:t>
            </a:r>
            <a:r>
              <a:rPr lang="en-US" sz="1100" b="0" i="0" u="none" strike="noStrike" cap="none" dirty="0">
                <a:solidFill>
                  <a:srgbClr val="000000"/>
                </a:solidFill>
                <a:effectLst/>
                <a:latin typeface="Arial"/>
                <a:ea typeface="Arial"/>
                <a:cs typeface="Arial"/>
                <a:sym typeface="Arial"/>
              </a:rPr>
              <a:t>, March 2000, 73-79, p. 76.</a:t>
            </a:r>
          </a:p>
          <a:p>
            <a:pPr marL="0" lvl="0" indent="0" algn="l" rtl="0">
              <a:spcBef>
                <a:spcPts val="0"/>
              </a:spcBef>
              <a:spcAft>
                <a:spcPts val="0"/>
              </a:spcAft>
              <a:buNone/>
            </a:pPr>
            <a:endParaRPr dirty="0"/>
          </a:p>
        </p:txBody>
      </p:sp>
      <p:sp>
        <p:nvSpPr>
          <p:cNvPr id="160" name="Google Shape;160;g1379f10d246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1260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379f10d246_0_7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60" name="Google Shape;160;g1379f10d246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130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379f10d246_0_7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60" name="Google Shape;160;g1379f10d246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3930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56"/>
        <p:cNvGrpSpPr/>
        <p:nvPr/>
      </p:nvGrpSpPr>
      <p:grpSpPr>
        <a:xfrm>
          <a:off x="0" y="0"/>
          <a:ext cx="0" cy="0"/>
          <a:chOff x="0" y="0"/>
          <a:chExt cx="0" cy="0"/>
        </a:xfrm>
      </p:grpSpPr>
      <p:sp>
        <p:nvSpPr>
          <p:cNvPr id="57" name="Google Shape;57;p14"/>
          <p:cNvSpPr>
            <a:spLocks noGrp="1"/>
          </p:cNvSpPr>
          <p:nvPr>
            <p:ph type="pic" idx="2"/>
          </p:nvPr>
        </p:nvSpPr>
        <p:spPr>
          <a:xfrm>
            <a:off x="0" y="0"/>
            <a:ext cx="9144000" cy="5143500"/>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8"/>
        <p:cNvGrpSpPr/>
        <p:nvPr/>
      </p:nvGrpSpPr>
      <p:grpSpPr>
        <a:xfrm>
          <a:off x="0" y="0"/>
          <a:ext cx="0" cy="0"/>
          <a:chOff x="0" y="0"/>
          <a:chExt cx="0" cy="0"/>
        </a:xfrm>
      </p:grpSpPr>
      <p:sp>
        <p:nvSpPr>
          <p:cNvPr id="59" name="Google Shape;59;p15"/>
          <p:cNvSpPr>
            <a:spLocks noGrp="1"/>
          </p:cNvSpPr>
          <p:nvPr>
            <p:ph type="pic" idx="2"/>
          </p:nvPr>
        </p:nvSpPr>
        <p:spPr>
          <a:xfrm>
            <a:off x="1" y="0"/>
            <a:ext cx="4571999" cy="5143500"/>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60"/>
        <p:cNvGrpSpPr/>
        <p:nvPr/>
      </p:nvGrpSpPr>
      <p:grpSpPr>
        <a:xfrm>
          <a:off x="0" y="0"/>
          <a:ext cx="0" cy="0"/>
          <a:chOff x="0" y="0"/>
          <a:chExt cx="0" cy="0"/>
        </a:xfrm>
      </p:grpSpPr>
      <p:sp>
        <p:nvSpPr>
          <p:cNvPr id="61" name="Google Shape;61;p16"/>
          <p:cNvSpPr>
            <a:spLocks noGrp="1"/>
          </p:cNvSpPr>
          <p:nvPr>
            <p:ph type="pic" idx="2"/>
          </p:nvPr>
        </p:nvSpPr>
        <p:spPr>
          <a:xfrm>
            <a:off x="1284515" y="722540"/>
            <a:ext cx="3287485" cy="3698421"/>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6"/>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4_Title Slide">
  <p:cSld name="14_Title Slide">
    <p:spTree>
      <p:nvGrpSpPr>
        <p:cNvPr id="1" name="Shape 67"/>
        <p:cNvGrpSpPr/>
        <p:nvPr/>
      </p:nvGrpSpPr>
      <p:grpSpPr>
        <a:xfrm>
          <a:off x="0" y="0"/>
          <a:ext cx="0" cy="0"/>
          <a:chOff x="0" y="0"/>
          <a:chExt cx="0" cy="0"/>
        </a:xfrm>
      </p:grpSpPr>
      <p:sp>
        <p:nvSpPr>
          <p:cNvPr id="68" name="Google Shape;68;p20"/>
          <p:cNvSpPr>
            <a:spLocks noGrp="1"/>
          </p:cNvSpPr>
          <p:nvPr>
            <p:ph type="pic" idx="2"/>
          </p:nvPr>
        </p:nvSpPr>
        <p:spPr>
          <a:xfrm>
            <a:off x="0" y="2586038"/>
            <a:ext cx="9144000" cy="2557463"/>
          </a:xfrm>
          <a:prstGeom prst="rect">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69"/>
        <p:cNvGrpSpPr/>
        <p:nvPr/>
      </p:nvGrpSpPr>
      <p:grpSpPr>
        <a:xfrm>
          <a:off x="0" y="0"/>
          <a:ext cx="0" cy="0"/>
          <a:chOff x="0" y="0"/>
          <a:chExt cx="0" cy="0"/>
        </a:xfrm>
      </p:grpSpPr>
      <p:sp>
        <p:nvSpPr>
          <p:cNvPr id="70" name="Google Shape;70;p21"/>
          <p:cNvSpPr>
            <a:spLocks noGrp="1"/>
          </p:cNvSpPr>
          <p:nvPr>
            <p:ph type="pic" idx="2"/>
          </p:nvPr>
        </p:nvSpPr>
        <p:spPr>
          <a:xfrm>
            <a:off x="754420" y="0"/>
            <a:ext cx="3980866" cy="4376057"/>
          </a:xfrm>
          <a:prstGeom prst="roundRect">
            <a:avLst>
              <a:gd name="adj" fmla="val 0"/>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73"/>
        <p:cNvGrpSpPr/>
        <p:nvPr/>
      </p:nvGrpSpPr>
      <p:grpSpPr>
        <a:xfrm>
          <a:off x="0" y="0"/>
          <a:ext cx="0" cy="0"/>
          <a:chOff x="0" y="0"/>
          <a:chExt cx="0" cy="0"/>
        </a:xfrm>
      </p:grpSpPr>
      <p:sp>
        <p:nvSpPr>
          <p:cNvPr id="74" name="Google Shape;74;p23"/>
          <p:cNvSpPr>
            <a:spLocks noGrp="1"/>
          </p:cNvSpPr>
          <p:nvPr>
            <p:ph type="pic" idx="2"/>
          </p:nvPr>
        </p:nvSpPr>
        <p:spPr>
          <a:xfrm>
            <a:off x="698047" y="561499"/>
            <a:ext cx="3286125" cy="4020502"/>
          </a:xfrm>
          <a:prstGeom prst="rect">
            <a:avLst/>
          </a:prstGeom>
          <a:noFill/>
          <a:ln>
            <a:noFill/>
          </a:ln>
        </p:spPr>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9_Title and Content">
  <p:cSld name="19_Title and Content">
    <p:spTree>
      <p:nvGrpSpPr>
        <p:cNvPr id="1" name="Shape 75"/>
        <p:cNvGrpSpPr/>
        <p:nvPr/>
      </p:nvGrpSpPr>
      <p:grpSpPr>
        <a:xfrm>
          <a:off x="0" y="0"/>
          <a:ext cx="0" cy="0"/>
          <a:chOff x="0" y="0"/>
          <a:chExt cx="0" cy="0"/>
        </a:xfrm>
      </p:grpSpPr>
      <p:sp>
        <p:nvSpPr>
          <p:cNvPr id="76" name="Google Shape;76;p24"/>
          <p:cNvSpPr>
            <a:spLocks noGrp="1"/>
          </p:cNvSpPr>
          <p:nvPr>
            <p:ph type="pic" idx="2"/>
          </p:nvPr>
        </p:nvSpPr>
        <p:spPr>
          <a:xfrm>
            <a:off x="2316625" y="1287236"/>
            <a:ext cx="1977075" cy="2569029"/>
          </a:xfrm>
          <a:prstGeom prst="rect">
            <a:avLst/>
          </a:prstGeom>
          <a:noFill/>
          <a:ln>
            <a:noFill/>
          </a:ln>
        </p:spPr>
      </p:sp>
      <p:sp>
        <p:nvSpPr>
          <p:cNvPr id="77" name="Google Shape;77;p24"/>
          <p:cNvSpPr>
            <a:spLocks noGrp="1"/>
          </p:cNvSpPr>
          <p:nvPr>
            <p:ph type="pic" idx="3"/>
          </p:nvPr>
        </p:nvSpPr>
        <p:spPr>
          <a:xfrm>
            <a:off x="4824502" y="1287236"/>
            <a:ext cx="1977075" cy="2569029"/>
          </a:xfrm>
          <a:prstGeom prst="rect">
            <a:avLst/>
          </a:prstGeom>
          <a:noFill/>
          <a:ln>
            <a:noFill/>
          </a:ln>
        </p:spPr>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8_Blank">
  <p:cSld name="18_Blank">
    <p:spTree>
      <p:nvGrpSpPr>
        <p:cNvPr id="1" name="Shape 78"/>
        <p:cNvGrpSpPr/>
        <p:nvPr/>
      </p:nvGrpSpPr>
      <p:grpSpPr>
        <a:xfrm>
          <a:off x="0" y="0"/>
          <a:ext cx="0" cy="0"/>
          <a:chOff x="0" y="0"/>
          <a:chExt cx="0" cy="0"/>
        </a:xfrm>
      </p:grpSpPr>
      <p:sp>
        <p:nvSpPr>
          <p:cNvPr id="79" name="Google Shape;79;p25"/>
          <p:cNvSpPr>
            <a:spLocks noGrp="1"/>
          </p:cNvSpPr>
          <p:nvPr>
            <p:ph type="pic" idx="2"/>
          </p:nvPr>
        </p:nvSpPr>
        <p:spPr>
          <a:xfrm>
            <a:off x="1618367" y="1428751"/>
            <a:ext cx="1941263" cy="1600199"/>
          </a:xfrm>
          <a:prstGeom prst="rect">
            <a:avLst/>
          </a:prstGeom>
          <a:solidFill>
            <a:schemeClr val="lt1"/>
          </a:solidFill>
          <a:ln>
            <a:noFill/>
          </a:ln>
        </p:spPr>
      </p:sp>
      <p:sp>
        <p:nvSpPr>
          <p:cNvPr id="80" name="Google Shape;80;p25"/>
          <p:cNvSpPr>
            <a:spLocks noGrp="1"/>
          </p:cNvSpPr>
          <p:nvPr>
            <p:ph type="pic" idx="3"/>
          </p:nvPr>
        </p:nvSpPr>
        <p:spPr>
          <a:xfrm>
            <a:off x="3429000" y="1200152"/>
            <a:ext cx="2286000" cy="2090185"/>
          </a:xfrm>
          <a:prstGeom prst="rect">
            <a:avLst/>
          </a:prstGeom>
          <a:solidFill>
            <a:schemeClr val="lt1"/>
          </a:solidFill>
          <a:ln>
            <a:noFill/>
          </a:ln>
        </p:spPr>
      </p:sp>
      <p:sp>
        <p:nvSpPr>
          <p:cNvPr id="81" name="Google Shape;81;p25"/>
          <p:cNvSpPr>
            <a:spLocks noGrp="1"/>
          </p:cNvSpPr>
          <p:nvPr>
            <p:ph type="pic" idx="4"/>
          </p:nvPr>
        </p:nvSpPr>
        <p:spPr>
          <a:xfrm>
            <a:off x="5584373" y="1428751"/>
            <a:ext cx="1941263" cy="1600199"/>
          </a:xfrm>
          <a:prstGeom prst="rect">
            <a:avLst/>
          </a:prstGeom>
          <a:solidFill>
            <a:schemeClr val="lt1"/>
          </a:solid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7_Custom Layout">
  <p:cSld name="37_Custom Layout">
    <p:spTree>
      <p:nvGrpSpPr>
        <p:cNvPr id="1" name="Shape 82"/>
        <p:cNvGrpSpPr/>
        <p:nvPr/>
      </p:nvGrpSpPr>
      <p:grpSpPr>
        <a:xfrm>
          <a:off x="0" y="0"/>
          <a:ext cx="0" cy="0"/>
          <a:chOff x="0" y="0"/>
          <a:chExt cx="0" cy="0"/>
        </a:xfrm>
      </p:grpSpPr>
      <p:sp>
        <p:nvSpPr>
          <p:cNvPr id="83" name="Google Shape;83;p26"/>
          <p:cNvSpPr>
            <a:spLocks noGrp="1"/>
          </p:cNvSpPr>
          <p:nvPr>
            <p:ph type="pic" idx="2"/>
          </p:nvPr>
        </p:nvSpPr>
        <p:spPr>
          <a:xfrm>
            <a:off x="1129941" y="1323975"/>
            <a:ext cx="1470384" cy="3013107"/>
          </a:xfrm>
          <a:prstGeom prst="rect">
            <a:avLst/>
          </a:prstGeom>
          <a:noFill/>
          <a:ln>
            <a:noFill/>
          </a:ln>
        </p:spPr>
      </p:sp>
      <p:sp>
        <p:nvSpPr>
          <p:cNvPr id="84" name="Google Shape;84;p26"/>
          <p:cNvSpPr>
            <a:spLocks noGrp="1"/>
          </p:cNvSpPr>
          <p:nvPr>
            <p:ph type="pic" idx="3"/>
          </p:nvPr>
        </p:nvSpPr>
        <p:spPr>
          <a:xfrm>
            <a:off x="2394900" y="806418"/>
            <a:ext cx="1648463" cy="3530664"/>
          </a:xfrm>
          <a:prstGeom prst="rect">
            <a:avLst/>
          </a:prstGeom>
          <a:noFill/>
          <a:ln>
            <a:noFill/>
          </a:ln>
        </p:spPr>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85"/>
        <p:cNvGrpSpPr/>
        <p:nvPr/>
      </p:nvGrpSpPr>
      <p:grpSpPr>
        <a:xfrm>
          <a:off x="0" y="0"/>
          <a:ext cx="0" cy="0"/>
          <a:chOff x="0" y="0"/>
          <a:chExt cx="0" cy="0"/>
        </a:xfrm>
      </p:grpSpPr>
      <p:sp>
        <p:nvSpPr>
          <p:cNvPr id="86" name="Google Shape;86;p27"/>
          <p:cNvSpPr>
            <a:spLocks noGrp="1"/>
          </p:cNvSpPr>
          <p:nvPr>
            <p:ph type="pic" idx="2"/>
          </p:nvPr>
        </p:nvSpPr>
        <p:spPr>
          <a:xfrm>
            <a:off x="1079168" y="812569"/>
            <a:ext cx="2478711" cy="3518363"/>
          </a:xfrm>
          <a:prstGeom prst="roundRect">
            <a:avLst>
              <a:gd name="adj" fmla="val 2709"/>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7_Custom Layout">
  <p:cSld name="47_Custom Layout">
    <p:spTree>
      <p:nvGrpSpPr>
        <p:cNvPr id="1" name="Shape 87"/>
        <p:cNvGrpSpPr/>
        <p:nvPr/>
      </p:nvGrpSpPr>
      <p:grpSpPr>
        <a:xfrm>
          <a:off x="0" y="0"/>
          <a:ext cx="0" cy="0"/>
          <a:chOff x="0" y="0"/>
          <a:chExt cx="0" cy="0"/>
        </a:xfrm>
      </p:grpSpPr>
      <p:pic>
        <p:nvPicPr>
          <p:cNvPr id="88" name="Google Shape;88;p28"/>
          <p:cNvPicPr preferRelativeResize="0"/>
          <p:nvPr/>
        </p:nvPicPr>
        <p:blipFill rotWithShape="1">
          <a:blip r:embed="rId2">
            <a:alphaModFix/>
          </a:blip>
          <a:srcRect/>
          <a:stretch/>
        </p:blipFill>
        <p:spPr>
          <a:xfrm>
            <a:off x="4004015" y="1246313"/>
            <a:ext cx="4758986" cy="2650875"/>
          </a:xfrm>
          <a:prstGeom prst="rect">
            <a:avLst/>
          </a:prstGeom>
          <a:noFill/>
          <a:ln>
            <a:noFill/>
          </a:ln>
        </p:spPr>
      </p:pic>
      <p:sp>
        <p:nvSpPr>
          <p:cNvPr id="89" name="Google Shape;89;p28"/>
          <p:cNvSpPr>
            <a:spLocks noGrp="1"/>
          </p:cNvSpPr>
          <p:nvPr>
            <p:ph type="pic" idx="2"/>
          </p:nvPr>
        </p:nvSpPr>
        <p:spPr>
          <a:xfrm>
            <a:off x="4692094" y="1408514"/>
            <a:ext cx="3367701" cy="2158969"/>
          </a:xfrm>
          <a:prstGeom prst="rect">
            <a:avLst/>
          </a:prstGeom>
          <a:no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06"/>
        <p:cNvGrpSpPr/>
        <p:nvPr/>
      </p:nvGrpSpPr>
      <p:grpSpPr>
        <a:xfrm>
          <a:off x="0" y="0"/>
          <a:ext cx="0" cy="0"/>
          <a:chOff x="0" y="0"/>
          <a:chExt cx="0" cy="0"/>
        </a:xfrm>
      </p:grpSpPr>
      <p:sp>
        <p:nvSpPr>
          <p:cNvPr id="107" name="Google Shape;107;p30"/>
          <p:cNvSpPr>
            <a:spLocks noGrp="1"/>
          </p:cNvSpPr>
          <p:nvPr>
            <p:ph type="pic" idx="2"/>
          </p:nvPr>
        </p:nvSpPr>
        <p:spPr>
          <a:xfrm>
            <a:off x="0" y="1063823"/>
            <a:ext cx="9144000" cy="3015853"/>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dirty="0"/>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dirty="0"/>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4" r:id="rId4"/>
    <p:sldLayoutId id="2147483665" r:id="rId5"/>
    <p:sldLayoutId id="2147483666" r:id="rId6"/>
    <p:sldLayoutId id="2147483668" r:id="rId7"/>
    <p:sldLayoutId id="2147483669" r:id="rId8"/>
    <p:sldLayoutId id="2147483670" r:id="rId9"/>
    <p:sldLayoutId id="2147483671" r:id="rId10"/>
    <p:sldLayoutId id="2147483672" r:id="rId11"/>
    <p:sldLayoutId id="2147483673" r:id="rId12"/>
    <p:sldLayoutId id="2147483675"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4.tiff"/></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5.tiff"/></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6.tiff"/></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7.tiff"/></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38"/>
          <p:cNvPicPr preferRelativeResize="0"/>
          <p:nvPr/>
        </p:nvPicPr>
        <p:blipFill rotWithShape="1">
          <a:blip r:embed="rId3">
            <a:alphaModFix/>
          </a:blip>
          <a:srcRect t="15200" b="723"/>
          <a:stretch/>
        </p:blipFill>
        <p:spPr>
          <a:xfrm>
            <a:off x="0" y="-215835"/>
            <a:ext cx="9144000" cy="5143500"/>
          </a:xfrm>
          <a:prstGeom prst="rect">
            <a:avLst/>
          </a:prstGeom>
          <a:noFill/>
          <a:ln>
            <a:noFill/>
          </a:ln>
        </p:spPr>
      </p:pic>
      <p:sp>
        <p:nvSpPr>
          <p:cNvPr id="207" name="Google Shape;207;p38"/>
          <p:cNvSpPr txBox="1"/>
          <p:nvPr/>
        </p:nvSpPr>
        <p:spPr>
          <a:xfrm>
            <a:off x="278594" y="1276666"/>
            <a:ext cx="8344038" cy="19779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0000" dirty="0">
                <a:solidFill>
                  <a:srgbClr val="A8A9AA"/>
                </a:solidFill>
                <a:latin typeface="Playfair Display ExtraBold"/>
                <a:ea typeface="Playfair Display ExtraBold"/>
                <a:cs typeface="Playfair Display ExtraBold"/>
                <a:sym typeface="Playfair Display ExtraBold"/>
              </a:rPr>
              <a:t>“</a:t>
            </a:r>
            <a:endParaRPr sz="2400" dirty="0">
              <a:solidFill>
                <a:srgbClr val="A8A9AA"/>
              </a:solidFill>
              <a:latin typeface="Lato"/>
              <a:ea typeface="Lato"/>
              <a:cs typeface="Lato"/>
              <a:sym typeface="Lato"/>
            </a:endParaRPr>
          </a:p>
          <a:p>
            <a:pPr marL="0" marR="0" lvl="0" indent="0" algn="l" rtl="0">
              <a:spcBef>
                <a:spcPts val="0"/>
              </a:spcBef>
              <a:spcAft>
                <a:spcPts val="0"/>
              </a:spcAft>
              <a:buNone/>
            </a:pPr>
            <a:endParaRPr sz="2400" dirty="0">
              <a:solidFill>
                <a:schemeClr val="dk1"/>
              </a:solidFill>
              <a:latin typeface="Lato"/>
              <a:ea typeface="Lato"/>
              <a:cs typeface="Lato"/>
              <a:sym typeface="Lato"/>
            </a:endParaRPr>
          </a:p>
        </p:txBody>
      </p:sp>
      <p:cxnSp>
        <p:nvCxnSpPr>
          <p:cNvPr id="208" name="Google Shape;208;p38"/>
          <p:cNvCxnSpPr/>
          <p:nvPr/>
        </p:nvCxnSpPr>
        <p:spPr>
          <a:xfrm>
            <a:off x="1047097" y="3482109"/>
            <a:ext cx="7320000" cy="0"/>
          </a:xfrm>
          <a:prstGeom prst="straightConnector1">
            <a:avLst/>
          </a:prstGeom>
          <a:noFill/>
          <a:ln w="28575" cap="flat" cmpd="sng">
            <a:solidFill>
              <a:schemeClr val="accent3"/>
            </a:solidFill>
            <a:prstDash val="solid"/>
            <a:miter lim="800000"/>
            <a:headEnd type="none" w="sm" len="sm"/>
            <a:tailEnd type="none" w="sm" len="sm"/>
          </a:ln>
        </p:spPr>
      </p:cxnSp>
      <p:sp>
        <p:nvSpPr>
          <p:cNvPr id="210" name="Google Shape;210;p38"/>
          <p:cNvSpPr txBox="1"/>
          <p:nvPr/>
        </p:nvSpPr>
        <p:spPr>
          <a:xfrm>
            <a:off x="694259" y="2241694"/>
            <a:ext cx="8025675" cy="1354187"/>
          </a:xfrm>
          <a:prstGeom prst="rect">
            <a:avLst/>
          </a:prstGeom>
          <a:noFill/>
          <a:ln>
            <a:noFill/>
          </a:ln>
        </p:spPr>
        <p:txBody>
          <a:bodyPr spcFirstLastPara="1" wrap="square" lIns="91425" tIns="91425" rIns="91425" bIns="91425" anchor="t" anchorCtr="0">
            <a:spAutoFit/>
          </a:bodyPr>
          <a:lstStyle/>
          <a:p>
            <a:r>
              <a:rPr lang="en-US" sz="2800" i="1" dirty="0"/>
              <a:t>If I had asked the public what they wanted, they would have said a faster horse</a:t>
            </a:r>
            <a:r>
              <a:rPr lang="en-US" sz="2800" dirty="0"/>
              <a:t>.</a:t>
            </a:r>
          </a:p>
          <a:p>
            <a:endParaRPr lang="en-US" sz="2000" dirty="0"/>
          </a:p>
        </p:txBody>
      </p:sp>
      <p:pic>
        <p:nvPicPr>
          <p:cNvPr id="7" name="Google Shape;113;p31">
            <a:extLst>
              <a:ext uri="{FF2B5EF4-FFF2-40B4-BE49-F238E27FC236}">
                <a16:creationId xmlns:a16="http://schemas.microsoft.com/office/drawing/2014/main" id="{ABBDEFA0-BA7C-7049-AC86-0D8449BD029F}"/>
              </a:ext>
            </a:extLst>
          </p:cNvPr>
          <p:cNvPicPr preferRelativeResize="0">
            <a:picLocks/>
          </p:cNvPicPr>
          <p:nvPr/>
        </p:nvPicPr>
        <p:blipFill rotWithShape="1">
          <a:blip r:embed="rId4">
            <a:alphaModFix/>
          </a:blip>
          <a:srcRect l="28411" t="14285" r="23067" b="12060"/>
          <a:stretch/>
        </p:blipFill>
        <p:spPr>
          <a:xfrm>
            <a:off x="8221394" y="80870"/>
            <a:ext cx="786063" cy="1114926"/>
          </a:xfrm>
          <a:prstGeom prst="rect">
            <a:avLst/>
          </a:prstGeom>
          <a:noFill/>
          <a:ln>
            <a:noFill/>
          </a:ln>
        </p:spPr>
      </p:pic>
      <p:sp>
        <p:nvSpPr>
          <p:cNvPr id="9" name="TextBox 8">
            <a:extLst>
              <a:ext uri="{FF2B5EF4-FFF2-40B4-BE49-F238E27FC236}">
                <a16:creationId xmlns:a16="http://schemas.microsoft.com/office/drawing/2014/main" id="{A3FD7771-99C3-4441-BD70-2DA29A485075}"/>
              </a:ext>
            </a:extLst>
          </p:cNvPr>
          <p:cNvSpPr txBox="1"/>
          <p:nvPr/>
        </p:nvSpPr>
        <p:spPr>
          <a:xfrm>
            <a:off x="354395" y="4419864"/>
            <a:ext cx="433137" cy="507801"/>
          </a:xfrm>
          <a:prstGeom prst="rect">
            <a:avLst/>
          </a:prstGeom>
          <a:noFill/>
          <a:ln>
            <a:noFill/>
          </a:ln>
        </p:spPr>
        <p:txBody>
          <a:bodyPr spcFirstLastPara="1" wrap="square" lIns="91425" tIns="91425" rIns="91425" bIns="91425" rtlCol="0" anchor="t" anchorCtr="0">
            <a:spAutoFit/>
          </a:bodyPr>
          <a:lstStyle/>
          <a:p>
            <a:pPr algn="ctr">
              <a:lnSpc>
                <a:spcPct val="150000"/>
              </a:lnSpc>
            </a:pPr>
            <a:fld id="{09ABE818-405C-D044-945D-240F1D5E6A43}" type="slidenum">
              <a:rPr lang="en-US" b="1" smtClean="0">
                <a:solidFill>
                  <a:schemeClr val="accent3">
                    <a:lumMod val="60000"/>
                    <a:lumOff val="40000"/>
                  </a:schemeClr>
                </a:solidFill>
              </a:rPr>
              <a:pPr algn="ctr">
                <a:lnSpc>
                  <a:spcPct val="150000"/>
                </a:lnSpc>
              </a:pPr>
              <a:t>1</a:t>
            </a:fld>
            <a:endParaRPr lang="en-US" b="1" dirty="0">
              <a:solidFill>
                <a:schemeClr val="accent3">
                  <a:lumMod val="60000"/>
                  <a:lumOff val="40000"/>
                </a:schemeClr>
              </a:solidFill>
            </a:endParaRPr>
          </a:p>
        </p:txBody>
      </p:sp>
      <p:sp>
        <p:nvSpPr>
          <p:cNvPr id="2" name="TextBox 1">
            <a:extLst>
              <a:ext uri="{FF2B5EF4-FFF2-40B4-BE49-F238E27FC236}">
                <a16:creationId xmlns:a16="http://schemas.microsoft.com/office/drawing/2014/main" id="{A418E068-8D2C-55A5-D929-C3AE002C2730}"/>
              </a:ext>
            </a:extLst>
          </p:cNvPr>
          <p:cNvSpPr txBox="1"/>
          <p:nvPr/>
        </p:nvSpPr>
        <p:spPr>
          <a:xfrm>
            <a:off x="5146819" y="3720418"/>
            <a:ext cx="3220278" cy="430857"/>
          </a:xfrm>
          <a:prstGeom prst="rect">
            <a:avLst/>
          </a:prstGeom>
          <a:noFill/>
          <a:ln>
            <a:noFill/>
          </a:ln>
        </p:spPr>
        <p:txBody>
          <a:bodyPr spcFirstLastPara="1" wrap="square" lIns="91425" tIns="91425" rIns="91425" bIns="91425" rtlCol="0" anchor="t" anchorCtr="0">
            <a:spAutoFit/>
          </a:bodyPr>
          <a:lstStyle/>
          <a:p>
            <a:r>
              <a:rPr lang="en-US" sz="1600" dirty="0"/>
              <a:t>- Henry Ford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0"/>
        <p:cNvGrpSpPr/>
        <p:nvPr/>
      </p:nvGrpSpPr>
      <p:grpSpPr>
        <a:xfrm>
          <a:off x="0" y="0"/>
          <a:ext cx="0" cy="0"/>
          <a:chOff x="0" y="0"/>
          <a:chExt cx="0" cy="0"/>
        </a:xfrm>
      </p:grpSpPr>
      <p:pic>
        <p:nvPicPr>
          <p:cNvPr id="241" name="Google Shape;241;p40"/>
          <p:cNvPicPr preferRelativeResize="0"/>
          <p:nvPr/>
        </p:nvPicPr>
        <p:blipFill rotWithShape="1">
          <a:blip r:embed="rId3">
            <a:alphaModFix/>
          </a:blip>
          <a:srcRect t="15200" b="723"/>
          <a:stretch/>
        </p:blipFill>
        <p:spPr>
          <a:xfrm>
            <a:off x="0" y="-215935"/>
            <a:ext cx="9144000" cy="5143500"/>
          </a:xfrm>
          <a:prstGeom prst="rect">
            <a:avLst/>
          </a:prstGeom>
          <a:noFill/>
          <a:ln>
            <a:noFill/>
          </a:ln>
        </p:spPr>
      </p:pic>
      <p:sp>
        <p:nvSpPr>
          <p:cNvPr id="242" name="Google Shape;242;p40"/>
          <p:cNvSpPr txBox="1"/>
          <p:nvPr/>
        </p:nvSpPr>
        <p:spPr>
          <a:xfrm>
            <a:off x="570149" y="1999376"/>
            <a:ext cx="7797000" cy="8790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4000" b="1" dirty="0">
                <a:solidFill>
                  <a:schemeClr val="dk1"/>
                </a:solidFill>
                <a:latin typeface="Playfair Display"/>
                <a:ea typeface="Playfair Display"/>
                <a:cs typeface="Playfair Display"/>
                <a:sym typeface="Playfair Display"/>
              </a:rPr>
              <a:t>Questions?</a:t>
            </a:r>
            <a:endParaRPr sz="4000" b="1" dirty="0">
              <a:solidFill>
                <a:schemeClr val="dk1"/>
              </a:solidFill>
              <a:latin typeface="Playfair Display"/>
              <a:ea typeface="Playfair Display"/>
              <a:cs typeface="Playfair Display"/>
              <a:sym typeface="Playfair Display"/>
            </a:endParaRPr>
          </a:p>
        </p:txBody>
      </p:sp>
      <p:sp>
        <p:nvSpPr>
          <p:cNvPr id="244" name="Google Shape;244;p40"/>
          <p:cNvSpPr txBox="1"/>
          <p:nvPr/>
        </p:nvSpPr>
        <p:spPr>
          <a:xfrm>
            <a:off x="5163526" y="4673765"/>
            <a:ext cx="3450900" cy="2538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200" dirty="0">
                <a:solidFill>
                  <a:srgbClr val="888888"/>
                </a:solidFill>
                <a:latin typeface="Lato"/>
                <a:ea typeface="Lato"/>
                <a:cs typeface="Lato"/>
                <a:sym typeface="Lato"/>
              </a:rPr>
              <a:t>leadingwithcare.net</a:t>
            </a:r>
            <a:endParaRPr sz="900" dirty="0">
              <a:solidFill>
                <a:srgbClr val="888888"/>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32"/>
          <p:cNvSpPr txBox="1"/>
          <p:nvPr/>
        </p:nvSpPr>
        <p:spPr>
          <a:xfrm>
            <a:off x="4499750" y="881881"/>
            <a:ext cx="4307365" cy="742200"/>
          </a:xfrm>
          <a:prstGeom prst="rect">
            <a:avLst/>
          </a:prstGeom>
          <a:noFill/>
          <a:ln>
            <a:noFill/>
          </a:ln>
        </p:spPr>
        <p:txBody>
          <a:bodyPr spcFirstLastPara="1" wrap="square" lIns="68575" tIns="34275" rIns="68575" bIns="34275" anchor="ctr" anchorCtr="0">
            <a:noAutofit/>
          </a:bodyPr>
          <a:lstStyle/>
          <a:p>
            <a:pPr marL="342900" lvl="1"/>
            <a:r>
              <a:rPr lang="en-US" sz="4400" dirty="0">
                <a:solidFill>
                  <a:schemeClr val="dk1"/>
                </a:solidFill>
                <a:latin typeface="Playfair Display Medium"/>
                <a:ea typeface="Playfair Display Medium"/>
                <a:cs typeface="Playfair Display Medium"/>
                <a:sym typeface="Playfair Display Medium"/>
              </a:rPr>
              <a:t>Visit the website</a:t>
            </a:r>
            <a:endParaRPr lang="en-US" sz="4400" dirty="0">
              <a:latin typeface="Playfair Display Medium"/>
              <a:ea typeface="Playfair Display Medium"/>
              <a:cs typeface="Playfair Display Medium"/>
              <a:sym typeface="Playfair Display Medium"/>
            </a:endParaRPr>
          </a:p>
        </p:txBody>
      </p:sp>
      <p:cxnSp>
        <p:nvCxnSpPr>
          <p:cNvPr id="122" name="Google Shape;122;p32"/>
          <p:cNvCxnSpPr>
            <a:cxnSpLocks/>
          </p:cNvCxnSpPr>
          <p:nvPr/>
        </p:nvCxnSpPr>
        <p:spPr>
          <a:xfrm>
            <a:off x="5163526" y="1749663"/>
            <a:ext cx="3154306" cy="0"/>
          </a:xfrm>
          <a:prstGeom prst="straightConnector1">
            <a:avLst/>
          </a:prstGeom>
          <a:noFill/>
          <a:ln w="57150" cap="flat" cmpd="sng">
            <a:solidFill>
              <a:schemeClr val="accent3"/>
            </a:solidFill>
            <a:prstDash val="solid"/>
            <a:miter lim="800000"/>
            <a:headEnd type="none" w="sm" len="sm"/>
            <a:tailEnd type="none" w="sm" len="sm"/>
          </a:ln>
        </p:spPr>
      </p:cxnSp>
      <p:pic>
        <p:nvPicPr>
          <p:cNvPr id="123" name="Google Shape;123;p32"/>
          <p:cNvPicPr preferRelativeResize="0">
            <a:picLocks noGrp="1"/>
          </p:cNvPicPr>
          <p:nvPr>
            <p:ph type="pic" idx="2"/>
          </p:nvPr>
        </p:nvPicPr>
        <p:blipFill rotWithShape="1">
          <a:blip r:embed="rId3">
            <a:alphaModFix/>
          </a:blip>
          <a:srcRect l="5555" r="5555"/>
          <a:stretch/>
        </p:blipFill>
        <p:spPr>
          <a:xfrm>
            <a:off x="-16329" y="5018"/>
            <a:ext cx="4572019" cy="5143500"/>
          </a:xfrm>
          <a:prstGeom prst="rect">
            <a:avLst/>
          </a:prstGeom>
          <a:noFill/>
          <a:ln>
            <a:noFill/>
          </a:ln>
        </p:spPr>
      </p:pic>
      <p:sp>
        <p:nvSpPr>
          <p:cNvPr id="124" name="Google Shape;124;p32"/>
          <p:cNvSpPr txBox="1"/>
          <p:nvPr/>
        </p:nvSpPr>
        <p:spPr>
          <a:xfrm>
            <a:off x="5163526" y="4673765"/>
            <a:ext cx="3450900" cy="2538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200" dirty="0" err="1">
                <a:solidFill>
                  <a:srgbClr val="888888"/>
                </a:solidFill>
                <a:latin typeface="Lato"/>
                <a:ea typeface="Lato"/>
                <a:cs typeface="Lato"/>
                <a:sym typeface="Lato"/>
              </a:rPr>
              <a:t>leadingwithcare.net</a:t>
            </a:r>
            <a:endParaRPr sz="900" dirty="0">
              <a:solidFill>
                <a:srgbClr val="888888"/>
              </a:solidFill>
              <a:latin typeface="Lato"/>
              <a:ea typeface="Lato"/>
              <a:cs typeface="Lato"/>
              <a:sym typeface="Lato"/>
            </a:endParaRPr>
          </a:p>
        </p:txBody>
      </p:sp>
      <p:sp>
        <p:nvSpPr>
          <p:cNvPr id="2" name="TextBox 1">
            <a:extLst>
              <a:ext uri="{FF2B5EF4-FFF2-40B4-BE49-F238E27FC236}">
                <a16:creationId xmlns:a16="http://schemas.microsoft.com/office/drawing/2014/main" id="{B7CCD7D2-246B-F94B-BD36-CA466C534328}"/>
              </a:ext>
            </a:extLst>
          </p:cNvPr>
          <p:cNvSpPr txBox="1"/>
          <p:nvPr/>
        </p:nvSpPr>
        <p:spPr>
          <a:xfrm>
            <a:off x="160422" y="4673765"/>
            <a:ext cx="433137" cy="507801"/>
          </a:xfrm>
          <a:prstGeom prst="rect">
            <a:avLst/>
          </a:prstGeom>
          <a:noFill/>
          <a:ln>
            <a:noFill/>
          </a:ln>
        </p:spPr>
        <p:txBody>
          <a:bodyPr spcFirstLastPara="1" wrap="square" lIns="91425" tIns="91425" rIns="91425" bIns="91425" rtlCol="0" anchor="t" anchorCtr="0">
            <a:spAutoFit/>
          </a:bodyPr>
          <a:lstStyle/>
          <a:p>
            <a:pPr algn="ctr">
              <a:lnSpc>
                <a:spcPct val="150000"/>
              </a:lnSpc>
            </a:pPr>
            <a:fld id="{09ABE818-405C-D044-945D-240F1D5E6A43}" type="slidenum">
              <a:rPr lang="en-US" b="1" smtClean="0">
                <a:solidFill>
                  <a:schemeClr val="accent3">
                    <a:lumMod val="60000"/>
                    <a:lumOff val="40000"/>
                  </a:schemeClr>
                </a:solidFill>
              </a:rPr>
              <a:pPr algn="ctr">
                <a:lnSpc>
                  <a:spcPct val="150000"/>
                </a:lnSpc>
              </a:pPr>
              <a:t>11</a:t>
            </a:fld>
            <a:endParaRPr lang="en-US" b="1" dirty="0">
              <a:solidFill>
                <a:schemeClr val="accent3">
                  <a:lumMod val="60000"/>
                  <a:lumOff val="40000"/>
                </a:schemeClr>
              </a:solidFill>
            </a:endParaRPr>
          </a:p>
        </p:txBody>
      </p:sp>
      <p:sp>
        <p:nvSpPr>
          <p:cNvPr id="22" name="Google Shape;250;p41">
            <a:extLst>
              <a:ext uri="{FF2B5EF4-FFF2-40B4-BE49-F238E27FC236}">
                <a16:creationId xmlns:a16="http://schemas.microsoft.com/office/drawing/2014/main" id="{7D8BD88C-38BB-D344-9062-4983F3C0C777}"/>
              </a:ext>
            </a:extLst>
          </p:cNvPr>
          <p:cNvSpPr/>
          <p:nvPr/>
        </p:nvSpPr>
        <p:spPr>
          <a:xfrm>
            <a:off x="5412179" y="1832850"/>
            <a:ext cx="2835000" cy="738900"/>
          </a:xfrm>
          <a:prstGeom prst="rect">
            <a:avLst/>
          </a:prstGeom>
          <a:noFill/>
          <a:ln>
            <a:noFill/>
          </a:ln>
        </p:spPr>
        <p:txBody>
          <a:bodyPr spcFirstLastPara="1" wrap="square" lIns="68575" tIns="34275" rIns="68575" bIns="34275" anchor="t" anchorCtr="0">
            <a:noAutofit/>
          </a:bodyPr>
          <a:lstStyle/>
          <a:p>
            <a:pPr marL="0" marR="0" lvl="0" indent="0" algn="just" rtl="0">
              <a:lnSpc>
                <a:spcPct val="150000"/>
              </a:lnSpc>
              <a:spcBef>
                <a:spcPts val="0"/>
              </a:spcBef>
              <a:spcAft>
                <a:spcPts val="0"/>
              </a:spcAft>
              <a:buNone/>
            </a:pPr>
            <a:r>
              <a:rPr lang="en" sz="2000" b="1" dirty="0" err="1">
                <a:solidFill>
                  <a:srgbClr val="3F3F3F"/>
                </a:solidFill>
                <a:latin typeface="Lato"/>
                <a:ea typeface="Lato"/>
                <a:cs typeface="Lato"/>
                <a:sym typeface="Lato"/>
              </a:rPr>
              <a:t>LeadingWithCare.Net</a:t>
            </a:r>
            <a:endParaRPr sz="2000" b="1" dirty="0"/>
          </a:p>
        </p:txBody>
      </p:sp>
      <p:sp>
        <p:nvSpPr>
          <p:cNvPr id="25" name="Google Shape;251;p41">
            <a:extLst>
              <a:ext uri="{FF2B5EF4-FFF2-40B4-BE49-F238E27FC236}">
                <a16:creationId xmlns:a16="http://schemas.microsoft.com/office/drawing/2014/main" id="{74705EBB-8633-4B47-90DD-6AD5B32B1E6E}"/>
              </a:ext>
            </a:extLst>
          </p:cNvPr>
          <p:cNvSpPr/>
          <p:nvPr/>
        </p:nvSpPr>
        <p:spPr>
          <a:xfrm>
            <a:off x="5502722" y="2863556"/>
            <a:ext cx="3450899" cy="346823"/>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Clr>
                <a:schemeClr val="dk1"/>
              </a:buClr>
              <a:buFont typeface="Arial"/>
              <a:buNone/>
            </a:pPr>
            <a:r>
              <a:rPr lang="en" sz="1600" dirty="0">
                <a:solidFill>
                  <a:srgbClr val="3F3F3F"/>
                </a:solidFill>
                <a:latin typeface="Lato"/>
                <a:ea typeface="Lato"/>
                <a:cs typeface="Lato"/>
                <a:sym typeface="Lato"/>
              </a:rPr>
              <a:t>Self-Tests </a:t>
            </a:r>
            <a:r>
              <a:rPr lang="en" dirty="0">
                <a:solidFill>
                  <a:srgbClr val="3F3F3F"/>
                </a:solidFill>
                <a:latin typeface="Lato"/>
                <a:ea typeface="Lato"/>
                <a:cs typeface="Lato"/>
                <a:sym typeface="Lato"/>
              </a:rPr>
              <a:t>(check your understanding)</a:t>
            </a:r>
            <a:endParaRPr dirty="0">
              <a:solidFill>
                <a:srgbClr val="3F3F3F"/>
              </a:solidFill>
              <a:latin typeface="Lato"/>
              <a:ea typeface="Lato"/>
              <a:cs typeface="Lato"/>
              <a:sym typeface="Lato"/>
            </a:endParaRPr>
          </a:p>
        </p:txBody>
      </p:sp>
      <p:sp>
        <p:nvSpPr>
          <p:cNvPr id="26" name="Google Shape;253;p41">
            <a:extLst>
              <a:ext uri="{FF2B5EF4-FFF2-40B4-BE49-F238E27FC236}">
                <a16:creationId xmlns:a16="http://schemas.microsoft.com/office/drawing/2014/main" id="{8654AD8D-8F2B-DD4A-A9F6-460A7A71BEB2}"/>
              </a:ext>
            </a:extLst>
          </p:cNvPr>
          <p:cNvSpPr/>
          <p:nvPr/>
        </p:nvSpPr>
        <p:spPr>
          <a:xfrm>
            <a:off x="5476530" y="3258010"/>
            <a:ext cx="3171341" cy="364748"/>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Clr>
                <a:schemeClr val="dk1"/>
              </a:buClr>
              <a:buFont typeface="Arial"/>
              <a:buNone/>
            </a:pPr>
            <a:r>
              <a:rPr lang="en" sz="1600" dirty="0">
                <a:solidFill>
                  <a:srgbClr val="3F3F3F"/>
                </a:solidFill>
                <a:latin typeface="Lato"/>
                <a:ea typeface="Lato"/>
                <a:cs typeface="Lato"/>
                <a:sym typeface="Lato"/>
              </a:rPr>
              <a:t>Discussions Questions </a:t>
            </a:r>
            <a:r>
              <a:rPr lang="en" dirty="0">
                <a:solidFill>
                  <a:srgbClr val="3F3F3F"/>
                </a:solidFill>
                <a:latin typeface="Lato"/>
                <a:ea typeface="Lato"/>
                <a:cs typeface="Lato"/>
                <a:sym typeface="Lato"/>
              </a:rPr>
              <a:t>(expand your knowledge)</a:t>
            </a:r>
            <a:endParaRPr dirty="0">
              <a:solidFill>
                <a:srgbClr val="3F3F3F"/>
              </a:solidFill>
              <a:latin typeface="Lato"/>
              <a:ea typeface="Lato"/>
              <a:cs typeface="Lato"/>
              <a:sym typeface="Lato"/>
            </a:endParaRPr>
          </a:p>
        </p:txBody>
      </p:sp>
      <p:sp>
        <p:nvSpPr>
          <p:cNvPr id="27" name="Google Shape;255;p41">
            <a:extLst>
              <a:ext uri="{FF2B5EF4-FFF2-40B4-BE49-F238E27FC236}">
                <a16:creationId xmlns:a16="http://schemas.microsoft.com/office/drawing/2014/main" id="{FFFC0F9C-62FE-194A-A0B3-C0E8A1177CD2}"/>
              </a:ext>
            </a:extLst>
          </p:cNvPr>
          <p:cNvSpPr/>
          <p:nvPr/>
        </p:nvSpPr>
        <p:spPr>
          <a:xfrm>
            <a:off x="5444354" y="3851679"/>
            <a:ext cx="3235692" cy="517858"/>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Clr>
                <a:schemeClr val="dk1"/>
              </a:buClr>
              <a:buFont typeface="Arial"/>
              <a:buNone/>
            </a:pPr>
            <a:r>
              <a:rPr lang="en" sz="1600" dirty="0">
                <a:solidFill>
                  <a:srgbClr val="3F3F3F"/>
                </a:solidFill>
                <a:latin typeface="Lato"/>
                <a:ea typeface="Lato"/>
                <a:cs typeface="Lato"/>
                <a:sym typeface="Lato"/>
              </a:rPr>
              <a:t>Self-Assessments </a:t>
            </a:r>
            <a:r>
              <a:rPr lang="en" dirty="0">
                <a:solidFill>
                  <a:srgbClr val="3F3F3F"/>
                </a:solidFill>
                <a:latin typeface="Lato"/>
                <a:ea typeface="Lato"/>
                <a:cs typeface="Lato"/>
                <a:sym typeface="Lato"/>
              </a:rPr>
              <a:t>(create a personal development plan)</a:t>
            </a:r>
            <a:endParaRPr dirty="0">
              <a:solidFill>
                <a:srgbClr val="3F3F3F"/>
              </a:solidFill>
              <a:latin typeface="Lato"/>
              <a:ea typeface="Lato"/>
              <a:cs typeface="Lato"/>
              <a:sym typeface="Lato"/>
            </a:endParaRPr>
          </a:p>
        </p:txBody>
      </p:sp>
      <p:sp>
        <p:nvSpPr>
          <p:cNvPr id="28" name="Google Shape;252;p41">
            <a:extLst>
              <a:ext uri="{FF2B5EF4-FFF2-40B4-BE49-F238E27FC236}">
                <a16:creationId xmlns:a16="http://schemas.microsoft.com/office/drawing/2014/main" id="{5E78E7F3-1080-0C4A-BB27-B0AD18AF796D}"/>
              </a:ext>
            </a:extLst>
          </p:cNvPr>
          <p:cNvSpPr/>
          <p:nvPr/>
        </p:nvSpPr>
        <p:spPr>
          <a:xfrm>
            <a:off x="5226650" y="2952325"/>
            <a:ext cx="215700" cy="217500"/>
          </a:xfrm>
          <a:custGeom>
            <a:avLst/>
            <a:gdLst/>
            <a:ahLst/>
            <a:cxnLst/>
            <a:rect l="l" t="t" r="r" b="b"/>
            <a:pathLst>
              <a:path w="120000" h="120000" extrusionOk="0">
                <a:moveTo>
                  <a:pt x="59301" y="119800"/>
                </a:moveTo>
                <a:lnTo>
                  <a:pt x="59301" y="119800"/>
                </a:lnTo>
                <a:cubicBezTo>
                  <a:pt x="26755" y="119800"/>
                  <a:pt x="0" y="93089"/>
                  <a:pt x="0" y="59202"/>
                </a:cubicBezTo>
                <a:cubicBezTo>
                  <a:pt x="0" y="26910"/>
                  <a:pt x="26755" y="0"/>
                  <a:pt x="59301" y="0"/>
                </a:cubicBezTo>
                <a:cubicBezTo>
                  <a:pt x="93044" y="0"/>
                  <a:pt x="119800" y="26910"/>
                  <a:pt x="119800" y="59202"/>
                </a:cubicBezTo>
                <a:cubicBezTo>
                  <a:pt x="119800" y="93089"/>
                  <a:pt x="93044" y="119800"/>
                  <a:pt x="59301" y="119800"/>
                </a:cubicBezTo>
                <a:close/>
                <a:moveTo>
                  <a:pt x="59301" y="11362"/>
                </a:moveTo>
                <a:lnTo>
                  <a:pt x="59301" y="11362"/>
                </a:lnTo>
                <a:cubicBezTo>
                  <a:pt x="32346" y="11362"/>
                  <a:pt x="11181" y="32491"/>
                  <a:pt x="11181" y="59202"/>
                </a:cubicBezTo>
                <a:cubicBezTo>
                  <a:pt x="11181" y="85913"/>
                  <a:pt x="32346" y="108438"/>
                  <a:pt x="59301" y="108438"/>
                </a:cubicBezTo>
                <a:cubicBezTo>
                  <a:pt x="86056" y="108438"/>
                  <a:pt x="108618" y="85913"/>
                  <a:pt x="108618" y="59202"/>
                </a:cubicBezTo>
                <a:cubicBezTo>
                  <a:pt x="108618" y="32491"/>
                  <a:pt x="86056" y="11362"/>
                  <a:pt x="59301" y="11362"/>
                </a:cubicBezTo>
                <a:close/>
                <a:moveTo>
                  <a:pt x="87454" y="63388"/>
                </a:moveTo>
                <a:lnTo>
                  <a:pt x="87454" y="63388"/>
                </a:lnTo>
                <a:cubicBezTo>
                  <a:pt x="69084" y="80332"/>
                  <a:pt x="69084" y="80332"/>
                  <a:pt x="69084" y="80332"/>
                </a:cubicBezTo>
                <a:cubicBezTo>
                  <a:pt x="67687" y="81727"/>
                  <a:pt x="66289" y="81727"/>
                  <a:pt x="64891" y="81727"/>
                </a:cubicBezTo>
                <a:cubicBezTo>
                  <a:pt x="62096" y="81727"/>
                  <a:pt x="59301" y="80332"/>
                  <a:pt x="59301" y="76146"/>
                </a:cubicBezTo>
                <a:cubicBezTo>
                  <a:pt x="59301" y="74750"/>
                  <a:pt x="60698" y="73355"/>
                  <a:pt x="62096" y="71960"/>
                </a:cubicBezTo>
                <a:cubicBezTo>
                  <a:pt x="69084" y="64784"/>
                  <a:pt x="69084" y="64784"/>
                  <a:pt x="69084" y="64784"/>
                </a:cubicBezTo>
                <a:cubicBezTo>
                  <a:pt x="35141" y="64784"/>
                  <a:pt x="35141" y="64784"/>
                  <a:pt x="35141" y="64784"/>
                </a:cubicBezTo>
                <a:cubicBezTo>
                  <a:pt x="32346" y="64784"/>
                  <a:pt x="29550" y="63388"/>
                  <a:pt x="29550" y="59202"/>
                </a:cubicBezTo>
                <a:cubicBezTo>
                  <a:pt x="29550" y="56411"/>
                  <a:pt x="32346" y="53621"/>
                  <a:pt x="35141" y="53621"/>
                </a:cubicBezTo>
                <a:cubicBezTo>
                  <a:pt x="69084" y="53621"/>
                  <a:pt x="69084" y="53621"/>
                  <a:pt x="69084" y="53621"/>
                </a:cubicBezTo>
                <a:cubicBezTo>
                  <a:pt x="62096" y="46644"/>
                  <a:pt x="62096" y="46644"/>
                  <a:pt x="62096" y="46644"/>
                </a:cubicBezTo>
                <a:cubicBezTo>
                  <a:pt x="60698" y="46644"/>
                  <a:pt x="59301" y="45049"/>
                  <a:pt x="59301" y="42259"/>
                </a:cubicBezTo>
                <a:cubicBezTo>
                  <a:pt x="59301" y="39468"/>
                  <a:pt x="62096" y="36677"/>
                  <a:pt x="64891" y="36677"/>
                </a:cubicBezTo>
                <a:cubicBezTo>
                  <a:pt x="66289" y="36677"/>
                  <a:pt x="67687" y="38073"/>
                  <a:pt x="69084" y="38073"/>
                </a:cubicBezTo>
                <a:cubicBezTo>
                  <a:pt x="87454" y="55016"/>
                  <a:pt x="87454" y="55016"/>
                  <a:pt x="87454" y="55016"/>
                </a:cubicBezTo>
                <a:cubicBezTo>
                  <a:pt x="88851" y="56411"/>
                  <a:pt x="90249" y="57807"/>
                  <a:pt x="90249" y="59202"/>
                </a:cubicBezTo>
                <a:cubicBezTo>
                  <a:pt x="90249" y="61993"/>
                  <a:pt x="88851" y="63388"/>
                  <a:pt x="87454" y="63388"/>
                </a:cubicBezTo>
                <a:close/>
              </a:path>
            </a:pathLst>
          </a:custGeom>
          <a:solidFill>
            <a:schemeClr val="accent3"/>
          </a:solidFill>
          <a:ln>
            <a:noFill/>
          </a:ln>
        </p:spPr>
        <p:txBody>
          <a:bodyPr spcFirstLastPara="1" wrap="square" lIns="34275" tIns="17150" rIns="34275" bIns="17150" anchor="ctr"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1" name="Google Shape;252;p41">
            <a:extLst>
              <a:ext uri="{FF2B5EF4-FFF2-40B4-BE49-F238E27FC236}">
                <a16:creationId xmlns:a16="http://schemas.microsoft.com/office/drawing/2014/main" id="{0300ECF8-788B-A34C-A018-3F2746950437}"/>
              </a:ext>
            </a:extLst>
          </p:cNvPr>
          <p:cNvSpPr/>
          <p:nvPr/>
        </p:nvSpPr>
        <p:spPr>
          <a:xfrm>
            <a:off x="5226650" y="3323480"/>
            <a:ext cx="215700" cy="217500"/>
          </a:xfrm>
          <a:custGeom>
            <a:avLst/>
            <a:gdLst/>
            <a:ahLst/>
            <a:cxnLst/>
            <a:rect l="l" t="t" r="r" b="b"/>
            <a:pathLst>
              <a:path w="120000" h="120000" extrusionOk="0">
                <a:moveTo>
                  <a:pt x="59301" y="119800"/>
                </a:moveTo>
                <a:lnTo>
                  <a:pt x="59301" y="119800"/>
                </a:lnTo>
                <a:cubicBezTo>
                  <a:pt x="26755" y="119800"/>
                  <a:pt x="0" y="93089"/>
                  <a:pt x="0" y="59202"/>
                </a:cubicBezTo>
                <a:cubicBezTo>
                  <a:pt x="0" y="26910"/>
                  <a:pt x="26755" y="0"/>
                  <a:pt x="59301" y="0"/>
                </a:cubicBezTo>
                <a:cubicBezTo>
                  <a:pt x="93044" y="0"/>
                  <a:pt x="119800" y="26910"/>
                  <a:pt x="119800" y="59202"/>
                </a:cubicBezTo>
                <a:cubicBezTo>
                  <a:pt x="119800" y="93089"/>
                  <a:pt x="93044" y="119800"/>
                  <a:pt x="59301" y="119800"/>
                </a:cubicBezTo>
                <a:close/>
                <a:moveTo>
                  <a:pt x="59301" y="11362"/>
                </a:moveTo>
                <a:lnTo>
                  <a:pt x="59301" y="11362"/>
                </a:lnTo>
                <a:cubicBezTo>
                  <a:pt x="32346" y="11362"/>
                  <a:pt x="11181" y="32491"/>
                  <a:pt x="11181" y="59202"/>
                </a:cubicBezTo>
                <a:cubicBezTo>
                  <a:pt x="11181" y="85913"/>
                  <a:pt x="32346" y="108438"/>
                  <a:pt x="59301" y="108438"/>
                </a:cubicBezTo>
                <a:cubicBezTo>
                  <a:pt x="86056" y="108438"/>
                  <a:pt x="108618" y="85913"/>
                  <a:pt x="108618" y="59202"/>
                </a:cubicBezTo>
                <a:cubicBezTo>
                  <a:pt x="108618" y="32491"/>
                  <a:pt x="86056" y="11362"/>
                  <a:pt x="59301" y="11362"/>
                </a:cubicBezTo>
                <a:close/>
                <a:moveTo>
                  <a:pt x="87454" y="63388"/>
                </a:moveTo>
                <a:lnTo>
                  <a:pt x="87454" y="63388"/>
                </a:lnTo>
                <a:cubicBezTo>
                  <a:pt x="69084" y="80332"/>
                  <a:pt x="69084" y="80332"/>
                  <a:pt x="69084" y="80332"/>
                </a:cubicBezTo>
                <a:cubicBezTo>
                  <a:pt x="67687" y="81727"/>
                  <a:pt x="66289" y="81727"/>
                  <a:pt x="64891" y="81727"/>
                </a:cubicBezTo>
                <a:cubicBezTo>
                  <a:pt x="62096" y="81727"/>
                  <a:pt x="59301" y="80332"/>
                  <a:pt x="59301" y="76146"/>
                </a:cubicBezTo>
                <a:cubicBezTo>
                  <a:pt x="59301" y="74750"/>
                  <a:pt x="60698" y="73355"/>
                  <a:pt x="62096" y="71960"/>
                </a:cubicBezTo>
                <a:cubicBezTo>
                  <a:pt x="69084" y="64784"/>
                  <a:pt x="69084" y="64784"/>
                  <a:pt x="69084" y="64784"/>
                </a:cubicBezTo>
                <a:cubicBezTo>
                  <a:pt x="35141" y="64784"/>
                  <a:pt x="35141" y="64784"/>
                  <a:pt x="35141" y="64784"/>
                </a:cubicBezTo>
                <a:cubicBezTo>
                  <a:pt x="32346" y="64784"/>
                  <a:pt x="29550" y="63388"/>
                  <a:pt x="29550" y="59202"/>
                </a:cubicBezTo>
                <a:cubicBezTo>
                  <a:pt x="29550" y="56411"/>
                  <a:pt x="32346" y="53621"/>
                  <a:pt x="35141" y="53621"/>
                </a:cubicBezTo>
                <a:cubicBezTo>
                  <a:pt x="69084" y="53621"/>
                  <a:pt x="69084" y="53621"/>
                  <a:pt x="69084" y="53621"/>
                </a:cubicBezTo>
                <a:cubicBezTo>
                  <a:pt x="62096" y="46644"/>
                  <a:pt x="62096" y="46644"/>
                  <a:pt x="62096" y="46644"/>
                </a:cubicBezTo>
                <a:cubicBezTo>
                  <a:pt x="60698" y="46644"/>
                  <a:pt x="59301" y="45049"/>
                  <a:pt x="59301" y="42259"/>
                </a:cubicBezTo>
                <a:cubicBezTo>
                  <a:pt x="59301" y="39468"/>
                  <a:pt x="62096" y="36677"/>
                  <a:pt x="64891" y="36677"/>
                </a:cubicBezTo>
                <a:cubicBezTo>
                  <a:pt x="66289" y="36677"/>
                  <a:pt x="67687" y="38073"/>
                  <a:pt x="69084" y="38073"/>
                </a:cubicBezTo>
                <a:cubicBezTo>
                  <a:pt x="87454" y="55016"/>
                  <a:pt x="87454" y="55016"/>
                  <a:pt x="87454" y="55016"/>
                </a:cubicBezTo>
                <a:cubicBezTo>
                  <a:pt x="88851" y="56411"/>
                  <a:pt x="90249" y="57807"/>
                  <a:pt x="90249" y="59202"/>
                </a:cubicBezTo>
                <a:cubicBezTo>
                  <a:pt x="90249" y="61993"/>
                  <a:pt x="88851" y="63388"/>
                  <a:pt x="87454" y="63388"/>
                </a:cubicBezTo>
                <a:close/>
              </a:path>
            </a:pathLst>
          </a:custGeom>
          <a:solidFill>
            <a:schemeClr val="accent3"/>
          </a:solidFill>
          <a:ln>
            <a:noFill/>
          </a:ln>
        </p:spPr>
        <p:txBody>
          <a:bodyPr spcFirstLastPara="1" wrap="square" lIns="34275" tIns="17150" rIns="34275" bIns="17150" anchor="ctr"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2" name="Google Shape;252;p41">
            <a:extLst>
              <a:ext uri="{FF2B5EF4-FFF2-40B4-BE49-F238E27FC236}">
                <a16:creationId xmlns:a16="http://schemas.microsoft.com/office/drawing/2014/main" id="{AC6D3BD4-707E-7549-83AE-10F50D6AAE29}"/>
              </a:ext>
            </a:extLst>
          </p:cNvPr>
          <p:cNvSpPr/>
          <p:nvPr/>
        </p:nvSpPr>
        <p:spPr>
          <a:xfrm>
            <a:off x="5207805" y="3878556"/>
            <a:ext cx="215700" cy="217500"/>
          </a:xfrm>
          <a:custGeom>
            <a:avLst/>
            <a:gdLst/>
            <a:ahLst/>
            <a:cxnLst/>
            <a:rect l="l" t="t" r="r" b="b"/>
            <a:pathLst>
              <a:path w="120000" h="120000" extrusionOk="0">
                <a:moveTo>
                  <a:pt x="59301" y="119800"/>
                </a:moveTo>
                <a:lnTo>
                  <a:pt x="59301" y="119800"/>
                </a:lnTo>
                <a:cubicBezTo>
                  <a:pt x="26755" y="119800"/>
                  <a:pt x="0" y="93089"/>
                  <a:pt x="0" y="59202"/>
                </a:cubicBezTo>
                <a:cubicBezTo>
                  <a:pt x="0" y="26910"/>
                  <a:pt x="26755" y="0"/>
                  <a:pt x="59301" y="0"/>
                </a:cubicBezTo>
                <a:cubicBezTo>
                  <a:pt x="93044" y="0"/>
                  <a:pt x="119800" y="26910"/>
                  <a:pt x="119800" y="59202"/>
                </a:cubicBezTo>
                <a:cubicBezTo>
                  <a:pt x="119800" y="93089"/>
                  <a:pt x="93044" y="119800"/>
                  <a:pt x="59301" y="119800"/>
                </a:cubicBezTo>
                <a:close/>
                <a:moveTo>
                  <a:pt x="59301" y="11362"/>
                </a:moveTo>
                <a:lnTo>
                  <a:pt x="59301" y="11362"/>
                </a:lnTo>
                <a:cubicBezTo>
                  <a:pt x="32346" y="11362"/>
                  <a:pt x="11181" y="32491"/>
                  <a:pt x="11181" y="59202"/>
                </a:cubicBezTo>
                <a:cubicBezTo>
                  <a:pt x="11181" y="85913"/>
                  <a:pt x="32346" y="108438"/>
                  <a:pt x="59301" y="108438"/>
                </a:cubicBezTo>
                <a:cubicBezTo>
                  <a:pt x="86056" y="108438"/>
                  <a:pt x="108618" y="85913"/>
                  <a:pt x="108618" y="59202"/>
                </a:cubicBezTo>
                <a:cubicBezTo>
                  <a:pt x="108618" y="32491"/>
                  <a:pt x="86056" y="11362"/>
                  <a:pt x="59301" y="11362"/>
                </a:cubicBezTo>
                <a:close/>
                <a:moveTo>
                  <a:pt x="87454" y="63388"/>
                </a:moveTo>
                <a:lnTo>
                  <a:pt x="87454" y="63388"/>
                </a:lnTo>
                <a:cubicBezTo>
                  <a:pt x="69084" y="80332"/>
                  <a:pt x="69084" y="80332"/>
                  <a:pt x="69084" y="80332"/>
                </a:cubicBezTo>
                <a:cubicBezTo>
                  <a:pt x="67687" y="81727"/>
                  <a:pt x="66289" y="81727"/>
                  <a:pt x="64891" y="81727"/>
                </a:cubicBezTo>
                <a:cubicBezTo>
                  <a:pt x="62096" y="81727"/>
                  <a:pt x="59301" y="80332"/>
                  <a:pt x="59301" y="76146"/>
                </a:cubicBezTo>
                <a:cubicBezTo>
                  <a:pt x="59301" y="74750"/>
                  <a:pt x="60698" y="73355"/>
                  <a:pt x="62096" y="71960"/>
                </a:cubicBezTo>
                <a:cubicBezTo>
                  <a:pt x="69084" y="64784"/>
                  <a:pt x="69084" y="64784"/>
                  <a:pt x="69084" y="64784"/>
                </a:cubicBezTo>
                <a:cubicBezTo>
                  <a:pt x="35141" y="64784"/>
                  <a:pt x="35141" y="64784"/>
                  <a:pt x="35141" y="64784"/>
                </a:cubicBezTo>
                <a:cubicBezTo>
                  <a:pt x="32346" y="64784"/>
                  <a:pt x="29550" y="63388"/>
                  <a:pt x="29550" y="59202"/>
                </a:cubicBezTo>
                <a:cubicBezTo>
                  <a:pt x="29550" y="56411"/>
                  <a:pt x="32346" y="53621"/>
                  <a:pt x="35141" y="53621"/>
                </a:cubicBezTo>
                <a:cubicBezTo>
                  <a:pt x="69084" y="53621"/>
                  <a:pt x="69084" y="53621"/>
                  <a:pt x="69084" y="53621"/>
                </a:cubicBezTo>
                <a:cubicBezTo>
                  <a:pt x="62096" y="46644"/>
                  <a:pt x="62096" y="46644"/>
                  <a:pt x="62096" y="46644"/>
                </a:cubicBezTo>
                <a:cubicBezTo>
                  <a:pt x="60698" y="46644"/>
                  <a:pt x="59301" y="45049"/>
                  <a:pt x="59301" y="42259"/>
                </a:cubicBezTo>
                <a:cubicBezTo>
                  <a:pt x="59301" y="39468"/>
                  <a:pt x="62096" y="36677"/>
                  <a:pt x="64891" y="36677"/>
                </a:cubicBezTo>
                <a:cubicBezTo>
                  <a:pt x="66289" y="36677"/>
                  <a:pt x="67687" y="38073"/>
                  <a:pt x="69084" y="38073"/>
                </a:cubicBezTo>
                <a:cubicBezTo>
                  <a:pt x="87454" y="55016"/>
                  <a:pt x="87454" y="55016"/>
                  <a:pt x="87454" y="55016"/>
                </a:cubicBezTo>
                <a:cubicBezTo>
                  <a:pt x="88851" y="56411"/>
                  <a:pt x="90249" y="57807"/>
                  <a:pt x="90249" y="59202"/>
                </a:cubicBezTo>
                <a:cubicBezTo>
                  <a:pt x="90249" y="61993"/>
                  <a:pt x="88851" y="63388"/>
                  <a:pt x="87454" y="63388"/>
                </a:cubicBezTo>
                <a:close/>
              </a:path>
            </a:pathLst>
          </a:custGeom>
          <a:solidFill>
            <a:schemeClr val="accent3"/>
          </a:solidFill>
          <a:ln>
            <a:noFill/>
          </a:ln>
        </p:spPr>
        <p:txBody>
          <a:bodyPr spcFirstLastPara="1" wrap="square" lIns="34275" tIns="17150" rIns="34275" bIns="17150" anchor="ctr"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Tree>
    <p:extLst>
      <p:ext uri="{BB962C8B-B14F-4D97-AF65-F5344CB8AC3E}">
        <p14:creationId xmlns:p14="http://schemas.microsoft.com/office/powerpoint/2010/main" val="1882430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
        <p:cNvGrpSpPr/>
        <p:nvPr/>
      </p:nvGrpSpPr>
      <p:grpSpPr>
        <a:xfrm>
          <a:off x="0" y="0"/>
          <a:ext cx="0" cy="0"/>
          <a:chOff x="0" y="0"/>
          <a:chExt cx="0" cy="0"/>
        </a:xfrm>
      </p:grpSpPr>
      <p:sp>
        <p:nvSpPr>
          <p:cNvPr id="121" name="Google Shape;121;p32"/>
          <p:cNvSpPr txBox="1"/>
          <p:nvPr/>
        </p:nvSpPr>
        <p:spPr>
          <a:xfrm>
            <a:off x="3664864" y="843182"/>
            <a:ext cx="4114200" cy="742200"/>
          </a:xfrm>
          <a:prstGeom prst="rect">
            <a:avLst/>
          </a:prstGeom>
          <a:noFill/>
          <a:ln>
            <a:noFill/>
          </a:ln>
        </p:spPr>
        <p:txBody>
          <a:bodyPr spcFirstLastPara="1" wrap="square" lIns="68575" tIns="34275" rIns="68575" bIns="34275" anchor="ctr" anchorCtr="0">
            <a:noAutofit/>
          </a:bodyPr>
          <a:lstStyle/>
          <a:p>
            <a:pPr marL="342900" marR="0" lvl="1" indent="0" algn="l" rtl="0">
              <a:spcBef>
                <a:spcPts val="0"/>
              </a:spcBef>
              <a:spcAft>
                <a:spcPts val="0"/>
              </a:spcAft>
              <a:buNone/>
            </a:pPr>
            <a:r>
              <a:rPr lang="en" sz="3600" dirty="0">
                <a:solidFill>
                  <a:schemeClr val="dk1"/>
                </a:solidFill>
                <a:latin typeface="Playfair Display Medium"/>
                <a:ea typeface="Playfair Display Medium"/>
                <a:cs typeface="Playfair Display Medium"/>
                <a:sym typeface="Playfair Display Medium"/>
              </a:rPr>
              <a:t>Agenda: Innovation</a:t>
            </a:r>
            <a:endParaRPr sz="3600" dirty="0">
              <a:latin typeface="Playfair Display Medium"/>
              <a:ea typeface="Playfair Display Medium"/>
              <a:cs typeface="Playfair Display Medium"/>
              <a:sym typeface="Playfair Display Medium"/>
            </a:endParaRPr>
          </a:p>
        </p:txBody>
      </p:sp>
      <p:cxnSp>
        <p:nvCxnSpPr>
          <p:cNvPr id="122" name="Google Shape;122;p32"/>
          <p:cNvCxnSpPr/>
          <p:nvPr/>
        </p:nvCxnSpPr>
        <p:spPr>
          <a:xfrm>
            <a:off x="4572000" y="1604117"/>
            <a:ext cx="2385900" cy="0"/>
          </a:xfrm>
          <a:prstGeom prst="straightConnector1">
            <a:avLst/>
          </a:prstGeom>
          <a:noFill/>
          <a:ln w="57150" cap="flat" cmpd="sng">
            <a:solidFill>
              <a:schemeClr val="accent3"/>
            </a:solidFill>
            <a:prstDash val="solid"/>
            <a:miter lim="800000"/>
            <a:headEnd type="none" w="sm" len="sm"/>
            <a:tailEnd type="none" w="sm" len="sm"/>
          </a:ln>
        </p:spPr>
      </p:cxnSp>
      <p:pic>
        <p:nvPicPr>
          <p:cNvPr id="123" name="Google Shape;123;p32"/>
          <p:cNvPicPr preferRelativeResize="0">
            <a:picLocks noGrp="1"/>
          </p:cNvPicPr>
          <p:nvPr>
            <p:ph type="pic" idx="2"/>
          </p:nvPr>
        </p:nvPicPr>
        <p:blipFill rotWithShape="1">
          <a:blip r:embed="rId3">
            <a:alphaModFix/>
          </a:blip>
          <a:srcRect l="5555" r="5555"/>
          <a:stretch/>
        </p:blipFill>
        <p:spPr>
          <a:xfrm>
            <a:off x="-191463" y="51289"/>
            <a:ext cx="4114199" cy="5143500"/>
          </a:xfrm>
          <a:prstGeom prst="rect">
            <a:avLst/>
          </a:prstGeom>
          <a:noFill/>
          <a:ln>
            <a:noFill/>
          </a:ln>
        </p:spPr>
      </p:pic>
      <p:sp>
        <p:nvSpPr>
          <p:cNvPr id="124" name="Google Shape;124;p32"/>
          <p:cNvSpPr txBox="1"/>
          <p:nvPr/>
        </p:nvSpPr>
        <p:spPr>
          <a:xfrm>
            <a:off x="5163526" y="4673765"/>
            <a:ext cx="3450900" cy="2538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200" dirty="0">
                <a:solidFill>
                  <a:srgbClr val="888888"/>
                </a:solidFill>
                <a:latin typeface="Lato"/>
                <a:ea typeface="Lato"/>
                <a:cs typeface="Lato"/>
                <a:sym typeface="Lato"/>
              </a:rPr>
              <a:t>leadingwithcare.net</a:t>
            </a:r>
            <a:endParaRPr sz="900" dirty="0">
              <a:solidFill>
                <a:srgbClr val="888888"/>
              </a:solidFill>
              <a:latin typeface="Lato"/>
              <a:ea typeface="Lato"/>
              <a:cs typeface="Lato"/>
              <a:sym typeface="Lato"/>
            </a:endParaRPr>
          </a:p>
        </p:txBody>
      </p:sp>
      <p:grpSp>
        <p:nvGrpSpPr>
          <p:cNvPr id="125" name="Google Shape;125;p32"/>
          <p:cNvGrpSpPr/>
          <p:nvPr/>
        </p:nvGrpSpPr>
        <p:grpSpPr>
          <a:xfrm>
            <a:off x="4150620" y="1749388"/>
            <a:ext cx="3943615" cy="300000"/>
            <a:chOff x="5254055" y="2362172"/>
            <a:chExt cx="3323755" cy="300000"/>
          </a:xfrm>
        </p:grpSpPr>
        <p:sp>
          <p:nvSpPr>
            <p:cNvPr id="126" name="Google Shape;126;p32"/>
            <p:cNvSpPr/>
            <p:nvPr/>
          </p:nvSpPr>
          <p:spPr>
            <a:xfrm>
              <a:off x="5559048" y="2362172"/>
              <a:ext cx="3018762" cy="300000"/>
            </a:xfrm>
            <a:prstGeom prst="rect">
              <a:avLst/>
            </a:prstGeom>
            <a:noFill/>
            <a:ln>
              <a:noFill/>
            </a:ln>
          </p:spPr>
          <p:txBody>
            <a:bodyPr spcFirstLastPara="1" wrap="square" lIns="68575" tIns="34275" rIns="68575" bIns="34275" anchor="t" anchorCtr="0">
              <a:noAutofit/>
            </a:bodyPr>
            <a:lstStyle/>
            <a:p>
              <a:pPr lvl="0" algn="just">
                <a:buClr>
                  <a:schemeClr val="dk1"/>
                </a:buClr>
              </a:pPr>
              <a:r>
                <a:rPr lang="en-US" dirty="0">
                  <a:solidFill>
                    <a:srgbClr val="3F3F3F"/>
                  </a:solidFill>
                  <a:latin typeface="Lato"/>
                  <a:ea typeface="Lato"/>
                  <a:cs typeface="Lato"/>
                  <a:sym typeface="Lato"/>
                </a:rPr>
                <a:t>The innovation process</a:t>
              </a:r>
            </a:p>
          </p:txBody>
        </p:sp>
        <p:sp>
          <p:nvSpPr>
            <p:cNvPr id="127" name="Google Shape;127;p32"/>
            <p:cNvSpPr/>
            <p:nvPr/>
          </p:nvSpPr>
          <p:spPr>
            <a:xfrm>
              <a:off x="5254055" y="2437288"/>
              <a:ext cx="215700" cy="217500"/>
            </a:xfrm>
            <a:custGeom>
              <a:avLst/>
              <a:gdLst/>
              <a:ahLst/>
              <a:cxnLst/>
              <a:rect l="l" t="t" r="r" b="b"/>
              <a:pathLst>
                <a:path w="120000" h="120000" extrusionOk="0">
                  <a:moveTo>
                    <a:pt x="59301" y="119800"/>
                  </a:moveTo>
                  <a:lnTo>
                    <a:pt x="59301" y="119800"/>
                  </a:lnTo>
                  <a:cubicBezTo>
                    <a:pt x="26755" y="119800"/>
                    <a:pt x="0" y="93089"/>
                    <a:pt x="0" y="59202"/>
                  </a:cubicBezTo>
                  <a:cubicBezTo>
                    <a:pt x="0" y="26910"/>
                    <a:pt x="26755" y="0"/>
                    <a:pt x="59301" y="0"/>
                  </a:cubicBezTo>
                  <a:cubicBezTo>
                    <a:pt x="93044" y="0"/>
                    <a:pt x="119800" y="26910"/>
                    <a:pt x="119800" y="59202"/>
                  </a:cubicBezTo>
                  <a:cubicBezTo>
                    <a:pt x="119800" y="93089"/>
                    <a:pt x="93044" y="119800"/>
                    <a:pt x="59301" y="119800"/>
                  </a:cubicBezTo>
                  <a:close/>
                  <a:moveTo>
                    <a:pt x="59301" y="11362"/>
                  </a:moveTo>
                  <a:lnTo>
                    <a:pt x="59301" y="11362"/>
                  </a:lnTo>
                  <a:cubicBezTo>
                    <a:pt x="32346" y="11362"/>
                    <a:pt x="11181" y="32491"/>
                    <a:pt x="11181" y="59202"/>
                  </a:cubicBezTo>
                  <a:cubicBezTo>
                    <a:pt x="11181" y="85913"/>
                    <a:pt x="32346" y="108438"/>
                    <a:pt x="59301" y="108438"/>
                  </a:cubicBezTo>
                  <a:cubicBezTo>
                    <a:pt x="86056" y="108438"/>
                    <a:pt x="108618" y="85913"/>
                    <a:pt x="108618" y="59202"/>
                  </a:cubicBezTo>
                  <a:cubicBezTo>
                    <a:pt x="108618" y="32491"/>
                    <a:pt x="86056" y="11362"/>
                    <a:pt x="59301" y="11362"/>
                  </a:cubicBezTo>
                  <a:close/>
                  <a:moveTo>
                    <a:pt x="87454" y="63388"/>
                  </a:moveTo>
                  <a:lnTo>
                    <a:pt x="87454" y="63388"/>
                  </a:lnTo>
                  <a:cubicBezTo>
                    <a:pt x="69084" y="80332"/>
                    <a:pt x="69084" y="80332"/>
                    <a:pt x="69084" y="80332"/>
                  </a:cubicBezTo>
                  <a:cubicBezTo>
                    <a:pt x="67687" y="81727"/>
                    <a:pt x="66289" y="81727"/>
                    <a:pt x="64891" y="81727"/>
                  </a:cubicBezTo>
                  <a:cubicBezTo>
                    <a:pt x="62096" y="81727"/>
                    <a:pt x="59301" y="80332"/>
                    <a:pt x="59301" y="76146"/>
                  </a:cubicBezTo>
                  <a:cubicBezTo>
                    <a:pt x="59301" y="74750"/>
                    <a:pt x="60698" y="73355"/>
                    <a:pt x="62096" y="71960"/>
                  </a:cubicBezTo>
                  <a:cubicBezTo>
                    <a:pt x="69084" y="64784"/>
                    <a:pt x="69084" y="64784"/>
                    <a:pt x="69084" y="64784"/>
                  </a:cubicBezTo>
                  <a:cubicBezTo>
                    <a:pt x="35141" y="64784"/>
                    <a:pt x="35141" y="64784"/>
                    <a:pt x="35141" y="64784"/>
                  </a:cubicBezTo>
                  <a:cubicBezTo>
                    <a:pt x="32346" y="64784"/>
                    <a:pt x="29550" y="63388"/>
                    <a:pt x="29550" y="59202"/>
                  </a:cubicBezTo>
                  <a:cubicBezTo>
                    <a:pt x="29550" y="56411"/>
                    <a:pt x="32346" y="53621"/>
                    <a:pt x="35141" y="53621"/>
                  </a:cubicBezTo>
                  <a:cubicBezTo>
                    <a:pt x="69084" y="53621"/>
                    <a:pt x="69084" y="53621"/>
                    <a:pt x="69084" y="53621"/>
                  </a:cubicBezTo>
                  <a:cubicBezTo>
                    <a:pt x="62096" y="46644"/>
                    <a:pt x="62096" y="46644"/>
                    <a:pt x="62096" y="46644"/>
                  </a:cubicBezTo>
                  <a:cubicBezTo>
                    <a:pt x="60698" y="46644"/>
                    <a:pt x="59301" y="45049"/>
                    <a:pt x="59301" y="42259"/>
                  </a:cubicBezTo>
                  <a:cubicBezTo>
                    <a:pt x="59301" y="39468"/>
                    <a:pt x="62096" y="36677"/>
                    <a:pt x="64891" y="36677"/>
                  </a:cubicBezTo>
                  <a:cubicBezTo>
                    <a:pt x="66289" y="36677"/>
                    <a:pt x="67687" y="38073"/>
                    <a:pt x="69084" y="38073"/>
                  </a:cubicBezTo>
                  <a:cubicBezTo>
                    <a:pt x="87454" y="55016"/>
                    <a:pt x="87454" y="55016"/>
                    <a:pt x="87454" y="55016"/>
                  </a:cubicBezTo>
                  <a:cubicBezTo>
                    <a:pt x="88851" y="56411"/>
                    <a:pt x="90249" y="57807"/>
                    <a:pt x="90249" y="59202"/>
                  </a:cubicBezTo>
                  <a:cubicBezTo>
                    <a:pt x="90249" y="61993"/>
                    <a:pt x="88851" y="63388"/>
                    <a:pt x="87454" y="63388"/>
                  </a:cubicBezTo>
                  <a:close/>
                </a:path>
              </a:pathLst>
            </a:custGeom>
            <a:solidFill>
              <a:schemeClr val="accent3"/>
            </a:solidFill>
            <a:ln>
              <a:noFill/>
            </a:ln>
          </p:spPr>
          <p:txBody>
            <a:bodyPr spcFirstLastPara="1" wrap="square" lIns="34275" tIns="17150" rIns="34275" bIns="17150" anchor="ctr" anchorCtr="0">
              <a:noAutofit/>
            </a:bodyPr>
            <a:lstStyle/>
            <a:p>
              <a:pPr marL="0" marR="0" lvl="0" indent="0" algn="l" rtl="0">
                <a:spcBef>
                  <a:spcPts val="0"/>
                </a:spcBef>
                <a:spcAft>
                  <a:spcPts val="0"/>
                </a:spcAft>
                <a:buNone/>
              </a:pPr>
              <a:endParaRPr sz="1400" dirty="0">
                <a:solidFill>
                  <a:schemeClr val="dk1"/>
                </a:solidFill>
                <a:latin typeface="Roboto"/>
                <a:ea typeface="Roboto"/>
                <a:cs typeface="Roboto"/>
                <a:sym typeface="Roboto"/>
              </a:endParaRPr>
            </a:p>
          </p:txBody>
        </p:sp>
      </p:grpSp>
      <p:grpSp>
        <p:nvGrpSpPr>
          <p:cNvPr id="128" name="Google Shape;128;p32"/>
          <p:cNvGrpSpPr/>
          <p:nvPr/>
        </p:nvGrpSpPr>
        <p:grpSpPr>
          <a:xfrm>
            <a:off x="4139655" y="2162867"/>
            <a:ext cx="4114200" cy="300000"/>
            <a:chOff x="5254054" y="2783256"/>
            <a:chExt cx="3074922" cy="300000"/>
          </a:xfrm>
        </p:grpSpPr>
        <p:sp>
          <p:nvSpPr>
            <p:cNvPr id="129" name="Google Shape;129;p32"/>
            <p:cNvSpPr/>
            <p:nvPr/>
          </p:nvSpPr>
          <p:spPr>
            <a:xfrm>
              <a:off x="5547976" y="2783256"/>
              <a:ext cx="2781000" cy="300000"/>
            </a:xfrm>
            <a:prstGeom prst="rect">
              <a:avLst/>
            </a:prstGeom>
            <a:noFill/>
            <a:ln>
              <a:noFill/>
            </a:ln>
          </p:spPr>
          <p:txBody>
            <a:bodyPr spcFirstLastPara="1" wrap="square" lIns="68575" tIns="34275" rIns="68575" bIns="34275" anchor="t" anchorCtr="0">
              <a:noAutofit/>
            </a:bodyPr>
            <a:lstStyle/>
            <a:p>
              <a:pPr marL="0" lvl="0" indent="0" algn="just" rtl="0">
                <a:spcBef>
                  <a:spcPts val="0"/>
                </a:spcBef>
                <a:spcAft>
                  <a:spcPts val="0"/>
                </a:spcAft>
                <a:buClr>
                  <a:schemeClr val="dk1"/>
                </a:buClr>
                <a:buFont typeface="Arial"/>
                <a:buNone/>
              </a:pPr>
              <a:r>
                <a:rPr lang="en-US" dirty="0">
                  <a:solidFill>
                    <a:srgbClr val="3F3F3F"/>
                  </a:solidFill>
                  <a:latin typeface="Lato"/>
                  <a:ea typeface="Lato"/>
                  <a:cs typeface="Lato"/>
                  <a:sym typeface="Lato"/>
                </a:rPr>
                <a:t>Innovation principles</a:t>
              </a:r>
            </a:p>
          </p:txBody>
        </p:sp>
        <p:sp>
          <p:nvSpPr>
            <p:cNvPr id="130" name="Google Shape;130;p32"/>
            <p:cNvSpPr/>
            <p:nvPr/>
          </p:nvSpPr>
          <p:spPr>
            <a:xfrm>
              <a:off x="5254054" y="2801207"/>
              <a:ext cx="215700" cy="217500"/>
            </a:xfrm>
            <a:custGeom>
              <a:avLst/>
              <a:gdLst/>
              <a:ahLst/>
              <a:cxnLst/>
              <a:rect l="l" t="t" r="r" b="b"/>
              <a:pathLst>
                <a:path w="120000" h="120000" extrusionOk="0">
                  <a:moveTo>
                    <a:pt x="59301" y="119800"/>
                  </a:moveTo>
                  <a:lnTo>
                    <a:pt x="59301" y="119800"/>
                  </a:lnTo>
                  <a:cubicBezTo>
                    <a:pt x="26755" y="119800"/>
                    <a:pt x="0" y="93089"/>
                    <a:pt x="0" y="59202"/>
                  </a:cubicBezTo>
                  <a:cubicBezTo>
                    <a:pt x="0" y="26910"/>
                    <a:pt x="26755" y="0"/>
                    <a:pt x="59301" y="0"/>
                  </a:cubicBezTo>
                  <a:cubicBezTo>
                    <a:pt x="93044" y="0"/>
                    <a:pt x="119800" y="26910"/>
                    <a:pt x="119800" y="59202"/>
                  </a:cubicBezTo>
                  <a:cubicBezTo>
                    <a:pt x="119800" y="93089"/>
                    <a:pt x="93044" y="119800"/>
                    <a:pt x="59301" y="119800"/>
                  </a:cubicBezTo>
                  <a:close/>
                  <a:moveTo>
                    <a:pt x="59301" y="11362"/>
                  </a:moveTo>
                  <a:lnTo>
                    <a:pt x="59301" y="11362"/>
                  </a:lnTo>
                  <a:cubicBezTo>
                    <a:pt x="32346" y="11362"/>
                    <a:pt x="11181" y="32491"/>
                    <a:pt x="11181" y="59202"/>
                  </a:cubicBezTo>
                  <a:cubicBezTo>
                    <a:pt x="11181" y="85913"/>
                    <a:pt x="32346" y="108438"/>
                    <a:pt x="59301" y="108438"/>
                  </a:cubicBezTo>
                  <a:cubicBezTo>
                    <a:pt x="86056" y="108438"/>
                    <a:pt x="108618" y="85913"/>
                    <a:pt x="108618" y="59202"/>
                  </a:cubicBezTo>
                  <a:cubicBezTo>
                    <a:pt x="108618" y="32491"/>
                    <a:pt x="86056" y="11362"/>
                    <a:pt x="59301" y="11362"/>
                  </a:cubicBezTo>
                  <a:close/>
                  <a:moveTo>
                    <a:pt x="87454" y="63388"/>
                  </a:moveTo>
                  <a:lnTo>
                    <a:pt x="87454" y="63388"/>
                  </a:lnTo>
                  <a:cubicBezTo>
                    <a:pt x="69084" y="80332"/>
                    <a:pt x="69084" y="80332"/>
                    <a:pt x="69084" y="80332"/>
                  </a:cubicBezTo>
                  <a:cubicBezTo>
                    <a:pt x="67687" y="81727"/>
                    <a:pt x="66289" y="81727"/>
                    <a:pt x="64891" y="81727"/>
                  </a:cubicBezTo>
                  <a:cubicBezTo>
                    <a:pt x="62096" y="81727"/>
                    <a:pt x="59301" y="80332"/>
                    <a:pt x="59301" y="76146"/>
                  </a:cubicBezTo>
                  <a:cubicBezTo>
                    <a:pt x="59301" y="74750"/>
                    <a:pt x="60698" y="73355"/>
                    <a:pt x="62096" y="71960"/>
                  </a:cubicBezTo>
                  <a:cubicBezTo>
                    <a:pt x="69084" y="64784"/>
                    <a:pt x="69084" y="64784"/>
                    <a:pt x="69084" y="64784"/>
                  </a:cubicBezTo>
                  <a:cubicBezTo>
                    <a:pt x="35141" y="64784"/>
                    <a:pt x="35141" y="64784"/>
                    <a:pt x="35141" y="64784"/>
                  </a:cubicBezTo>
                  <a:cubicBezTo>
                    <a:pt x="32346" y="64784"/>
                    <a:pt x="29550" y="63388"/>
                    <a:pt x="29550" y="59202"/>
                  </a:cubicBezTo>
                  <a:cubicBezTo>
                    <a:pt x="29550" y="56411"/>
                    <a:pt x="32346" y="53621"/>
                    <a:pt x="35141" y="53621"/>
                  </a:cubicBezTo>
                  <a:cubicBezTo>
                    <a:pt x="69084" y="53621"/>
                    <a:pt x="69084" y="53621"/>
                    <a:pt x="69084" y="53621"/>
                  </a:cubicBezTo>
                  <a:cubicBezTo>
                    <a:pt x="62096" y="46644"/>
                    <a:pt x="62096" y="46644"/>
                    <a:pt x="62096" y="46644"/>
                  </a:cubicBezTo>
                  <a:cubicBezTo>
                    <a:pt x="60698" y="46644"/>
                    <a:pt x="59301" y="45049"/>
                    <a:pt x="59301" y="42259"/>
                  </a:cubicBezTo>
                  <a:cubicBezTo>
                    <a:pt x="59301" y="39468"/>
                    <a:pt x="62096" y="36677"/>
                    <a:pt x="64891" y="36677"/>
                  </a:cubicBezTo>
                  <a:cubicBezTo>
                    <a:pt x="66289" y="36677"/>
                    <a:pt x="67687" y="38073"/>
                    <a:pt x="69084" y="38073"/>
                  </a:cubicBezTo>
                  <a:cubicBezTo>
                    <a:pt x="87454" y="55016"/>
                    <a:pt x="87454" y="55016"/>
                    <a:pt x="87454" y="55016"/>
                  </a:cubicBezTo>
                  <a:cubicBezTo>
                    <a:pt x="88851" y="56411"/>
                    <a:pt x="90249" y="57807"/>
                    <a:pt x="90249" y="59202"/>
                  </a:cubicBezTo>
                  <a:cubicBezTo>
                    <a:pt x="90249" y="61993"/>
                    <a:pt x="88851" y="63388"/>
                    <a:pt x="87454" y="63388"/>
                  </a:cubicBezTo>
                  <a:close/>
                </a:path>
              </a:pathLst>
            </a:custGeom>
            <a:solidFill>
              <a:schemeClr val="accent3"/>
            </a:solidFill>
            <a:ln>
              <a:noFill/>
            </a:ln>
          </p:spPr>
          <p:txBody>
            <a:bodyPr spcFirstLastPara="1" wrap="square" lIns="34275" tIns="17150" rIns="34275" bIns="17150" anchor="ctr" anchorCtr="0">
              <a:noAutofit/>
            </a:bodyPr>
            <a:lstStyle/>
            <a:p>
              <a:pPr marL="0" marR="0" lvl="0" indent="0" algn="l" rtl="0">
                <a:spcBef>
                  <a:spcPts val="0"/>
                </a:spcBef>
                <a:spcAft>
                  <a:spcPts val="0"/>
                </a:spcAft>
                <a:buNone/>
              </a:pPr>
              <a:endParaRPr sz="1400" dirty="0">
                <a:solidFill>
                  <a:schemeClr val="dk1"/>
                </a:solidFill>
                <a:latin typeface="Roboto"/>
                <a:ea typeface="Roboto"/>
                <a:cs typeface="Roboto"/>
                <a:sym typeface="Roboto"/>
              </a:endParaRPr>
            </a:p>
          </p:txBody>
        </p:sp>
      </p:grpSp>
      <p:grpSp>
        <p:nvGrpSpPr>
          <p:cNvPr id="131" name="Google Shape;131;p32"/>
          <p:cNvGrpSpPr/>
          <p:nvPr/>
        </p:nvGrpSpPr>
        <p:grpSpPr>
          <a:xfrm>
            <a:off x="4150620" y="2610163"/>
            <a:ext cx="3852656" cy="300000"/>
            <a:chOff x="5254055" y="3134401"/>
            <a:chExt cx="3129221" cy="300000"/>
          </a:xfrm>
        </p:grpSpPr>
        <p:sp>
          <p:nvSpPr>
            <p:cNvPr id="132" name="Google Shape;132;p32"/>
            <p:cNvSpPr/>
            <p:nvPr/>
          </p:nvSpPr>
          <p:spPr>
            <a:xfrm>
              <a:off x="5547976" y="3134401"/>
              <a:ext cx="2835300" cy="300000"/>
            </a:xfrm>
            <a:prstGeom prst="rect">
              <a:avLst/>
            </a:prstGeom>
            <a:noFill/>
            <a:ln>
              <a:noFill/>
            </a:ln>
          </p:spPr>
          <p:txBody>
            <a:bodyPr spcFirstLastPara="1" wrap="square" lIns="68575" tIns="34275" rIns="68575" bIns="34275" anchor="t" anchorCtr="0">
              <a:noAutofit/>
            </a:bodyPr>
            <a:lstStyle/>
            <a:p>
              <a:pPr marL="0" lvl="0" indent="0" algn="just" rtl="0">
                <a:spcBef>
                  <a:spcPts val="0"/>
                </a:spcBef>
                <a:spcAft>
                  <a:spcPts val="0"/>
                </a:spcAft>
                <a:buClr>
                  <a:schemeClr val="dk1"/>
                </a:buClr>
                <a:buFont typeface="Arial"/>
                <a:buNone/>
              </a:pPr>
              <a:r>
                <a:rPr lang="en-US" dirty="0">
                  <a:solidFill>
                    <a:srgbClr val="3F3F3F"/>
                  </a:solidFill>
                  <a:latin typeface="Lato"/>
                  <a:ea typeface="Lato"/>
                  <a:cs typeface="Lato"/>
                  <a:sym typeface="Lato"/>
                </a:rPr>
                <a:t>Visible practices</a:t>
              </a:r>
              <a:endParaRPr lang="en" dirty="0">
                <a:solidFill>
                  <a:srgbClr val="3F3F3F"/>
                </a:solidFill>
                <a:latin typeface="Lato"/>
                <a:ea typeface="Lato"/>
                <a:cs typeface="Lato"/>
                <a:sym typeface="Lato"/>
              </a:endParaRPr>
            </a:p>
          </p:txBody>
        </p:sp>
        <p:sp>
          <p:nvSpPr>
            <p:cNvPr id="133" name="Google Shape;133;p32"/>
            <p:cNvSpPr/>
            <p:nvPr/>
          </p:nvSpPr>
          <p:spPr>
            <a:xfrm>
              <a:off x="5254055" y="3152340"/>
              <a:ext cx="215700" cy="217500"/>
            </a:xfrm>
            <a:custGeom>
              <a:avLst/>
              <a:gdLst/>
              <a:ahLst/>
              <a:cxnLst/>
              <a:rect l="l" t="t" r="r" b="b"/>
              <a:pathLst>
                <a:path w="120000" h="120000" extrusionOk="0">
                  <a:moveTo>
                    <a:pt x="59301" y="119800"/>
                  </a:moveTo>
                  <a:lnTo>
                    <a:pt x="59301" y="119800"/>
                  </a:lnTo>
                  <a:cubicBezTo>
                    <a:pt x="26755" y="119800"/>
                    <a:pt x="0" y="93089"/>
                    <a:pt x="0" y="59202"/>
                  </a:cubicBezTo>
                  <a:cubicBezTo>
                    <a:pt x="0" y="26910"/>
                    <a:pt x="26755" y="0"/>
                    <a:pt x="59301" y="0"/>
                  </a:cubicBezTo>
                  <a:cubicBezTo>
                    <a:pt x="93044" y="0"/>
                    <a:pt x="119800" y="26910"/>
                    <a:pt x="119800" y="59202"/>
                  </a:cubicBezTo>
                  <a:cubicBezTo>
                    <a:pt x="119800" y="93089"/>
                    <a:pt x="93044" y="119800"/>
                    <a:pt x="59301" y="119800"/>
                  </a:cubicBezTo>
                  <a:close/>
                  <a:moveTo>
                    <a:pt x="59301" y="11362"/>
                  </a:moveTo>
                  <a:lnTo>
                    <a:pt x="59301" y="11362"/>
                  </a:lnTo>
                  <a:cubicBezTo>
                    <a:pt x="32346" y="11362"/>
                    <a:pt x="11181" y="32491"/>
                    <a:pt x="11181" y="59202"/>
                  </a:cubicBezTo>
                  <a:cubicBezTo>
                    <a:pt x="11181" y="85913"/>
                    <a:pt x="32346" y="108438"/>
                    <a:pt x="59301" y="108438"/>
                  </a:cubicBezTo>
                  <a:cubicBezTo>
                    <a:pt x="86056" y="108438"/>
                    <a:pt x="108618" y="85913"/>
                    <a:pt x="108618" y="59202"/>
                  </a:cubicBezTo>
                  <a:cubicBezTo>
                    <a:pt x="108618" y="32491"/>
                    <a:pt x="86056" y="11362"/>
                    <a:pt x="59301" y="11362"/>
                  </a:cubicBezTo>
                  <a:close/>
                  <a:moveTo>
                    <a:pt x="87454" y="63388"/>
                  </a:moveTo>
                  <a:lnTo>
                    <a:pt x="87454" y="63388"/>
                  </a:lnTo>
                  <a:cubicBezTo>
                    <a:pt x="69084" y="80332"/>
                    <a:pt x="69084" y="80332"/>
                    <a:pt x="69084" y="80332"/>
                  </a:cubicBezTo>
                  <a:cubicBezTo>
                    <a:pt x="67687" y="81727"/>
                    <a:pt x="66289" y="81727"/>
                    <a:pt x="64891" y="81727"/>
                  </a:cubicBezTo>
                  <a:cubicBezTo>
                    <a:pt x="62096" y="81727"/>
                    <a:pt x="59301" y="80332"/>
                    <a:pt x="59301" y="76146"/>
                  </a:cubicBezTo>
                  <a:cubicBezTo>
                    <a:pt x="59301" y="74750"/>
                    <a:pt x="60698" y="73355"/>
                    <a:pt x="62096" y="71960"/>
                  </a:cubicBezTo>
                  <a:cubicBezTo>
                    <a:pt x="69084" y="64784"/>
                    <a:pt x="69084" y="64784"/>
                    <a:pt x="69084" y="64784"/>
                  </a:cubicBezTo>
                  <a:cubicBezTo>
                    <a:pt x="35141" y="64784"/>
                    <a:pt x="35141" y="64784"/>
                    <a:pt x="35141" y="64784"/>
                  </a:cubicBezTo>
                  <a:cubicBezTo>
                    <a:pt x="32346" y="64784"/>
                    <a:pt x="29550" y="63388"/>
                    <a:pt x="29550" y="59202"/>
                  </a:cubicBezTo>
                  <a:cubicBezTo>
                    <a:pt x="29550" y="56411"/>
                    <a:pt x="32346" y="53621"/>
                    <a:pt x="35141" y="53621"/>
                  </a:cubicBezTo>
                  <a:cubicBezTo>
                    <a:pt x="69084" y="53621"/>
                    <a:pt x="69084" y="53621"/>
                    <a:pt x="69084" y="53621"/>
                  </a:cubicBezTo>
                  <a:cubicBezTo>
                    <a:pt x="62096" y="46644"/>
                    <a:pt x="62096" y="46644"/>
                    <a:pt x="62096" y="46644"/>
                  </a:cubicBezTo>
                  <a:cubicBezTo>
                    <a:pt x="60698" y="46644"/>
                    <a:pt x="59301" y="45049"/>
                    <a:pt x="59301" y="42259"/>
                  </a:cubicBezTo>
                  <a:cubicBezTo>
                    <a:pt x="59301" y="39468"/>
                    <a:pt x="62096" y="36677"/>
                    <a:pt x="64891" y="36677"/>
                  </a:cubicBezTo>
                  <a:cubicBezTo>
                    <a:pt x="66289" y="36677"/>
                    <a:pt x="67687" y="38073"/>
                    <a:pt x="69084" y="38073"/>
                  </a:cubicBezTo>
                  <a:cubicBezTo>
                    <a:pt x="87454" y="55016"/>
                    <a:pt x="87454" y="55016"/>
                    <a:pt x="87454" y="55016"/>
                  </a:cubicBezTo>
                  <a:cubicBezTo>
                    <a:pt x="88851" y="56411"/>
                    <a:pt x="90249" y="57807"/>
                    <a:pt x="90249" y="59202"/>
                  </a:cubicBezTo>
                  <a:cubicBezTo>
                    <a:pt x="90249" y="61993"/>
                    <a:pt x="88851" y="63388"/>
                    <a:pt x="87454" y="63388"/>
                  </a:cubicBezTo>
                  <a:close/>
                </a:path>
              </a:pathLst>
            </a:custGeom>
            <a:solidFill>
              <a:schemeClr val="accent3"/>
            </a:solidFill>
            <a:ln>
              <a:noFill/>
            </a:ln>
          </p:spPr>
          <p:txBody>
            <a:bodyPr spcFirstLastPara="1" wrap="square" lIns="34275" tIns="17150" rIns="34275" bIns="17150" anchor="ctr" anchorCtr="0">
              <a:noAutofit/>
            </a:bodyPr>
            <a:lstStyle/>
            <a:p>
              <a:pPr marL="0" marR="0" lvl="0" indent="0" algn="l" rtl="0">
                <a:spcBef>
                  <a:spcPts val="0"/>
                </a:spcBef>
                <a:spcAft>
                  <a:spcPts val="0"/>
                </a:spcAft>
                <a:buNone/>
              </a:pPr>
              <a:endParaRPr sz="1400" dirty="0">
                <a:solidFill>
                  <a:schemeClr val="dk1"/>
                </a:solidFill>
                <a:latin typeface="Roboto"/>
                <a:ea typeface="Roboto"/>
                <a:cs typeface="Roboto"/>
                <a:sym typeface="Roboto"/>
              </a:endParaRPr>
            </a:p>
          </p:txBody>
        </p:sp>
      </p:grpSp>
      <p:grpSp>
        <p:nvGrpSpPr>
          <p:cNvPr id="134" name="Google Shape;134;p32"/>
          <p:cNvGrpSpPr/>
          <p:nvPr/>
        </p:nvGrpSpPr>
        <p:grpSpPr>
          <a:xfrm>
            <a:off x="4139655" y="3063514"/>
            <a:ext cx="3740896" cy="300000"/>
            <a:chOff x="5254055" y="3698950"/>
            <a:chExt cx="3129221" cy="300000"/>
          </a:xfrm>
        </p:grpSpPr>
        <p:sp>
          <p:nvSpPr>
            <p:cNvPr id="135" name="Google Shape;135;p32"/>
            <p:cNvSpPr/>
            <p:nvPr/>
          </p:nvSpPr>
          <p:spPr>
            <a:xfrm>
              <a:off x="5547976" y="3698950"/>
              <a:ext cx="2835300" cy="300000"/>
            </a:xfrm>
            <a:prstGeom prst="rect">
              <a:avLst/>
            </a:prstGeom>
            <a:noFill/>
            <a:ln>
              <a:noFill/>
            </a:ln>
          </p:spPr>
          <p:txBody>
            <a:bodyPr spcFirstLastPara="1" wrap="square" lIns="68575" tIns="34275" rIns="68575" bIns="34275" anchor="t" anchorCtr="0">
              <a:noAutofit/>
            </a:bodyPr>
            <a:lstStyle/>
            <a:p>
              <a:pPr marL="0" marR="0" lvl="0" indent="0" algn="just" rtl="0">
                <a:spcBef>
                  <a:spcPts val="0"/>
                </a:spcBef>
                <a:spcAft>
                  <a:spcPts val="0"/>
                </a:spcAft>
                <a:buNone/>
              </a:pPr>
              <a:r>
                <a:rPr lang="en" dirty="0">
                  <a:solidFill>
                    <a:srgbClr val="3F3F3F"/>
                  </a:solidFill>
                  <a:latin typeface="Lato"/>
                  <a:ea typeface="Lato"/>
                  <a:cs typeface="Lato"/>
                  <a:sym typeface="Lato"/>
                </a:rPr>
                <a:t>Subtle practices</a:t>
              </a:r>
            </a:p>
            <a:p>
              <a:pPr marL="0" marR="0" lvl="0" indent="0" algn="just" rtl="0">
                <a:spcBef>
                  <a:spcPts val="0"/>
                </a:spcBef>
                <a:spcAft>
                  <a:spcPts val="0"/>
                </a:spcAft>
                <a:buNone/>
              </a:pPr>
              <a:endParaRPr lang="en" sz="1000" dirty="0">
                <a:solidFill>
                  <a:srgbClr val="3F3F3F"/>
                </a:solidFill>
                <a:latin typeface="Lato"/>
                <a:ea typeface="Lato"/>
                <a:cs typeface="Lato"/>
                <a:sym typeface="Lato"/>
              </a:endParaRPr>
            </a:p>
          </p:txBody>
        </p:sp>
        <p:sp>
          <p:nvSpPr>
            <p:cNvPr id="136" name="Google Shape;136;p32"/>
            <p:cNvSpPr/>
            <p:nvPr/>
          </p:nvSpPr>
          <p:spPr>
            <a:xfrm>
              <a:off x="5254055" y="3716903"/>
              <a:ext cx="215700" cy="217500"/>
            </a:xfrm>
            <a:custGeom>
              <a:avLst/>
              <a:gdLst/>
              <a:ahLst/>
              <a:cxnLst/>
              <a:rect l="l" t="t" r="r" b="b"/>
              <a:pathLst>
                <a:path w="120000" h="120000" extrusionOk="0">
                  <a:moveTo>
                    <a:pt x="59301" y="119800"/>
                  </a:moveTo>
                  <a:lnTo>
                    <a:pt x="59301" y="119800"/>
                  </a:lnTo>
                  <a:cubicBezTo>
                    <a:pt x="26755" y="119800"/>
                    <a:pt x="0" y="93089"/>
                    <a:pt x="0" y="59202"/>
                  </a:cubicBezTo>
                  <a:cubicBezTo>
                    <a:pt x="0" y="26910"/>
                    <a:pt x="26755" y="0"/>
                    <a:pt x="59301" y="0"/>
                  </a:cubicBezTo>
                  <a:cubicBezTo>
                    <a:pt x="93044" y="0"/>
                    <a:pt x="119800" y="26910"/>
                    <a:pt x="119800" y="59202"/>
                  </a:cubicBezTo>
                  <a:cubicBezTo>
                    <a:pt x="119800" y="93089"/>
                    <a:pt x="93044" y="119800"/>
                    <a:pt x="59301" y="119800"/>
                  </a:cubicBezTo>
                  <a:close/>
                  <a:moveTo>
                    <a:pt x="59301" y="11362"/>
                  </a:moveTo>
                  <a:lnTo>
                    <a:pt x="59301" y="11362"/>
                  </a:lnTo>
                  <a:cubicBezTo>
                    <a:pt x="32346" y="11362"/>
                    <a:pt x="11181" y="32491"/>
                    <a:pt x="11181" y="59202"/>
                  </a:cubicBezTo>
                  <a:cubicBezTo>
                    <a:pt x="11181" y="85913"/>
                    <a:pt x="32346" y="108438"/>
                    <a:pt x="59301" y="108438"/>
                  </a:cubicBezTo>
                  <a:cubicBezTo>
                    <a:pt x="86056" y="108438"/>
                    <a:pt x="108618" y="85913"/>
                    <a:pt x="108618" y="59202"/>
                  </a:cubicBezTo>
                  <a:cubicBezTo>
                    <a:pt x="108618" y="32491"/>
                    <a:pt x="86056" y="11362"/>
                    <a:pt x="59301" y="11362"/>
                  </a:cubicBezTo>
                  <a:close/>
                  <a:moveTo>
                    <a:pt x="87454" y="63388"/>
                  </a:moveTo>
                  <a:lnTo>
                    <a:pt x="87454" y="63388"/>
                  </a:lnTo>
                  <a:cubicBezTo>
                    <a:pt x="69084" y="80332"/>
                    <a:pt x="69084" y="80332"/>
                    <a:pt x="69084" y="80332"/>
                  </a:cubicBezTo>
                  <a:cubicBezTo>
                    <a:pt x="67687" y="81727"/>
                    <a:pt x="66289" y="81727"/>
                    <a:pt x="64891" y="81727"/>
                  </a:cubicBezTo>
                  <a:cubicBezTo>
                    <a:pt x="62096" y="81727"/>
                    <a:pt x="59301" y="80332"/>
                    <a:pt x="59301" y="76146"/>
                  </a:cubicBezTo>
                  <a:cubicBezTo>
                    <a:pt x="59301" y="74750"/>
                    <a:pt x="60698" y="73355"/>
                    <a:pt x="62096" y="71960"/>
                  </a:cubicBezTo>
                  <a:cubicBezTo>
                    <a:pt x="69084" y="64784"/>
                    <a:pt x="69084" y="64784"/>
                    <a:pt x="69084" y="64784"/>
                  </a:cubicBezTo>
                  <a:cubicBezTo>
                    <a:pt x="35141" y="64784"/>
                    <a:pt x="35141" y="64784"/>
                    <a:pt x="35141" y="64784"/>
                  </a:cubicBezTo>
                  <a:cubicBezTo>
                    <a:pt x="32346" y="64784"/>
                    <a:pt x="29550" y="63388"/>
                    <a:pt x="29550" y="59202"/>
                  </a:cubicBezTo>
                  <a:cubicBezTo>
                    <a:pt x="29550" y="56411"/>
                    <a:pt x="32346" y="53621"/>
                    <a:pt x="35141" y="53621"/>
                  </a:cubicBezTo>
                  <a:cubicBezTo>
                    <a:pt x="69084" y="53621"/>
                    <a:pt x="69084" y="53621"/>
                    <a:pt x="69084" y="53621"/>
                  </a:cubicBezTo>
                  <a:cubicBezTo>
                    <a:pt x="62096" y="46644"/>
                    <a:pt x="62096" y="46644"/>
                    <a:pt x="62096" y="46644"/>
                  </a:cubicBezTo>
                  <a:cubicBezTo>
                    <a:pt x="60698" y="46644"/>
                    <a:pt x="59301" y="45049"/>
                    <a:pt x="59301" y="42259"/>
                  </a:cubicBezTo>
                  <a:cubicBezTo>
                    <a:pt x="59301" y="39468"/>
                    <a:pt x="62096" y="36677"/>
                    <a:pt x="64891" y="36677"/>
                  </a:cubicBezTo>
                  <a:cubicBezTo>
                    <a:pt x="66289" y="36677"/>
                    <a:pt x="67687" y="38073"/>
                    <a:pt x="69084" y="38073"/>
                  </a:cubicBezTo>
                  <a:cubicBezTo>
                    <a:pt x="87454" y="55016"/>
                    <a:pt x="87454" y="55016"/>
                    <a:pt x="87454" y="55016"/>
                  </a:cubicBezTo>
                  <a:cubicBezTo>
                    <a:pt x="88851" y="56411"/>
                    <a:pt x="90249" y="57807"/>
                    <a:pt x="90249" y="59202"/>
                  </a:cubicBezTo>
                  <a:cubicBezTo>
                    <a:pt x="90249" y="61993"/>
                    <a:pt x="88851" y="63388"/>
                    <a:pt x="87454" y="63388"/>
                  </a:cubicBezTo>
                  <a:close/>
                </a:path>
              </a:pathLst>
            </a:custGeom>
            <a:solidFill>
              <a:schemeClr val="accent3"/>
            </a:solidFill>
            <a:ln>
              <a:noFill/>
            </a:ln>
          </p:spPr>
          <p:txBody>
            <a:bodyPr spcFirstLastPara="1" wrap="square" lIns="34275" tIns="17150" rIns="34275" bIns="17150" anchor="ctr" anchorCtr="0">
              <a:noAutofit/>
            </a:bodyPr>
            <a:lstStyle/>
            <a:p>
              <a:pPr marL="0" marR="0" lvl="0" indent="0" algn="l" rtl="0">
                <a:spcBef>
                  <a:spcPts val="0"/>
                </a:spcBef>
                <a:spcAft>
                  <a:spcPts val="0"/>
                </a:spcAft>
                <a:buNone/>
              </a:pPr>
              <a:endParaRPr sz="1400" dirty="0">
                <a:solidFill>
                  <a:schemeClr val="dk1"/>
                </a:solidFill>
                <a:latin typeface="Roboto"/>
                <a:ea typeface="Roboto"/>
                <a:cs typeface="Roboto"/>
                <a:sym typeface="Roboto"/>
              </a:endParaRPr>
            </a:p>
          </p:txBody>
        </p:sp>
      </p:grpSp>
      <p:grpSp>
        <p:nvGrpSpPr>
          <p:cNvPr id="19" name="Google Shape;134;p32">
            <a:extLst>
              <a:ext uri="{FF2B5EF4-FFF2-40B4-BE49-F238E27FC236}">
                <a16:creationId xmlns:a16="http://schemas.microsoft.com/office/drawing/2014/main" id="{26351937-98D6-7E44-9975-7C37395DD714}"/>
              </a:ext>
            </a:extLst>
          </p:cNvPr>
          <p:cNvGrpSpPr/>
          <p:nvPr/>
        </p:nvGrpSpPr>
        <p:grpSpPr>
          <a:xfrm>
            <a:off x="4150620" y="3489950"/>
            <a:ext cx="3580281" cy="300000"/>
            <a:chOff x="5254055" y="3698950"/>
            <a:chExt cx="3129221" cy="300000"/>
          </a:xfrm>
        </p:grpSpPr>
        <p:sp>
          <p:nvSpPr>
            <p:cNvPr id="20" name="Google Shape;135;p32">
              <a:extLst>
                <a:ext uri="{FF2B5EF4-FFF2-40B4-BE49-F238E27FC236}">
                  <a16:creationId xmlns:a16="http://schemas.microsoft.com/office/drawing/2014/main" id="{092BAD7D-8E25-ED4B-85A6-B345E75009A4}"/>
                </a:ext>
              </a:extLst>
            </p:cNvPr>
            <p:cNvSpPr/>
            <p:nvPr/>
          </p:nvSpPr>
          <p:spPr>
            <a:xfrm>
              <a:off x="5547976" y="3698950"/>
              <a:ext cx="2835300" cy="300000"/>
            </a:xfrm>
            <a:prstGeom prst="rect">
              <a:avLst/>
            </a:prstGeom>
            <a:noFill/>
            <a:ln>
              <a:noFill/>
            </a:ln>
          </p:spPr>
          <p:txBody>
            <a:bodyPr spcFirstLastPara="1" wrap="square" lIns="68575" tIns="34275" rIns="68575" bIns="34275" anchor="t" anchorCtr="0">
              <a:noAutofit/>
            </a:bodyPr>
            <a:lstStyle/>
            <a:p>
              <a:pPr marL="0" marR="0" lvl="0" indent="0" algn="just" rtl="0">
                <a:spcBef>
                  <a:spcPts val="0"/>
                </a:spcBef>
                <a:spcAft>
                  <a:spcPts val="0"/>
                </a:spcAft>
                <a:buNone/>
              </a:pPr>
              <a:r>
                <a:rPr lang="en" dirty="0">
                  <a:solidFill>
                    <a:srgbClr val="3F3F3F"/>
                  </a:solidFill>
                  <a:latin typeface="Lato"/>
                  <a:ea typeface="Lato"/>
                  <a:cs typeface="Lato"/>
                  <a:sym typeface="Lato"/>
                </a:rPr>
                <a:t>The tough side of engagement</a:t>
              </a:r>
            </a:p>
            <a:p>
              <a:pPr marL="0" marR="0" lvl="0" indent="0" algn="just" rtl="0">
                <a:spcBef>
                  <a:spcPts val="0"/>
                </a:spcBef>
                <a:spcAft>
                  <a:spcPts val="0"/>
                </a:spcAft>
                <a:buNone/>
              </a:pPr>
              <a:endParaRPr lang="en" sz="1000" dirty="0">
                <a:solidFill>
                  <a:srgbClr val="3F3F3F"/>
                </a:solidFill>
                <a:latin typeface="Lato"/>
                <a:ea typeface="Lato"/>
                <a:cs typeface="Lato"/>
                <a:sym typeface="Lato"/>
              </a:endParaRPr>
            </a:p>
          </p:txBody>
        </p:sp>
        <p:sp>
          <p:nvSpPr>
            <p:cNvPr id="21" name="Google Shape;136;p32">
              <a:extLst>
                <a:ext uri="{FF2B5EF4-FFF2-40B4-BE49-F238E27FC236}">
                  <a16:creationId xmlns:a16="http://schemas.microsoft.com/office/drawing/2014/main" id="{4147B2A7-F388-3145-BBF1-7BDBB06A243F}"/>
                </a:ext>
              </a:extLst>
            </p:cNvPr>
            <p:cNvSpPr/>
            <p:nvPr/>
          </p:nvSpPr>
          <p:spPr>
            <a:xfrm>
              <a:off x="5254055" y="3716903"/>
              <a:ext cx="215700" cy="217500"/>
            </a:xfrm>
            <a:custGeom>
              <a:avLst/>
              <a:gdLst/>
              <a:ahLst/>
              <a:cxnLst/>
              <a:rect l="l" t="t" r="r" b="b"/>
              <a:pathLst>
                <a:path w="120000" h="120000" extrusionOk="0">
                  <a:moveTo>
                    <a:pt x="59301" y="119800"/>
                  </a:moveTo>
                  <a:lnTo>
                    <a:pt x="59301" y="119800"/>
                  </a:lnTo>
                  <a:cubicBezTo>
                    <a:pt x="26755" y="119800"/>
                    <a:pt x="0" y="93089"/>
                    <a:pt x="0" y="59202"/>
                  </a:cubicBezTo>
                  <a:cubicBezTo>
                    <a:pt x="0" y="26910"/>
                    <a:pt x="26755" y="0"/>
                    <a:pt x="59301" y="0"/>
                  </a:cubicBezTo>
                  <a:cubicBezTo>
                    <a:pt x="93044" y="0"/>
                    <a:pt x="119800" y="26910"/>
                    <a:pt x="119800" y="59202"/>
                  </a:cubicBezTo>
                  <a:cubicBezTo>
                    <a:pt x="119800" y="93089"/>
                    <a:pt x="93044" y="119800"/>
                    <a:pt x="59301" y="119800"/>
                  </a:cubicBezTo>
                  <a:close/>
                  <a:moveTo>
                    <a:pt x="59301" y="11362"/>
                  </a:moveTo>
                  <a:lnTo>
                    <a:pt x="59301" y="11362"/>
                  </a:lnTo>
                  <a:cubicBezTo>
                    <a:pt x="32346" y="11362"/>
                    <a:pt x="11181" y="32491"/>
                    <a:pt x="11181" y="59202"/>
                  </a:cubicBezTo>
                  <a:cubicBezTo>
                    <a:pt x="11181" y="85913"/>
                    <a:pt x="32346" y="108438"/>
                    <a:pt x="59301" y="108438"/>
                  </a:cubicBezTo>
                  <a:cubicBezTo>
                    <a:pt x="86056" y="108438"/>
                    <a:pt x="108618" y="85913"/>
                    <a:pt x="108618" y="59202"/>
                  </a:cubicBezTo>
                  <a:cubicBezTo>
                    <a:pt x="108618" y="32491"/>
                    <a:pt x="86056" y="11362"/>
                    <a:pt x="59301" y="11362"/>
                  </a:cubicBezTo>
                  <a:close/>
                  <a:moveTo>
                    <a:pt x="87454" y="63388"/>
                  </a:moveTo>
                  <a:lnTo>
                    <a:pt x="87454" y="63388"/>
                  </a:lnTo>
                  <a:cubicBezTo>
                    <a:pt x="69084" y="80332"/>
                    <a:pt x="69084" y="80332"/>
                    <a:pt x="69084" y="80332"/>
                  </a:cubicBezTo>
                  <a:cubicBezTo>
                    <a:pt x="67687" y="81727"/>
                    <a:pt x="66289" y="81727"/>
                    <a:pt x="64891" y="81727"/>
                  </a:cubicBezTo>
                  <a:cubicBezTo>
                    <a:pt x="62096" y="81727"/>
                    <a:pt x="59301" y="80332"/>
                    <a:pt x="59301" y="76146"/>
                  </a:cubicBezTo>
                  <a:cubicBezTo>
                    <a:pt x="59301" y="74750"/>
                    <a:pt x="60698" y="73355"/>
                    <a:pt x="62096" y="71960"/>
                  </a:cubicBezTo>
                  <a:cubicBezTo>
                    <a:pt x="69084" y="64784"/>
                    <a:pt x="69084" y="64784"/>
                    <a:pt x="69084" y="64784"/>
                  </a:cubicBezTo>
                  <a:cubicBezTo>
                    <a:pt x="35141" y="64784"/>
                    <a:pt x="35141" y="64784"/>
                    <a:pt x="35141" y="64784"/>
                  </a:cubicBezTo>
                  <a:cubicBezTo>
                    <a:pt x="32346" y="64784"/>
                    <a:pt x="29550" y="63388"/>
                    <a:pt x="29550" y="59202"/>
                  </a:cubicBezTo>
                  <a:cubicBezTo>
                    <a:pt x="29550" y="56411"/>
                    <a:pt x="32346" y="53621"/>
                    <a:pt x="35141" y="53621"/>
                  </a:cubicBezTo>
                  <a:cubicBezTo>
                    <a:pt x="69084" y="53621"/>
                    <a:pt x="69084" y="53621"/>
                    <a:pt x="69084" y="53621"/>
                  </a:cubicBezTo>
                  <a:cubicBezTo>
                    <a:pt x="62096" y="46644"/>
                    <a:pt x="62096" y="46644"/>
                    <a:pt x="62096" y="46644"/>
                  </a:cubicBezTo>
                  <a:cubicBezTo>
                    <a:pt x="60698" y="46644"/>
                    <a:pt x="59301" y="45049"/>
                    <a:pt x="59301" y="42259"/>
                  </a:cubicBezTo>
                  <a:cubicBezTo>
                    <a:pt x="59301" y="39468"/>
                    <a:pt x="62096" y="36677"/>
                    <a:pt x="64891" y="36677"/>
                  </a:cubicBezTo>
                  <a:cubicBezTo>
                    <a:pt x="66289" y="36677"/>
                    <a:pt x="67687" y="38073"/>
                    <a:pt x="69084" y="38073"/>
                  </a:cubicBezTo>
                  <a:cubicBezTo>
                    <a:pt x="87454" y="55016"/>
                    <a:pt x="87454" y="55016"/>
                    <a:pt x="87454" y="55016"/>
                  </a:cubicBezTo>
                  <a:cubicBezTo>
                    <a:pt x="88851" y="56411"/>
                    <a:pt x="90249" y="57807"/>
                    <a:pt x="90249" y="59202"/>
                  </a:cubicBezTo>
                  <a:cubicBezTo>
                    <a:pt x="90249" y="61993"/>
                    <a:pt x="88851" y="63388"/>
                    <a:pt x="87454" y="63388"/>
                  </a:cubicBezTo>
                  <a:close/>
                </a:path>
              </a:pathLst>
            </a:custGeom>
            <a:solidFill>
              <a:schemeClr val="accent3"/>
            </a:solidFill>
            <a:ln>
              <a:noFill/>
            </a:ln>
          </p:spPr>
          <p:txBody>
            <a:bodyPr spcFirstLastPara="1" wrap="square" lIns="34275" tIns="17150" rIns="34275" bIns="17150" anchor="ctr" anchorCtr="0">
              <a:noAutofit/>
            </a:bodyPr>
            <a:lstStyle/>
            <a:p>
              <a:pPr marL="0" marR="0" lvl="0" indent="0" algn="l" rtl="0">
                <a:spcBef>
                  <a:spcPts val="0"/>
                </a:spcBef>
                <a:spcAft>
                  <a:spcPts val="0"/>
                </a:spcAft>
                <a:buNone/>
              </a:pPr>
              <a:endParaRPr sz="1400" dirty="0">
                <a:solidFill>
                  <a:schemeClr val="dk1"/>
                </a:solidFill>
                <a:latin typeface="Roboto"/>
                <a:ea typeface="Roboto"/>
                <a:cs typeface="Roboto"/>
                <a:sym typeface="Roboto"/>
              </a:endParaRPr>
            </a:p>
          </p:txBody>
        </p:sp>
      </p:grpSp>
      <p:sp>
        <p:nvSpPr>
          <p:cNvPr id="2" name="TextBox 1">
            <a:extLst>
              <a:ext uri="{FF2B5EF4-FFF2-40B4-BE49-F238E27FC236}">
                <a16:creationId xmlns:a16="http://schemas.microsoft.com/office/drawing/2014/main" id="{B7CCD7D2-246B-F94B-BD36-CA466C534328}"/>
              </a:ext>
            </a:extLst>
          </p:cNvPr>
          <p:cNvSpPr txBox="1"/>
          <p:nvPr/>
        </p:nvSpPr>
        <p:spPr>
          <a:xfrm>
            <a:off x="160422" y="4673765"/>
            <a:ext cx="433137" cy="507801"/>
          </a:xfrm>
          <a:prstGeom prst="rect">
            <a:avLst/>
          </a:prstGeom>
          <a:noFill/>
          <a:ln>
            <a:noFill/>
          </a:ln>
        </p:spPr>
        <p:txBody>
          <a:bodyPr spcFirstLastPara="1" wrap="square" lIns="91425" tIns="91425" rIns="91425" bIns="91425" rtlCol="0" anchor="t" anchorCtr="0">
            <a:spAutoFit/>
          </a:bodyPr>
          <a:lstStyle/>
          <a:p>
            <a:pPr algn="ctr">
              <a:lnSpc>
                <a:spcPct val="150000"/>
              </a:lnSpc>
            </a:pPr>
            <a:fld id="{09ABE818-405C-D044-945D-240F1D5E6A43}" type="slidenum">
              <a:rPr lang="en-US" b="1" smtClean="0">
                <a:solidFill>
                  <a:schemeClr val="accent3">
                    <a:lumMod val="60000"/>
                    <a:lumOff val="40000"/>
                  </a:schemeClr>
                </a:solidFill>
              </a:rPr>
              <a:pPr algn="ctr">
                <a:lnSpc>
                  <a:spcPct val="150000"/>
                </a:lnSpc>
              </a:pPr>
              <a:t>2</a:t>
            </a:fld>
            <a:endParaRPr lang="en-US" b="1" dirty="0">
              <a:solidFill>
                <a:schemeClr val="accent3">
                  <a:lumMod val="60000"/>
                  <a:lumOff val="40000"/>
                </a:schemeClr>
              </a:solidFill>
            </a:endParaRPr>
          </a:p>
        </p:txBody>
      </p:sp>
      <p:grpSp>
        <p:nvGrpSpPr>
          <p:cNvPr id="3" name="Google Shape;125;p32">
            <a:extLst>
              <a:ext uri="{FF2B5EF4-FFF2-40B4-BE49-F238E27FC236}">
                <a16:creationId xmlns:a16="http://schemas.microsoft.com/office/drawing/2014/main" id="{CDF65731-C2B5-CDDC-C2B8-8CB0D54364AC}"/>
              </a:ext>
            </a:extLst>
          </p:cNvPr>
          <p:cNvGrpSpPr/>
          <p:nvPr/>
        </p:nvGrpSpPr>
        <p:grpSpPr>
          <a:xfrm>
            <a:off x="4150620" y="3896663"/>
            <a:ext cx="3943615" cy="300000"/>
            <a:chOff x="5254055" y="2362172"/>
            <a:chExt cx="3323755" cy="300000"/>
          </a:xfrm>
        </p:grpSpPr>
        <p:sp>
          <p:nvSpPr>
            <p:cNvPr id="4" name="Google Shape;126;p32">
              <a:extLst>
                <a:ext uri="{FF2B5EF4-FFF2-40B4-BE49-F238E27FC236}">
                  <a16:creationId xmlns:a16="http://schemas.microsoft.com/office/drawing/2014/main" id="{75037A87-53EE-5EFA-625D-E788C4773B8F}"/>
                </a:ext>
              </a:extLst>
            </p:cNvPr>
            <p:cNvSpPr/>
            <p:nvPr/>
          </p:nvSpPr>
          <p:spPr>
            <a:xfrm>
              <a:off x="5559048" y="2362172"/>
              <a:ext cx="3018762" cy="300000"/>
            </a:xfrm>
            <a:prstGeom prst="rect">
              <a:avLst/>
            </a:prstGeom>
            <a:noFill/>
            <a:ln>
              <a:noFill/>
            </a:ln>
          </p:spPr>
          <p:txBody>
            <a:bodyPr spcFirstLastPara="1" wrap="square" lIns="68575" tIns="34275" rIns="68575" bIns="34275" anchor="t" anchorCtr="0">
              <a:noAutofit/>
            </a:bodyPr>
            <a:lstStyle/>
            <a:p>
              <a:pPr lvl="0" algn="just">
                <a:buClr>
                  <a:schemeClr val="dk1"/>
                </a:buClr>
              </a:pPr>
              <a:r>
                <a:rPr lang="en-US" dirty="0">
                  <a:solidFill>
                    <a:srgbClr val="3F3F3F"/>
                  </a:solidFill>
                  <a:latin typeface="Lato"/>
                  <a:ea typeface="Lato"/>
                  <a:cs typeface="Lato"/>
                  <a:sym typeface="Lato"/>
                </a:rPr>
                <a:t>Now what?</a:t>
              </a:r>
            </a:p>
          </p:txBody>
        </p:sp>
        <p:sp>
          <p:nvSpPr>
            <p:cNvPr id="5" name="Google Shape;127;p32">
              <a:extLst>
                <a:ext uri="{FF2B5EF4-FFF2-40B4-BE49-F238E27FC236}">
                  <a16:creationId xmlns:a16="http://schemas.microsoft.com/office/drawing/2014/main" id="{EBFE4EF0-D40A-EF34-AF59-3050BE59343B}"/>
                </a:ext>
              </a:extLst>
            </p:cNvPr>
            <p:cNvSpPr/>
            <p:nvPr/>
          </p:nvSpPr>
          <p:spPr>
            <a:xfrm>
              <a:off x="5254055" y="2437288"/>
              <a:ext cx="215700" cy="217500"/>
            </a:xfrm>
            <a:custGeom>
              <a:avLst/>
              <a:gdLst/>
              <a:ahLst/>
              <a:cxnLst/>
              <a:rect l="l" t="t" r="r" b="b"/>
              <a:pathLst>
                <a:path w="120000" h="120000" extrusionOk="0">
                  <a:moveTo>
                    <a:pt x="59301" y="119800"/>
                  </a:moveTo>
                  <a:lnTo>
                    <a:pt x="59301" y="119800"/>
                  </a:lnTo>
                  <a:cubicBezTo>
                    <a:pt x="26755" y="119800"/>
                    <a:pt x="0" y="93089"/>
                    <a:pt x="0" y="59202"/>
                  </a:cubicBezTo>
                  <a:cubicBezTo>
                    <a:pt x="0" y="26910"/>
                    <a:pt x="26755" y="0"/>
                    <a:pt x="59301" y="0"/>
                  </a:cubicBezTo>
                  <a:cubicBezTo>
                    <a:pt x="93044" y="0"/>
                    <a:pt x="119800" y="26910"/>
                    <a:pt x="119800" y="59202"/>
                  </a:cubicBezTo>
                  <a:cubicBezTo>
                    <a:pt x="119800" y="93089"/>
                    <a:pt x="93044" y="119800"/>
                    <a:pt x="59301" y="119800"/>
                  </a:cubicBezTo>
                  <a:close/>
                  <a:moveTo>
                    <a:pt x="59301" y="11362"/>
                  </a:moveTo>
                  <a:lnTo>
                    <a:pt x="59301" y="11362"/>
                  </a:lnTo>
                  <a:cubicBezTo>
                    <a:pt x="32346" y="11362"/>
                    <a:pt x="11181" y="32491"/>
                    <a:pt x="11181" y="59202"/>
                  </a:cubicBezTo>
                  <a:cubicBezTo>
                    <a:pt x="11181" y="85913"/>
                    <a:pt x="32346" y="108438"/>
                    <a:pt x="59301" y="108438"/>
                  </a:cubicBezTo>
                  <a:cubicBezTo>
                    <a:pt x="86056" y="108438"/>
                    <a:pt x="108618" y="85913"/>
                    <a:pt x="108618" y="59202"/>
                  </a:cubicBezTo>
                  <a:cubicBezTo>
                    <a:pt x="108618" y="32491"/>
                    <a:pt x="86056" y="11362"/>
                    <a:pt x="59301" y="11362"/>
                  </a:cubicBezTo>
                  <a:close/>
                  <a:moveTo>
                    <a:pt x="87454" y="63388"/>
                  </a:moveTo>
                  <a:lnTo>
                    <a:pt x="87454" y="63388"/>
                  </a:lnTo>
                  <a:cubicBezTo>
                    <a:pt x="69084" y="80332"/>
                    <a:pt x="69084" y="80332"/>
                    <a:pt x="69084" y="80332"/>
                  </a:cubicBezTo>
                  <a:cubicBezTo>
                    <a:pt x="67687" y="81727"/>
                    <a:pt x="66289" y="81727"/>
                    <a:pt x="64891" y="81727"/>
                  </a:cubicBezTo>
                  <a:cubicBezTo>
                    <a:pt x="62096" y="81727"/>
                    <a:pt x="59301" y="80332"/>
                    <a:pt x="59301" y="76146"/>
                  </a:cubicBezTo>
                  <a:cubicBezTo>
                    <a:pt x="59301" y="74750"/>
                    <a:pt x="60698" y="73355"/>
                    <a:pt x="62096" y="71960"/>
                  </a:cubicBezTo>
                  <a:cubicBezTo>
                    <a:pt x="69084" y="64784"/>
                    <a:pt x="69084" y="64784"/>
                    <a:pt x="69084" y="64784"/>
                  </a:cubicBezTo>
                  <a:cubicBezTo>
                    <a:pt x="35141" y="64784"/>
                    <a:pt x="35141" y="64784"/>
                    <a:pt x="35141" y="64784"/>
                  </a:cubicBezTo>
                  <a:cubicBezTo>
                    <a:pt x="32346" y="64784"/>
                    <a:pt x="29550" y="63388"/>
                    <a:pt x="29550" y="59202"/>
                  </a:cubicBezTo>
                  <a:cubicBezTo>
                    <a:pt x="29550" y="56411"/>
                    <a:pt x="32346" y="53621"/>
                    <a:pt x="35141" y="53621"/>
                  </a:cubicBezTo>
                  <a:cubicBezTo>
                    <a:pt x="69084" y="53621"/>
                    <a:pt x="69084" y="53621"/>
                    <a:pt x="69084" y="53621"/>
                  </a:cubicBezTo>
                  <a:cubicBezTo>
                    <a:pt x="62096" y="46644"/>
                    <a:pt x="62096" y="46644"/>
                    <a:pt x="62096" y="46644"/>
                  </a:cubicBezTo>
                  <a:cubicBezTo>
                    <a:pt x="60698" y="46644"/>
                    <a:pt x="59301" y="45049"/>
                    <a:pt x="59301" y="42259"/>
                  </a:cubicBezTo>
                  <a:cubicBezTo>
                    <a:pt x="59301" y="39468"/>
                    <a:pt x="62096" y="36677"/>
                    <a:pt x="64891" y="36677"/>
                  </a:cubicBezTo>
                  <a:cubicBezTo>
                    <a:pt x="66289" y="36677"/>
                    <a:pt x="67687" y="38073"/>
                    <a:pt x="69084" y="38073"/>
                  </a:cubicBezTo>
                  <a:cubicBezTo>
                    <a:pt x="87454" y="55016"/>
                    <a:pt x="87454" y="55016"/>
                    <a:pt x="87454" y="55016"/>
                  </a:cubicBezTo>
                  <a:cubicBezTo>
                    <a:pt x="88851" y="56411"/>
                    <a:pt x="90249" y="57807"/>
                    <a:pt x="90249" y="59202"/>
                  </a:cubicBezTo>
                  <a:cubicBezTo>
                    <a:pt x="90249" y="61993"/>
                    <a:pt x="88851" y="63388"/>
                    <a:pt x="87454" y="63388"/>
                  </a:cubicBezTo>
                  <a:close/>
                </a:path>
              </a:pathLst>
            </a:custGeom>
            <a:solidFill>
              <a:schemeClr val="accent3"/>
            </a:solidFill>
            <a:ln>
              <a:noFill/>
            </a:ln>
          </p:spPr>
          <p:txBody>
            <a:bodyPr spcFirstLastPara="1" wrap="square" lIns="34275" tIns="17150" rIns="34275" bIns="17150" anchor="ctr" anchorCtr="0">
              <a:noAutofit/>
            </a:bodyPr>
            <a:lstStyle/>
            <a:p>
              <a:pPr marL="0" marR="0" lvl="0" indent="0" algn="l" rtl="0">
                <a:spcBef>
                  <a:spcPts val="0"/>
                </a:spcBef>
                <a:spcAft>
                  <a:spcPts val="0"/>
                </a:spcAft>
                <a:buNone/>
              </a:pPr>
              <a:endParaRPr sz="1400" dirty="0">
                <a:solidFill>
                  <a:schemeClr val="dk1"/>
                </a:solidFill>
                <a:latin typeface="Roboto"/>
                <a:ea typeface="Roboto"/>
                <a:cs typeface="Roboto"/>
                <a:sym typeface="Roboto"/>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
        <p:cNvGrpSpPr/>
        <p:nvPr/>
      </p:nvGrpSpPr>
      <p:grpSpPr>
        <a:xfrm>
          <a:off x="0" y="0"/>
          <a:ext cx="0" cy="0"/>
          <a:chOff x="0" y="0"/>
          <a:chExt cx="0" cy="0"/>
        </a:xfrm>
      </p:grpSpPr>
      <p:sp>
        <p:nvSpPr>
          <p:cNvPr id="162" name="Google Shape;162;p35"/>
          <p:cNvSpPr txBox="1"/>
          <p:nvPr/>
        </p:nvSpPr>
        <p:spPr>
          <a:xfrm>
            <a:off x="136543" y="388408"/>
            <a:ext cx="7724089" cy="742200"/>
          </a:xfrm>
          <a:prstGeom prst="rect">
            <a:avLst/>
          </a:prstGeom>
          <a:noFill/>
          <a:ln>
            <a:noFill/>
          </a:ln>
        </p:spPr>
        <p:txBody>
          <a:bodyPr spcFirstLastPara="1" wrap="square" lIns="68575" tIns="34275" rIns="68575" bIns="34275" anchor="ctr" anchorCtr="0">
            <a:noAutofit/>
          </a:bodyPr>
          <a:lstStyle/>
          <a:p>
            <a:pPr marL="342900" lvl="1"/>
            <a:r>
              <a:rPr lang="en" sz="3200" dirty="0">
                <a:solidFill>
                  <a:schemeClr val="dk1"/>
                </a:solidFill>
                <a:latin typeface="Playfair Display Medium"/>
                <a:ea typeface="Playfair Display Medium"/>
                <a:cs typeface="Playfair Display Medium"/>
                <a:sym typeface="Playfair Display Medium"/>
              </a:rPr>
              <a:t>1. </a:t>
            </a:r>
            <a:r>
              <a:rPr lang="en-US" sz="3200" dirty="0">
                <a:solidFill>
                  <a:srgbClr val="3F3F3F"/>
                </a:solidFill>
                <a:latin typeface="Lato"/>
                <a:ea typeface="Lato"/>
                <a:cs typeface="Lato"/>
                <a:sym typeface="Lato"/>
              </a:rPr>
              <a:t>The innovative process</a:t>
            </a:r>
          </a:p>
          <a:p>
            <a:pPr marL="342900" marR="0" lvl="1" indent="0" algn="l" rtl="0">
              <a:spcBef>
                <a:spcPts val="0"/>
              </a:spcBef>
              <a:spcAft>
                <a:spcPts val="0"/>
              </a:spcAft>
              <a:buNone/>
            </a:pPr>
            <a:endParaRPr sz="1100" dirty="0">
              <a:latin typeface="Playfair Display Medium"/>
              <a:ea typeface="Playfair Display Medium"/>
              <a:cs typeface="Playfair Display Medium"/>
              <a:sym typeface="Playfair Display Medium"/>
            </a:endParaRPr>
          </a:p>
        </p:txBody>
      </p:sp>
      <p:cxnSp>
        <p:nvCxnSpPr>
          <p:cNvPr id="163" name="Google Shape;163;p35"/>
          <p:cNvCxnSpPr>
            <a:cxnSpLocks/>
          </p:cNvCxnSpPr>
          <p:nvPr/>
        </p:nvCxnSpPr>
        <p:spPr>
          <a:xfrm>
            <a:off x="941071" y="1195796"/>
            <a:ext cx="5989118" cy="0"/>
          </a:xfrm>
          <a:prstGeom prst="straightConnector1">
            <a:avLst/>
          </a:prstGeom>
          <a:noFill/>
          <a:ln w="57150" cap="flat" cmpd="sng">
            <a:solidFill>
              <a:schemeClr val="accent3"/>
            </a:solidFill>
            <a:prstDash val="solid"/>
            <a:miter lim="800000"/>
            <a:headEnd type="none" w="sm" len="sm"/>
            <a:tailEnd type="none" w="sm" len="sm"/>
          </a:ln>
        </p:spPr>
      </p:cxnSp>
      <p:sp>
        <p:nvSpPr>
          <p:cNvPr id="166" name="Google Shape;166;p35"/>
          <p:cNvSpPr txBox="1"/>
          <p:nvPr/>
        </p:nvSpPr>
        <p:spPr>
          <a:xfrm>
            <a:off x="5163526" y="4673765"/>
            <a:ext cx="3450900" cy="2538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200" dirty="0">
                <a:solidFill>
                  <a:srgbClr val="888888"/>
                </a:solidFill>
                <a:latin typeface="Lato"/>
                <a:ea typeface="Lato"/>
                <a:cs typeface="Lato"/>
                <a:sym typeface="Lato"/>
              </a:rPr>
              <a:t>leadingwithcare.net</a:t>
            </a:r>
            <a:endParaRPr sz="900" dirty="0">
              <a:solidFill>
                <a:srgbClr val="888888"/>
              </a:solidFill>
              <a:latin typeface="Lato"/>
              <a:ea typeface="Lato"/>
              <a:cs typeface="Lato"/>
              <a:sym typeface="Lato"/>
            </a:endParaRPr>
          </a:p>
        </p:txBody>
      </p:sp>
      <p:sp>
        <p:nvSpPr>
          <p:cNvPr id="2" name="Rectangle 2">
            <a:extLst>
              <a:ext uri="{FF2B5EF4-FFF2-40B4-BE49-F238E27FC236}">
                <a16:creationId xmlns:a16="http://schemas.microsoft.com/office/drawing/2014/main" id="{F24E8463-5C4D-204A-AF7C-4B948B7CBAC3}"/>
              </a:ext>
            </a:extLst>
          </p:cNvPr>
          <p:cNvSpPr>
            <a:spLocks noChangeArrowheads="1"/>
          </p:cNvSpPr>
          <p:nvPr/>
        </p:nvSpPr>
        <p:spPr bwMode="auto">
          <a:xfrm>
            <a:off x="5294534" y="1485762"/>
            <a:ext cx="281428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9" name="Google Shape;113;p31">
            <a:extLst>
              <a:ext uri="{FF2B5EF4-FFF2-40B4-BE49-F238E27FC236}">
                <a16:creationId xmlns:a16="http://schemas.microsoft.com/office/drawing/2014/main" id="{35D2E99D-06F7-544B-834B-EA4613F2C082}"/>
              </a:ext>
            </a:extLst>
          </p:cNvPr>
          <p:cNvPicPr preferRelativeResize="0">
            <a:picLocks/>
          </p:cNvPicPr>
          <p:nvPr/>
        </p:nvPicPr>
        <p:blipFill rotWithShape="1">
          <a:blip r:embed="rId3">
            <a:alphaModFix/>
          </a:blip>
          <a:srcRect l="28411" t="14285" r="23067" b="12060"/>
          <a:stretch/>
        </p:blipFill>
        <p:spPr>
          <a:xfrm>
            <a:off x="8221394" y="80870"/>
            <a:ext cx="786063" cy="1114926"/>
          </a:xfrm>
          <a:prstGeom prst="rect">
            <a:avLst/>
          </a:prstGeom>
          <a:noFill/>
          <a:ln>
            <a:noFill/>
          </a:ln>
        </p:spPr>
      </p:pic>
      <p:sp>
        <p:nvSpPr>
          <p:cNvPr id="10" name="TextBox 9">
            <a:extLst>
              <a:ext uri="{FF2B5EF4-FFF2-40B4-BE49-F238E27FC236}">
                <a16:creationId xmlns:a16="http://schemas.microsoft.com/office/drawing/2014/main" id="{3A020790-3D00-6D41-812F-5886CCAF56B2}"/>
              </a:ext>
            </a:extLst>
          </p:cNvPr>
          <p:cNvSpPr txBox="1"/>
          <p:nvPr/>
        </p:nvSpPr>
        <p:spPr>
          <a:xfrm>
            <a:off x="0" y="4546764"/>
            <a:ext cx="433137" cy="507801"/>
          </a:xfrm>
          <a:prstGeom prst="rect">
            <a:avLst/>
          </a:prstGeom>
          <a:noFill/>
          <a:ln>
            <a:noFill/>
          </a:ln>
        </p:spPr>
        <p:txBody>
          <a:bodyPr spcFirstLastPara="1" wrap="square" lIns="91425" tIns="91425" rIns="91425" bIns="91425" rtlCol="0" anchor="t" anchorCtr="0">
            <a:spAutoFit/>
          </a:bodyPr>
          <a:lstStyle/>
          <a:p>
            <a:pPr algn="ctr">
              <a:lnSpc>
                <a:spcPct val="150000"/>
              </a:lnSpc>
            </a:pPr>
            <a:fld id="{09ABE818-405C-D044-945D-240F1D5E6A43}" type="slidenum">
              <a:rPr lang="en-US" b="1" smtClean="0">
                <a:solidFill>
                  <a:schemeClr val="accent3">
                    <a:lumMod val="60000"/>
                    <a:lumOff val="40000"/>
                  </a:schemeClr>
                </a:solidFill>
              </a:rPr>
              <a:pPr algn="ctr">
                <a:lnSpc>
                  <a:spcPct val="150000"/>
                </a:lnSpc>
              </a:pPr>
              <a:t>3</a:t>
            </a:fld>
            <a:endParaRPr lang="en-US" b="1" dirty="0">
              <a:solidFill>
                <a:schemeClr val="accent3">
                  <a:lumMod val="60000"/>
                  <a:lumOff val="40000"/>
                </a:schemeClr>
              </a:solidFill>
            </a:endParaRPr>
          </a:p>
        </p:txBody>
      </p:sp>
      <p:pic>
        <p:nvPicPr>
          <p:cNvPr id="4" name="Picture 3">
            <a:extLst>
              <a:ext uri="{FF2B5EF4-FFF2-40B4-BE49-F238E27FC236}">
                <a16:creationId xmlns:a16="http://schemas.microsoft.com/office/drawing/2014/main" id="{16BE4A46-B8C6-4643-B4DC-C4518DBE2E5F}"/>
              </a:ext>
            </a:extLst>
          </p:cNvPr>
          <p:cNvPicPr>
            <a:picLocks noChangeAspect="1"/>
          </p:cNvPicPr>
          <p:nvPr/>
        </p:nvPicPr>
        <p:blipFill rotWithShape="1">
          <a:blip r:embed="rId4"/>
          <a:srcRect t="9855" b="51305"/>
          <a:stretch/>
        </p:blipFill>
        <p:spPr>
          <a:xfrm>
            <a:off x="1672451" y="1322426"/>
            <a:ext cx="5583114" cy="335133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
        <p:cNvGrpSpPr/>
        <p:nvPr/>
      </p:nvGrpSpPr>
      <p:grpSpPr>
        <a:xfrm>
          <a:off x="0" y="0"/>
          <a:ext cx="0" cy="0"/>
          <a:chOff x="0" y="0"/>
          <a:chExt cx="0" cy="0"/>
        </a:xfrm>
      </p:grpSpPr>
      <p:sp>
        <p:nvSpPr>
          <p:cNvPr id="162" name="Google Shape;162;p35"/>
          <p:cNvSpPr txBox="1"/>
          <p:nvPr/>
        </p:nvSpPr>
        <p:spPr>
          <a:xfrm>
            <a:off x="428309" y="433254"/>
            <a:ext cx="7172253" cy="742200"/>
          </a:xfrm>
          <a:prstGeom prst="rect">
            <a:avLst/>
          </a:prstGeom>
          <a:noFill/>
          <a:ln>
            <a:noFill/>
          </a:ln>
        </p:spPr>
        <p:txBody>
          <a:bodyPr spcFirstLastPara="1" wrap="square" lIns="68575" tIns="34275" rIns="68575" bIns="34275" anchor="ctr" anchorCtr="0">
            <a:noAutofit/>
          </a:bodyPr>
          <a:lstStyle/>
          <a:p>
            <a:pPr marL="342900" marR="0" lvl="1" indent="0" algn="l" rtl="0">
              <a:spcBef>
                <a:spcPts val="0"/>
              </a:spcBef>
              <a:spcAft>
                <a:spcPts val="0"/>
              </a:spcAft>
              <a:buNone/>
            </a:pPr>
            <a:r>
              <a:rPr lang="en" sz="3600" dirty="0">
                <a:solidFill>
                  <a:schemeClr val="dk1"/>
                </a:solidFill>
                <a:latin typeface="Playfair Display Medium"/>
                <a:ea typeface="Playfair Display Medium"/>
                <a:cs typeface="Playfair Display Medium"/>
                <a:sym typeface="Playfair Display Medium"/>
              </a:rPr>
              <a:t>2. Innovation principles</a:t>
            </a:r>
            <a:endParaRPr sz="3600" dirty="0">
              <a:latin typeface="Playfair Display Medium"/>
              <a:ea typeface="Playfair Display Medium"/>
              <a:cs typeface="Playfair Display Medium"/>
              <a:sym typeface="Playfair Display Medium"/>
            </a:endParaRPr>
          </a:p>
        </p:txBody>
      </p:sp>
      <p:cxnSp>
        <p:nvCxnSpPr>
          <p:cNvPr id="163" name="Google Shape;163;p35"/>
          <p:cNvCxnSpPr>
            <a:cxnSpLocks/>
          </p:cNvCxnSpPr>
          <p:nvPr/>
        </p:nvCxnSpPr>
        <p:spPr>
          <a:xfrm>
            <a:off x="926756" y="1130608"/>
            <a:ext cx="7182060" cy="0"/>
          </a:xfrm>
          <a:prstGeom prst="straightConnector1">
            <a:avLst/>
          </a:prstGeom>
          <a:noFill/>
          <a:ln w="57150" cap="flat" cmpd="sng">
            <a:solidFill>
              <a:schemeClr val="accent3"/>
            </a:solidFill>
            <a:prstDash val="solid"/>
            <a:miter lim="800000"/>
            <a:headEnd type="none" w="sm" len="sm"/>
            <a:tailEnd type="none" w="sm" len="sm"/>
          </a:ln>
        </p:spPr>
      </p:cxnSp>
      <p:sp>
        <p:nvSpPr>
          <p:cNvPr id="166" name="Google Shape;166;p35"/>
          <p:cNvSpPr txBox="1"/>
          <p:nvPr/>
        </p:nvSpPr>
        <p:spPr>
          <a:xfrm>
            <a:off x="5163526" y="4673765"/>
            <a:ext cx="3450900" cy="2538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200" dirty="0">
                <a:solidFill>
                  <a:srgbClr val="888888"/>
                </a:solidFill>
                <a:latin typeface="Lato"/>
                <a:ea typeface="Lato"/>
                <a:cs typeface="Lato"/>
                <a:sym typeface="Lato"/>
              </a:rPr>
              <a:t>leadingwithcare.net</a:t>
            </a:r>
            <a:endParaRPr sz="900" dirty="0">
              <a:solidFill>
                <a:srgbClr val="888888"/>
              </a:solidFill>
              <a:latin typeface="Lato"/>
              <a:ea typeface="Lato"/>
              <a:cs typeface="Lato"/>
              <a:sym typeface="Lato"/>
            </a:endParaRPr>
          </a:p>
        </p:txBody>
      </p:sp>
      <p:sp>
        <p:nvSpPr>
          <p:cNvPr id="2" name="Rectangle 2">
            <a:extLst>
              <a:ext uri="{FF2B5EF4-FFF2-40B4-BE49-F238E27FC236}">
                <a16:creationId xmlns:a16="http://schemas.microsoft.com/office/drawing/2014/main" id="{F24E8463-5C4D-204A-AF7C-4B948B7CBAC3}"/>
              </a:ext>
            </a:extLst>
          </p:cNvPr>
          <p:cNvSpPr>
            <a:spLocks noChangeArrowheads="1"/>
          </p:cNvSpPr>
          <p:nvPr/>
        </p:nvSpPr>
        <p:spPr bwMode="auto">
          <a:xfrm>
            <a:off x="5294534" y="1485762"/>
            <a:ext cx="281428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7" name="Google Shape;113;p31">
            <a:extLst>
              <a:ext uri="{FF2B5EF4-FFF2-40B4-BE49-F238E27FC236}">
                <a16:creationId xmlns:a16="http://schemas.microsoft.com/office/drawing/2014/main" id="{DBFA7043-83A6-454C-B677-56BFD092DC6A}"/>
              </a:ext>
            </a:extLst>
          </p:cNvPr>
          <p:cNvPicPr preferRelativeResize="0">
            <a:picLocks/>
          </p:cNvPicPr>
          <p:nvPr/>
        </p:nvPicPr>
        <p:blipFill rotWithShape="1">
          <a:blip r:embed="rId3">
            <a:alphaModFix/>
          </a:blip>
          <a:srcRect l="28411" t="14285" r="23067" b="12060"/>
          <a:stretch/>
        </p:blipFill>
        <p:spPr>
          <a:xfrm>
            <a:off x="8221394" y="80870"/>
            <a:ext cx="786063" cy="1114926"/>
          </a:xfrm>
          <a:prstGeom prst="rect">
            <a:avLst/>
          </a:prstGeom>
          <a:noFill/>
          <a:ln>
            <a:noFill/>
          </a:ln>
        </p:spPr>
      </p:pic>
      <p:sp>
        <p:nvSpPr>
          <p:cNvPr id="8" name="TextBox 7">
            <a:extLst>
              <a:ext uri="{FF2B5EF4-FFF2-40B4-BE49-F238E27FC236}">
                <a16:creationId xmlns:a16="http://schemas.microsoft.com/office/drawing/2014/main" id="{A2677CD3-31B8-B249-9FC5-B68CF8A3EB31}"/>
              </a:ext>
            </a:extLst>
          </p:cNvPr>
          <p:cNvSpPr txBox="1"/>
          <p:nvPr/>
        </p:nvSpPr>
        <p:spPr>
          <a:xfrm>
            <a:off x="354395" y="4419864"/>
            <a:ext cx="433137" cy="507801"/>
          </a:xfrm>
          <a:prstGeom prst="rect">
            <a:avLst/>
          </a:prstGeom>
          <a:noFill/>
          <a:ln>
            <a:noFill/>
          </a:ln>
        </p:spPr>
        <p:txBody>
          <a:bodyPr spcFirstLastPara="1" wrap="square" lIns="91425" tIns="91425" rIns="91425" bIns="91425" rtlCol="0" anchor="t" anchorCtr="0">
            <a:spAutoFit/>
          </a:bodyPr>
          <a:lstStyle/>
          <a:p>
            <a:pPr algn="ctr">
              <a:lnSpc>
                <a:spcPct val="150000"/>
              </a:lnSpc>
            </a:pPr>
            <a:fld id="{09ABE818-405C-D044-945D-240F1D5E6A43}" type="slidenum">
              <a:rPr lang="en-US" b="1" smtClean="0">
                <a:solidFill>
                  <a:schemeClr val="accent3">
                    <a:lumMod val="60000"/>
                    <a:lumOff val="40000"/>
                  </a:schemeClr>
                </a:solidFill>
              </a:rPr>
              <a:pPr algn="ctr">
                <a:lnSpc>
                  <a:spcPct val="150000"/>
                </a:lnSpc>
              </a:pPr>
              <a:t>4</a:t>
            </a:fld>
            <a:endParaRPr lang="en-US" b="1" dirty="0">
              <a:solidFill>
                <a:schemeClr val="accent3">
                  <a:lumMod val="60000"/>
                  <a:lumOff val="40000"/>
                </a:schemeClr>
              </a:solidFill>
            </a:endParaRPr>
          </a:p>
        </p:txBody>
      </p:sp>
      <p:sp>
        <p:nvSpPr>
          <p:cNvPr id="9" name="Google Shape;165;p35">
            <a:extLst>
              <a:ext uri="{FF2B5EF4-FFF2-40B4-BE49-F238E27FC236}">
                <a16:creationId xmlns:a16="http://schemas.microsoft.com/office/drawing/2014/main" id="{9FA7E9AD-FDF0-144B-ABF5-E154E7684858}"/>
              </a:ext>
            </a:extLst>
          </p:cNvPr>
          <p:cNvSpPr txBox="1"/>
          <p:nvPr/>
        </p:nvSpPr>
        <p:spPr>
          <a:xfrm>
            <a:off x="724152" y="1353030"/>
            <a:ext cx="7182060" cy="2954625"/>
          </a:xfrm>
          <a:prstGeom prst="rect">
            <a:avLst/>
          </a:prstGeom>
          <a:noFill/>
          <a:ln>
            <a:noFill/>
          </a:ln>
        </p:spPr>
        <p:txBody>
          <a:bodyPr spcFirstLastPara="1" wrap="square" lIns="91425" tIns="91425" rIns="91425" bIns="91425" anchor="t" anchorCtr="0">
            <a:spAutoFit/>
          </a:bodyPr>
          <a:lstStyle/>
          <a:p>
            <a:pPr marL="342900" indent="-342900">
              <a:buFont typeface="+mj-lt"/>
              <a:buAutoNum type="alphaLcPeriod"/>
            </a:pPr>
            <a:r>
              <a:rPr lang="en-US" sz="1800" dirty="0"/>
              <a:t>Caring leaders cultivate innovative climates </a:t>
            </a:r>
          </a:p>
          <a:p>
            <a:pPr marL="693738" lvl="1" indent="-357188">
              <a:buFont typeface="Arial" panose="020B0604020202020204" pitchFamily="34" charset="0"/>
              <a:buChar char="•"/>
            </a:pPr>
            <a:r>
              <a:rPr lang="en-US" sz="1800" i="1" dirty="0"/>
              <a:t>Innovative leaders must embrace uncertainty</a:t>
            </a:r>
            <a:r>
              <a:rPr lang="en-US" sz="1800" dirty="0"/>
              <a:t> </a:t>
            </a:r>
          </a:p>
          <a:p>
            <a:pPr marL="693738" lvl="1" indent="-357188">
              <a:buFont typeface="Arial" panose="020B0604020202020204" pitchFamily="34" charset="0"/>
              <a:buChar char="•"/>
            </a:pPr>
            <a:r>
              <a:rPr lang="en-US" sz="1800" i="1" dirty="0"/>
              <a:t>Innovative leaders inspire progress-making by encouraging others to tweak existing practices or leap to new approaches</a:t>
            </a:r>
            <a:r>
              <a:rPr lang="en-US" sz="1800" dirty="0"/>
              <a:t> </a:t>
            </a:r>
          </a:p>
          <a:p>
            <a:pPr marL="693738" lvl="1" indent="-357188">
              <a:buFont typeface="Arial" panose="020B0604020202020204" pitchFamily="34" charset="0"/>
              <a:buChar char="•"/>
            </a:pPr>
            <a:r>
              <a:rPr lang="en-US" sz="1800" i="1" dirty="0"/>
              <a:t>Innovative leaders have the right values</a:t>
            </a:r>
            <a:r>
              <a:rPr lang="en-US" sz="1800" dirty="0"/>
              <a:t> </a:t>
            </a:r>
          </a:p>
          <a:p>
            <a:pPr marL="342900" indent="-342900">
              <a:buFont typeface="+mj-lt"/>
              <a:buAutoNum type="alphaLcPeriod"/>
            </a:pPr>
            <a:endParaRPr lang="en-US" sz="1800" dirty="0"/>
          </a:p>
          <a:p>
            <a:pPr marL="342900" indent="-342900">
              <a:buFont typeface="+mj-lt"/>
              <a:buAutoNum type="alphaLcPeriod"/>
            </a:pPr>
            <a:r>
              <a:rPr lang="en-US" sz="1800" dirty="0"/>
              <a:t>Caring leaders envision innovation as an iterative process rather than a checklist approach </a:t>
            </a:r>
          </a:p>
          <a:p>
            <a:pPr marL="342900" indent="-342900">
              <a:buFont typeface="+mj-lt"/>
              <a:buAutoNum type="alphaLcPeriod"/>
            </a:pPr>
            <a:endParaRPr lang="en-US" sz="1800" dirty="0"/>
          </a:p>
          <a:p>
            <a:pPr marL="342900" indent="-342900">
              <a:buFont typeface="+mj-lt"/>
              <a:buAutoNum type="alphaLcPeriod"/>
            </a:pPr>
            <a:r>
              <a:rPr lang="en-US" sz="1800" dirty="0"/>
              <a:t>Caring leaders attend to the unique challenges of each phase </a:t>
            </a:r>
          </a:p>
        </p:txBody>
      </p:sp>
    </p:spTree>
    <p:extLst>
      <p:ext uri="{BB962C8B-B14F-4D97-AF65-F5344CB8AC3E}">
        <p14:creationId xmlns:p14="http://schemas.microsoft.com/office/powerpoint/2010/main" val="476657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
        <p:cNvGrpSpPr/>
        <p:nvPr/>
      </p:nvGrpSpPr>
      <p:grpSpPr>
        <a:xfrm>
          <a:off x="0" y="0"/>
          <a:ext cx="0" cy="0"/>
          <a:chOff x="0" y="0"/>
          <a:chExt cx="0" cy="0"/>
        </a:xfrm>
      </p:grpSpPr>
      <p:sp>
        <p:nvSpPr>
          <p:cNvPr id="162" name="Google Shape;162;p35"/>
          <p:cNvSpPr txBox="1"/>
          <p:nvPr/>
        </p:nvSpPr>
        <p:spPr>
          <a:xfrm>
            <a:off x="474528" y="453228"/>
            <a:ext cx="8124980" cy="742200"/>
          </a:xfrm>
          <a:prstGeom prst="rect">
            <a:avLst/>
          </a:prstGeom>
          <a:noFill/>
          <a:ln>
            <a:noFill/>
          </a:ln>
        </p:spPr>
        <p:txBody>
          <a:bodyPr spcFirstLastPara="1" wrap="square" lIns="68575" tIns="34275" rIns="68575" bIns="34275" anchor="ctr" anchorCtr="0">
            <a:noAutofit/>
          </a:bodyPr>
          <a:lstStyle/>
          <a:p>
            <a:pPr marL="342900" lvl="1"/>
            <a:r>
              <a:rPr lang="en" sz="3600" dirty="0">
                <a:solidFill>
                  <a:schemeClr val="dk1"/>
                </a:solidFill>
                <a:latin typeface="Playfair Display Medium"/>
                <a:ea typeface="Playfair Display Medium"/>
                <a:cs typeface="Playfair Display Medium"/>
                <a:sym typeface="Playfair Display Medium"/>
              </a:rPr>
              <a:t>3. Visible practices</a:t>
            </a:r>
            <a:endParaRPr lang="en" sz="3600" dirty="0">
              <a:solidFill>
                <a:srgbClr val="3F3F3F"/>
              </a:solidFill>
              <a:latin typeface="Lato"/>
              <a:ea typeface="Lato"/>
              <a:cs typeface="Lato"/>
              <a:sym typeface="Lato"/>
            </a:endParaRPr>
          </a:p>
          <a:p>
            <a:pPr marL="342900" marR="0" lvl="1" indent="0" algn="l" rtl="0">
              <a:spcBef>
                <a:spcPts val="0"/>
              </a:spcBef>
              <a:spcAft>
                <a:spcPts val="0"/>
              </a:spcAft>
              <a:buNone/>
            </a:pPr>
            <a:endParaRPr sz="1800" dirty="0">
              <a:latin typeface="Playfair Display Medium"/>
              <a:ea typeface="Playfair Display Medium"/>
              <a:cs typeface="Playfair Display Medium"/>
              <a:sym typeface="Playfair Display Medium"/>
            </a:endParaRPr>
          </a:p>
        </p:txBody>
      </p:sp>
      <p:cxnSp>
        <p:nvCxnSpPr>
          <p:cNvPr id="163" name="Google Shape;163;p35"/>
          <p:cNvCxnSpPr>
            <a:cxnSpLocks/>
          </p:cNvCxnSpPr>
          <p:nvPr/>
        </p:nvCxnSpPr>
        <p:spPr>
          <a:xfrm>
            <a:off x="889699" y="1135904"/>
            <a:ext cx="7294638" cy="0"/>
          </a:xfrm>
          <a:prstGeom prst="straightConnector1">
            <a:avLst/>
          </a:prstGeom>
          <a:noFill/>
          <a:ln w="57150" cap="flat" cmpd="sng">
            <a:solidFill>
              <a:schemeClr val="accent3"/>
            </a:solidFill>
            <a:prstDash val="solid"/>
            <a:miter lim="800000"/>
            <a:headEnd type="none" w="sm" len="sm"/>
            <a:tailEnd type="none" w="sm" len="sm"/>
          </a:ln>
        </p:spPr>
      </p:cxnSp>
      <p:sp>
        <p:nvSpPr>
          <p:cNvPr id="165" name="Google Shape;165;p35"/>
          <p:cNvSpPr txBox="1"/>
          <p:nvPr/>
        </p:nvSpPr>
        <p:spPr>
          <a:xfrm>
            <a:off x="599324" y="1356746"/>
            <a:ext cx="6499676" cy="3508623"/>
          </a:xfrm>
          <a:prstGeom prst="rect">
            <a:avLst/>
          </a:prstGeom>
          <a:noFill/>
          <a:ln>
            <a:noFill/>
          </a:ln>
        </p:spPr>
        <p:txBody>
          <a:bodyPr spcFirstLastPara="1" wrap="square" lIns="91425" tIns="91425" rIns="91425" bIns="91425" anchor="t" anchorCtr="0">
            <a:spAutoFit/>
          </a:bodyPr>
          <a:lstStyle/>
          <a:p>
            <a:pPr marL="342900" indent="-342900">
              <a:buFont typeface="+mj-lt"/>
              <a:buAutoNum type="alphaLcPeriod"/>
            </a:pPr>
            <a:r>
              <a:rPr lang="en-US" sz="1800" dirty="0"/>
              <a:t>Frame broad challenges, rather than suggest specific solutions </a:t>
            </a:r>
          </a:p>
          <a:p>
            <a:pPr marL="342900" indent="-342900">
              <a:buFont typeface="+mj-lt"/>
              <a:buAutoNum type="alphaLcPeriod"/>
            </a:pPr>
            <a:endParaRPr lang="en-US" sz="1800" dirty="0"/>
          </a:p>
          <a:p>
            <a:pPr marL="342900" indent="-342900">
              <a:buFont typeface="+mj-lt"/>
              <a:buAutoNum type="alphaLcPeriod"/>
            </a:pPr>
            <a:r>
              <a:rPr lang="en-US" sz="1800" dirty="0"/>
              <a:t>Establish an Innovation Studio </a:t>
            </a:r>
          </a:p>
          <a:p>
            <a:pPr marL="342900" indent="-342900">
              <a:buFont typeface="+mj-lt"/>
              <a:buAutoNum type="alphaLcPeriod"/>
            </a:pPr>
            <a:endParaRPr lang="en-US" sz="1800" dirty="0"/>
          </a:p>
          <a:p>
            <a:pPr marL="342900" indent="-342900">
              <a:buFont typeface="+mj-lt"/>
              <a:buAutoNum type="alphaLcPeriod"/>
            </a:pPr>
            <a:r>
              <a:rPr lang="en-US" sz="1800" dirty="0"/>
              <a:t>Vary the speed of the clock </a:t>
            </a:r>
          </a:p>
          <a:p>
            <a:pPr marL="342900" indent="-342900">
              <a:buFont typeface="+mj-lt"/>
              <a:buAutoNum type="alphaLcPeriod"/>
            </a:pPr>
            <a:endParaRPr lang="en-US" sz="1800" dirty="0"/>
          </a:p>
          <a:p>
            <a:pPr marL="342900" indent="-342900">
              <a:buFont typeface="+mj-lt"/>
              <a:buAutoNum type="alphaLcPeriod"/>
            </a:pPr>
            <a:r>
              <a:rPr lang="en-US" sz="1800" dirty="0"/>
              <a:t>Entertain different models of the situation </a:t>
            </a:r>
          </a:p>
          <a:p>
            <a:pPr marL="342900" indent="-342900">
              <a:buFont typeface="+mj-lt"/>
              <a:buAutoNum type="alphaLcPeriod"/>
            </a:pPr>
            <a:endParaRPr lang="en-US" sz="1800" dirty="0"/>
          </a:p>
          <a:p>
            <a:pPr marL="342900" indent="-342900">
              <a:buFont typeface="+mj-lt"/>
              <a:buAutoNum type="alphaLcPeriod"/>
            </a:pPr>
            <a:r>
              <a:rPr lang="en-US" sz="1800" dirty="0"/>
              <a:t>Seek out and resolve implicit organizational barriers to the innovation process</a:t>
            </a:r>
          </a:p>
          <a:p>
            <a:pPr marL="342900" indent="-342900">
              <a:buFont typeface="+mj-lt"/>
              <a:buAutoNum type="alphaLcPeriod"/>
            </a:pPr>
            <a:endParaRPr lang="en-US" sz="1800" dirty="0"/>
          </a:p>
        </p:txBody>
      </p:sp>
      <p:sp>
        <p:nvSpPr>
          <p:cNvPr id="166" name="Google Shape;166;p35"/>
          <p:cNvSpPr txBox="1"/>
          <p:nvPr/>
        </p:nvSpPr>
        <p:spPr>
          <a:xfrm>
            <a:off x="5294839" y="4738469"/>
            <a:ext cx="3450900" cy="2538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200" dirty="0">
                <a:solidFill>
                  <a:srgbClr val="888888"/>
                </a:solidFill>
                <a:latin typeface="Lato"/>
                <a:ea typeface="Lato"/>
                <a:cs typeface="Lato"/>
                <a:sym typeface="Lato"/>
              </a:rPr>
              <a:t>leadingwithcare.net</a:t>
            </a:r>
            <a:endParaRPr sz="900" dirty="0">
              <a:solidFill>
                <a:srgbClr val="888888"/>
              </a:solidFill>
              <a:latin typeface="Lato"/>
              <a:ea typeface="Lato"/>
              <a:cs typeface="Lato"/>
              <a:sym typeface="Lato"/>
            </a:endParaRPr>
          </a:p>
        </p:txBody>
      </p:sp>
      <p:pic>
        <p:nvPicPr>
          <p:cNvPr id="7" name="Google Shape;113;p31">
            <a:extLst>
              <a:ext uri="{FF2B5EF4-FFF2-40B4-BE49-F238E27FC236}">
                <a16:creationId xmlns:a16="http://schemas.microsoft.com/office/drawing/2014/main" id="{A4D26C24-0C6F-A94D-895E-F343C27B38BF}"/>
              </a:ext>
            </a:extLst>
          </p:cNvPr>
          <p:cNvPicPr preferRelativeResize="0">
            <a:picLocks/>
          </p:cNvPicPr>
          <p:nvPr/>
        </p:nvPicPr>
        <p:blipFill rotWithShape="1">
          <a:blip r:embed="rId3">
            <a:alphaModFix/>
          </a:blip>
          <a:srcRect l="28411" t="14285" r="23067" b="12060"/>
          <a:stretch/>
        </p:blipFill>
        <p:spPr>
          <a:xfrm>
            <a:off x="8221394" y="80870"/>
            <a:ext cx="786063" cy="1114926"/>
          </a:xfrm>
          <a:prstGeom prst="rect">
            <a:avLst/>
          </a:prstGeom>
          <a:noFill/>
          <a:ln>
            <a:noFill/>
          </a:ln>
        </p:spPr>
      </p:pic>
      <p:sp>
        <p:nvSpPr>
          <p:cNvPr id="8" name="TextBox 7">
            <a:extLst>
              <a:ext uri="{FF2B5EF4-FFF2-40B4-BE49-F238E27FC236}">
                <a16:creationId xmlns:a16="http://schemas.microsoft.com/office/drawing/2014/main" id="{59B2D7E5-BC17-1143-B309-E5456FF94896}"/>
              </a:ext>
            </a:extLst>
          </p:cNvPr>
          <p:cNvSpPr txBox="1"/>
          <p:nvPr/>
        </p:nvSpPr>
        <p:spPr>
          <a:xfrm>
            <a:off x="354395" y="4419864"/>
            <a:ext cx="433137" cy="507801"/>
          </a:xfrm>
          <a:prstGeom prst="rect">
            <a:avLst/>
          </a:prstGeom>
          <a:noFill/>
          <a:ln>
            <a:noFill/>
          </a:ln>
        </p:spPr>
        <p:txBody>
          <a:bodyPr spcFirstLastPara="1" wrap="square" lIns="91425" tIns="91425" rIns="91425" bIns="91425" rtlCol="0" anchor="t" anchorCtr="0">
            <a:spAutoFit/>
          </a:bodyPr>
          <a:lstStyle/>
          <a:p>
            <a:pPr algn="ctr">
              <a:lnSpc>
                <a:spcPct val="150000"/>
              </a:lnSpc>
            </a:pPr>
            <a:fld id="{09ABE818-405C-D044-945D-240F1D5E6A43}" type="slidenum">
              <a:rPr lang="en-US" b="1" smtClean="0">
                <a:solidFill>
                  <a:schemeClr val="accent3">
                    <a:lumMod val="60000"/>
                    <a:lumOff val="40000"/>
                  </a:schemeClr>
                </a:solidFill>
              </a:rPr>
              <a:pPr algn="ctr">
                <a:lnSpc>
                  <a:spcPct val="150000"/>
                </a:lnSpc>
              </a:pPr>
              <a:t>5</a:t>
            </a:fld>
            <a:endParaRPr lang="en-US" b="1" dirty="0">
              <a:solidFill>
                <a:schemeClr val="accent3">
                  <a:lumMod val="60000"/>
                  <a:lumOff val="40000"/>
                </a:schemeClr>
              </a:solidFill>
            </a:endParaRPr>
          </a:p>
        </p:txBody>
      </p:sp>
      <p:pic>
        <p:nvPicPr>
          <p:cNvPr id="2" name="Picture 1">
            <a:extLst>
              <a:ext uri="{FF2B5EF4-FFF2-40B4-BE49-F238E27FC236}">
                <a16:creationId xmlns:a16="http://schemas.microsoft.com/office/drawing/2014/main" id="{2D7C8D2A-652F-7D42-BA5C-54432A638E98}"/>
              </a:ext>
            </a:extLst>
          </p:cNvPr>
          <p:cNvPicPr>
            <a:picLocks noChangeAspect="1"/>
          </p:cNvPicPr>
          <p:nvPr/>
        </p:nvPicPr>
        <p:blipFill>
          <a:blip r:embed="rId4"/>
          <a:stretch>
            <a:fillRect/>
          </a:stretch>
        </p:blipFill>
        <p:spPr>
          <a:xfrm>
            <a:off x="5812231" y="1937259"/>
            <a:ext cx="2787277" cy="1798430"/>
          </a:xfrm>
          <a:prstGeom prst="rect">
            <a:avLst/>
          </a:prstGeom>
        </p:spPr>
      </p:pic>
    </p:spTree>
    <p:extLst>
      <p:ext uri="{BB962C8B-B14F-4D97-AF65-F5344CB8AC3E}">
        <p14:creationId xmlns:p14="http://schemas.microsoft.com/office/powerpoint/2010/main" val="1354278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
        <p:cNvGrpSpPr/>
        <p:nvPr/>
      </p:nvGrpSpPr>
      <p:grpSpPr>
        <a:xfrm>
          <a:off x="0" y="0"/>
          <a:ext cx="0" cy="0"/>
          <a:chOff x="0" y="0"/>
          <a:chExt cx="0" cy="0"/>
        </a:xfrm>
      </p:grpSpPr>
      <p:sp>
        <p:nvSpPr>
          <p:cNvPr id="162" name="Google Shape;162;p35"/>
          <p:cNvSpPr txBox="1"/>
          <p:nvPr/>
        </p:nvSpPr>
        <p:spPr>
          <a:xfrm>
            <a:off x="354395" y="418767"/>
            <a:ext cx="8124980" cy="742200"/>
          </a:xfrm>
          <a:prstGeom prst="rect">
            <a:avLst/>
          </a:prstGeom>
          <a:noFill/>
          <a:ln>
            <a:noFill/>
          </a:ln>
        </p:spPr>
        <p:txBody>
          <a:bodyPr spcFirstLastPara="1" wrap="square" lIns="68575" tIns="34275" rIns="68575" bIns="34275" anchor="ctr" anchorCtr="0">
            <a:noAutofit/>
          </a:bodyPr>
          <a:lstStyle/>
          <a:p>
            <a:pPr marL="342900" lvl="1"/>
            <a:r>
              <a:rPr lang="en" sz="3600" dirty="0">
                <a:solidFill>
                  <a:schemeClr val="dk1"/>
                </a:solidFill>
                <a:latin typeface="Playfair Display Medium"/>
                <a:ea typeface="Playfair Display Medium"/>
                <a:cs typeface="Playfair Display Medium"/>
                <a:sym typeface="Playfair Display Medium"/>
              </a:rPr>
              <a:t>4. Subtle practices</a:t>
            </a:r>
            <a:endParaRPr lang="en" sz="3600" dirty="0">
              <a:solidFill>
                <a:srgbClr val="3F3F3F"/>
              </a:solidFill>
              <a:latin typeface="Lato"/>
              <a:ea typeface="Lato"/>
              <a:cs typeface="Lato"/>
              <a:sym typeface="Lato"/>
            </a:endParaRPr>
          </a:p>
          <a:p>
            <a:pPr marL="342900" marR="0" lvl="1" indent="0" algn="l" rtl="0">
              <a:spcBef>
                <a:spcPts val="0"/>
              </a:spcBef>
              <a:spcAft>
                <a:spcPts val="0"/>
              </a:spcAft>
              <a:buNone/>
            </a:pPr>
            <a:endParaRPr sz="1800" dirty="0">
              <a:latin typeface="Playfair Display Medium"/>
              <a:ea typeface="Playfair Display Medium"/>
              <a:cs typeface="Playfair Display Medium"/>
              <a:sym typeface="Playfair Display Medium"/>
            </a:endParaRPr>
          </a:p>
        </p:txBody>
      </p:sp>
      <p:cxnSp>
        <p:nvCxnSpPr>
          <p:cNvPr id="163" name="Google Shape;163;p35"/>
          <p:cNvCxnSpPr>
            <a:cxnSpLocks/>
          </p:cNvCxnSpPr>
          <p:nvPr/>
        </p:nvCxnSpPr>
        <p:spPr>
          <a:xfrm>
            <a:off x="926756" y="1051950"/>
            <a:ext cx="7182060" cy="0"/>
          </a:xfrm>
          <a:prstGeom prst="straightConnector1">
            <a:avLst/>
          </a:prstGeom>
          <a:noFill/>
          <a:ln w="57150" cap="flat" cmpd="sng">
            <a:solidFill>
              <a:schemeClr val="accent3"/>
            </a:solidFill>
            <a:prstDash val="solid"/>
            <a:miter lim="800000"/>
            <a:headEnd type="none" w="sm" len="sm"/>
            <a:tailEnd type="none" w="sm" len="sm"/>
          </a:ln>
        </p:spPr>
      </p:cxnSp>
      <p:sp>
        <p:nvSpPr>
          <p:cNvPr id="165" name="Google Shape;165;p35"/>
          <p:cNvSpPr txBox="1"/>
          <p:nvPr/>
        </p:nvSpPr>
        <p:spPr>
          <a:xfrm>
            <a:off x="691395" y="1418713"/>
            <a:ext cx="4704622" cy="2646848"/>
          </a:xfrm>
          <a:prstGeom prst="rect">
            <a:avLst/>
          </a:prstGeom>
          <a:noFill/>
          <a:ln>
            <a:noFill/>
          </a:ln>
        </p:spPr>
        <p:txBody>
          <a:bodyPr spcFirstLastPara="1" wrap="square" lIns="91425" tIns="91425" rIns="91425" bIns="91425" anchor="t" anchorCtr="0">
            <a:spAutoFit/>
          </a:bodyPr>
          <a:lstStyle/>
          <a:p>
            <a:pPr marL="342900" indent="-342900">
              <a:buFont typeface="+mj-lt"/>
              <a:buAutoNum type="alphaLcPeriod"/>
            </a:pPr>
            <a:r>
              <a:rPr lang="en-US" sz="2000" dirty="0"/>
              <a:t>Encourage spontaneous brainstorming</a:t>
            </a:r>
            <a:br>
              <a:rPr lang="en-US" sz="2000" dirty="0"/>
            </a:br>
            <a:endParaRPr lang="en-US" sz="2000" dirty="0"/>
          </a:p>
          <a:p>
            <a:pPr marL="342900" indent="-342900">
              <a:buFont typeface="+mj-lt"/>
              <a:buAutoNum type="alphaLcPeriod"/>
            </a:pPr>
            <a:r>
              <a:rPr lang="en-US" sz="2000" dirty="0"/>
              <a:t>Communicate with innovative language and tools</a:t>
            </a:r>
            <a:br>
              <a:rPr lang="en-US" sz="2000" dirty="0"/>
            </a:br>
            <a:endParaRPr lang="en-US" sz="2000" dirty="0"/>
          </a:p>
          <a:p>
            <a:pPr marL="342900" indent="-342900">
              <a:buFont typeface="+mj-lt"/>
              <a:buAutoNum type="alphaLcPeriod"/>
            </a:pPr>
            <a:r>
              <a:rPr lang="en-US" sz="2000" dirty="0"/>
              <a:t>Embrace fun and serendipitous moments </a:t>
            </a:r>
          </a:p>
        </p:txBody>
      </p:sp>
      <p:sp>
        <p:nvSpPr>
          <p:cNvPr id="166" name="Google Shape;166;p35"/>
          <p:cNvSpPr txBox="1"/>
          <p:nvPr/>
        </p:nvSpPr>
        <p:spPr>
          <a:xfrm>
            <a:off x="5163526" y="4673765"/>
            <a:ext cx="3450900" cy="2538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200" dirty="0">
                <a:solidFill>
                  <a:srgbClr val="888888"/>
                </a:solidFill>
                <a:latin typeface="Lato"/>
                <a:ea typeface="Lato"/>
                <a:cs typeface="Lato"/>
                <a:sym typeface="Lato"/>
              </a:rPr>
              <a:t>leadingwithcare.net</a:t>
            </a:r>
            <a:endParaRPr sz="900" dirty="0">
              <a:solidFill>
                <a:srgbClr val="888888"/>
              </a:solidFill>
              <a:latin typeface="Lato"/>
              <a:ea typeface="Lato"/>
              <a:cs typeface="Lato"/>
              <a:sym typeface="Lato"/>
            </a:endParaRPr>
          </a:p>
        </p:txBody>
      </p:sp>
      <p:sp>
        <p:nvSpPr>
          <p:cNvPr id="2" name="Rectangle 2">
            <a:extLst>
              <a:ext uri="{FF2B5EF4-FFF2-40B4-BE49-F238E27FC236}">
                <a16:creationId xmlns:a16="http://schemas.microsoft.com/office/drawing/2014/main" id="{F24E8463-5C4D-204A-AF7C-4B948B7CBAC3}"/>
              </a:ext>
            </a:extLst>
          </p:cNvPr>
          <p:cNvSpPr>
            <a:spLocks noChangeArrowheads="1"/>
          </p:cNvSpPr>
          <p:nvPr/>
        </p:nvSpPr>
        <p:spPr bwMode="auto">
          <a:xfrm>
            <a:off x="5294534" y="1485762"/>
            <a:ext cx="281428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7" name="Google Shape;113;p31">
            <a:extLst>
              <a:ext uri="{FF2B5EF4-FFF2-40B4-BE49-F238E27FC236}">
                <a16:creationId xmlns:a16="http://schemas.microsoft.com/office/drawing/2014/main" id="{A4D26C24-0C6F-A94D-895E-F343C27B38BF}"/>
              </a:ext>
            </a:extLst>
          </p:cNvPr>
          <p:cNvPicPr preferRelativeResize="0">
            <a:picLocks/>
          </p:cNvPicPr>
          <p:nvPr/>
        </p:nvPicPr>
        <p:blipFill rotWithShape="1">
          <a:blip r:embed="rId3">
            <a:alphaModFix/>
          </a:blip>
          <a:srcRect l="28411" t="14285" r="23067" b="12060"/>
          <a:stretch/>
        </p:blipFill>
        <p:spPr>
          <a:xfrm>
            <a:off x="8221394" y="80870"/>
            <a:ext cx="786063" cy="1114926"/>
          </a:xfrm>
          <a:prstGeom prst="rect">
            <a:avLst/>
          </a:prstGeom>
          <a:noFill/>
          <a:ln>
            <a:noFill/>
          </a:ln>
        </p:spPr>
      </p:pic>
      <p:sp>
        <p:nvSpPr>
          <p:cNvPr id="8" name="TextBox 7">
            <a:extLst>
              <a:ext uri="{FF2B5EF4-FFF2-40B4-BE49-F238E27FC236}">
                <a16:creationId xmlns:a16="http://schemas.microsoft.com/office/drawing/2014/main" id="{59B2D7E5-BC17-1143-B309-E5456FF94896}"/>
              </a:ext>
            </a:extLst>
          </p:cNvPr>
          <p:cNvSpPr txBox="1"/>
          <p:nvPr/>
        </p:nvSpPr>
        <p:spPr>
          <a:xfrm>
            <a:off x="354395" y="4419864"/>
            <a:ext cx="433137" cy="507801"/>
          </a:xfrm>
          <a:prstGeom prst="rect">
            <a:avLst/>
          </a:prstGeom>
          <a:noFill/>
          <a:ln>
            <a:noFill/>
          </a:ln>
        </p:spPr>
        <p:txBody>
          <a:bodyPr spcFirstLastPara="1" wrap="square" lIns="91425" tIns="91425" rIns="91425" bIns="91425" rtlCol="0" anchor="t" anchorCtr="0">
            <a:spAutoFit/>
          </a:bodyPr>
          <a:lstStyle/>
          <a:p>
            <a:pPr algn="ctr">
              <a:lnSpc>
                <a:spcPct val="150000"/>
              </a:lnSpc>
            </a:pPr>
            <a:fld id="{09ABE818-405C-D044-945D-240F1D5E6A43}" type="slidenum">
              <a:rPr lang="en-US" b="1" smtClean="0">
                <a:solidFill>
                  <a:schemeClr val="accent3">
                    <a:lumMod val="60000"/>
                    <a:lumOff val="40000"/>
                  </a:schemeClr>
                </a:solidFill>
              </a:rPr>
              <a:pPr algn="ctr">
                <a:lnSpc>
                  <a:spcPct val="150000"/>
                </a:lnSpc>
              </a:pPr>
              <a:t>6</a:t>
            </a:fld>
            <a:endParaRPr lang="en-US" b="1" dirty="0">
              <a:solidFill>
                <a:schemeClr val="accent3">
                  <a:lumMod val="60000"/>
                  <a:lumOff val="40000"/>
                </a:schemeClr>
              </a:solidFill>
            </a:endParaRPr>
          </a:p>
        </p:txBody>
      </p:sp>
      <p:pic>
        <p:nvPicPr>
          <p:cNvPr id="3" name="Picture 2">
            <a:extLst>
              <a:ext uri="{FF2B5EF4-FFF2-40B4-BE49-F238E27FC236}">
                <a16:creationId xmlns:a16="http://schemas.microsoft.com/office/drawing/2014/main" id="{9A0D9C83-3B19-F544-ACAF-4C97EF7093BE}"/>
              </a:ext>
            </a:extLst>
          </p:cNvPr>
          <p:cNvPicPr>
            <a:picLocks noChangeAspect="1"/>
          </p:cNvPicPr>
          <p:nvPr/>
        </p:nvPicPr>
        <p:blipFill rotWithShape="1">
          <a:blip r:embed="rId4"/>
          <a:srcRect l="2359" t="2418" b="3205"/>
          <a:stretch/>
        </p:blipFill>
        <p:spPr>
          <a:xfrm>
            <a:off x="5294534" y="1631054"/>
            <a:ext cx="3158071" cy="2222166"/>
          </a:xfrm>
          <a:prstGeom prst="rect">
            <a:avLst/>
          </a:prstGeom>
        </p:spPr>
      </p:pic>
    </p:spTree>
    <p:extLst>
      <p:ext uri="{BB962C8B-B14F-4D97-AF65-F5344CB8AC3E}">
        <p14:creationId xmlns:p14="http://schemas.microsoft.com/office/powerpoint/2010/main" val="1428943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
        <p:cNvGrpSpPr/>
        <p:nvPr/>
      </p:nvGrpSpPr>
      <p:grpSpPr>
        <a:xfrm>
          <a:off x="0" y="0"/>
          <a:ext cx="0" cy="0"/>
          <a:chOff x="0" y="0"/>
          <a:chExt cx="0" cy="0"/>
        </a:xfrm>
      </p:grpSpPr>
      <p:sp>
        <p:nvSpPr>
          <p:cNvPr id="162" name="Google Shape;162;p35"/>
          <p:cNvSpPr txBox="1"/>
          <p:nvPr/>
        </p:nvSpPr>
        <p:spPr>
          <a:xfrm>
            <a:off x="284717" y="511545"/>
            <a:ext cx="8124980" cy="742200"/>
          </a:xfrm>
          <a:prstGeom prst="rect">
            <a:avLst/>
          </a:prstGeom>
          <a:noFill/>
          <a:ln>
            <a:noFill/>
          </a:ln>
        </p:spPr>
        <p:txBody>
          <a:bodyPr spcFirstLastPara="1" wrap="square" lIns="68575" tIns="34275" rIns="68575" bIns="34275" anchor="ctr" anchorCtr="0">
            <a:noAutofit/>
          </a:bodyPr>
          <a:lstStyle/>
          <a:p>
            <a:pPr marL="342900" lvl="1"/>
            <a:r>
              <a:rPr lang="en" sz="3600" dirty="0">
                <a:solidFill>
                  <a:schemeClr val="dk1"/>
                </a:solidFill>
                <a:latin typeface="Playfair Display Medium"/>
                <a:ea typeface="Playfair Display Medium"/>
                <a:cs typeface="Playfair Display Medium"/>
                <a:sym typeface="Playfair Display Medium"/>
              </a:rPr>
              <a:t>4. Subtle practices </a:t>
            </a:r>
            <a:r>
              <a:rPr lang="en" sz="2000" i="1" dirty="0">
                <a:solidFill>
                  <a:schemeClr val="dk1"/>
                </a:solidFill>
                <a:latin typeface="Playfair Display Medium"/>
                <a:ea typeface="Playfair Display Medium"/>
                <a:cs typeface="Playfair Display Medium"/>
                <a:sym typeface="Playfair Display Medium"/>
              </a:rPr>
              <a:t>(cont’d)</a:t>
            </a:r>
            <a:endParaRPr lang="en" sz="2000" i="1" dirty="0">
              <a:solidFill>
                <a:srgbClr val="3F3F3F"/>
              </a:solidFill>
              <a:latin typeface="Lato"/>
              <a:ea typeface="Lato"/>
              <a:cs typeface="Lato"/>
              <a:sym typeface="Lato"/>
            </a:endParaRPr>
          </a:p>
          <a:p>
            <a:pPr marL="342900" marR="0" lvl="1" indent="0" algn="l" rtl="0">
              <a:spcBef>
                <a:spcPts val="0"/>
              </a:spcBef>
              <a:spcAft>
                <a:spcPts val="0"/>
              </a:spcAft>
              <a:buNone/>
            </a:pPr>
            <a:endParaRPr sz="1800" dirty="0">
              <a:latin typeface="Playfair Display Medium"/>
              <a:ea typeface="Playfair Display Medium"/>
              <a:cs typeface="Playfair Display Medium"/>
              <a:sym typeface="Playfair Display Medium"/>
            </a:endParaRPr>
          </a:p>
        </p:txBody>
      </p:sp>
      <p:cxnSp>
        <p:nvCxnSpPr>
          <p:cNvPr id="163" name="Google Shape;163;p35"/>
          <p:cNvCxnSpPr>
            <a:cxnSpLocks/>
          </p:cNvCxnSpPr>
          <p:nvPr/>
        </p:nvCxnSpPr>
        <p:spPr>
          <a:xfrm>
            <a:off x="926756" y="1115560"/>
            <a:ext cx="7182060" cy="0"/>
          </a:xfrm>
          <a:prstGeom prst="straightConnector1">
            <a:avLst/>
          </a:prstGeom>
          <a:noFill/>
          <a:ln w="57150" cap="flat" cmpd="sng">
            <a:solidFill>
              <a:schemeClr val="accent3"/>
            </a:solidFill>
            <a:prstDash val="solid"/>
            <a:miter lim="800000"/>
            <a:headEnd type="none" w="sm" len="sm"/>
            <a:tailEnd type="none" w="sm" len="sm"/>
          </a:ln>
        </p:spPr>
      </p:cxnSp>
      <p:sp>
        <p:nvSpPr>
          <p:cNvPr id="165" name="Google Shape;165;p35"/>
          <p:cNvSpPr txBox="1"/>
          <p:nvPr/>
        </p:nvSpPr>
        <p:spPr>
          <a:xfrm>
            <a:off x="556590" y="1381612"/>
            <a:ext cx="4969567" cy="2031295"/>
          </a:xfrm>
          <a:prstGeom prst="rect">
            <a:avLst/>
          </a:prstGeom>
          <a:noFill/>
          <a:ln>
            <a:noFill/>
          </a:ln>
        </p:spPr>
        <p:txBody>
          <a:bodyPr spcFirstLastPara="1" wrap="square" lIns="91425" tIns="91425" rIns="91425" bIns="91425" anchor="t" anchorCtr="0">
            <a:spAutoFit/>
          </a:bodyPr>
          <a:lstStyle/>
          <a:p>
            <a:pPr marL="342900" indent="-342900">
              <a:buFont typeface="+mj-lt"/>
              <a:buAutoNum type="alphaLcPeriod" startAt="4"/>
            </a:pPr>
            <a:r>
              <a:rPr lang="en-US" sz="2000" dirty="0"/>
              <a:t>Share your critiques by depersonalizing your remarks and focusing on specific issues</a:t>
            </a:r>
          </a:p>
          <a:p>
            <a:pPr marL="342900" indent="-342900">
              <a:buFont typeface="+mj-lt"/>
              <a:buAutoNum type="alphaLcPeriod" startAt="4"/>
            </a:pPr>
            <a:endParaRPr lang="en-US" sz="2000" dirty="0"/>
          </a:p>
          <a:p>
            <a:pPr marL="342900" indent="-342900">
              <a:buFont typeface="+mj-lt"/>
              <a:buAutoNum type="alphaLcPeriod" startAt="4"/>
            </a:pPr>
            <a:r>
              <a:rPr lang="en-US" sz="2000" dirty="0"/>
              <a:t>Cultivate a working climate that embraces </a:t>
            </a:r>
            <a:r>
              <a:rPr lang="en-US" sz="2000" u="sng" dirty="0"/>
              <a:t>focused flexibility</a:t>
            </a:r>
            <a:endParaRPr lang="en-US" sz="2000" u="sng" dirty="0">
              <a:highlight>
                <a:srgbClr val="FFFF00"/>
              </a:highlight>
            </a:endParaRPr>
          </a:p>
        </p:txBody>
      </p:sp>
      <p:sp>
        <p:nvSpPr>
          <p:cNvPr id="166" name="Google Shape;166;p35"/>
          <p:cNvSpPr txBox="1"/>
          <p:nvPr/>
        </p:nvSpPr>
        <p:spPr>
          <a:xfrm>
            <a:off x="5163526" y="4673765"/>
            <a:ext cx="3450900" cy="2538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200" dirty="0">
                <a:solidFill>
                  <a:srgbClr val="888888"/>
                </a:solidFill>
                <a:latin typeface="Lato"/>
                <a:ea typeface="Lato"/>
                <a:cs typeface="Lato"/>
                <a:sym typeface="Lato"/>
              </a:rPr>
              <a:t>leadingwithcare.net</a:t>
            </a:r>
            <a:endParaRPr sz="900" dirty="0">
              <a:solidFill>
                <a:srgbClr val="888888"/>
              </a:solidFill>
              <a:latin typeface="Lato"/>
              <a:ea typeface="Lato"/>
              <a:cs typeface="Lato"/>
              <a:sym typeface="Lato"/>
            </a:endParaRPr>
          </a:p>
        </p:txBody>
      </p:sp>
      <p:sp>
        <p:nvSpPr>
          <p:cNvPr id="2" name="Rectangle 2">
            <a:extLst>
              <a:ext uri="{FF2B5EF4-FFF2-40B4-BE49-F238E27FC236}">
                <a16:creationId xmlns:a16="http://schemas.microsoft.com/office/drawing/2014/main" id="{F24E8463-5C4D-204A-AF7C-4B948B7CBAC3}"/>
              </a:ext>
            </a:extLst>
          </p:cNvPr>
          <p:cNvSpPr>
            <a:spLocks noChangeArrowheads="1"/>
          </p:cNvSpPr>
          <p:nvPr/>
        </p:nvSpPr>
        <p:spPr bwMode="auto">
          <a:xfrm>
            <a:off x="5294534" y="1485762"/>
            <a:ext cx="281428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7" name="Google Shape;113;p31">
            <a:extLst>
              <a:ext uri="{FF2B5EF4-FFF2-40B4-BE49-F238E27FC236}">
                <a16:creationId xmlns:a16="http://schemas.microsoft.com/office/drawing/2014/main" id="{A4D26C24-0C6F-A94D-895E-F343C27B38BF}"/>
              </a:ext>
            </a:extLst>
          </p:cNvPr>
          <p:cNvPicPr preferRelativeResize="0">
            <a:picLocks/>
          </p:cNvPicPr>
          <p:nvPr/>
        </p:nvPicPr>
        <p:blipFill rotWithShape="1">
          <a:blip r:embed="rId3">
            <a:alphaModFix/>
          </a:blip>
          <a:srcRect l="28411" t="14285" r="23067" b="12060"/>
          <a:stretch/>
        </p:blipFill>
        <p:spPr>
          <a:xfrm>
            <a:off x="8221394" y="80870"/>
            <a:ext cx="786063" cy="1114926"/>
          </a:xfrm>
          <a:prstGeom prst="rect">
            <a:avLst/>
          </a:prstGeom>
          <a:noFill/>
          <a:ln>
            <a:noFill/>
          </a:ln>
        </p:spPr>
      </p:pic>
      <p:sp>
        <p:nvSpPr>
          <p:cNvPr id="8" name="TextBox 7">
            <a:extLst>
              <a:ext uri="{FF2B5EF4-FFF2-40B4-BE49-F238E27FC236}">
                <a16:creationId xmlns:a16="http://schemas.microsoft.com/office/drawing/2014/main" id="{59B2D7E5-BC17-1143-B309-E5456FF94896}"/>
              </a:ext>
            </a:extLst>
          </p:cNvPr>
          <p:cNvSpPr txBox="1"/>
          <p:nvPr/>
        </p:nvSpPr>
        <p:spPr>
          <a:xfrm>
            <a:off x="354395" y="4419864"/>
            <a:ext cx="433137" cy="507801"/>
          </a:xfrm>
          <a:prstGeom prst="rect">
            <a:avLst/>
          </a:prstGeom>
          <a:noFill/>
          <a:ln>
            <a:noFill/>
          </a:ln>
        </p:spPr>
        <p:txBody>
          <a:bodyPr spcFirstLastPara="1" wrap="square" lIns="91425" tIns="91425" rIns="91425" bIns="91425" rtlCol="0" anchor="t" anchorCtr="0">
            <a:spAutoFit/>
          </a:bodyPr>
          <a:lstStyle/>
          <a:p>
            <a:pPr algn="ctr">
              <a:lnSpc>
                <a:spcPct val="150000"/>
              </a:lnSpc>
            </a:pPr>
            <a:fld id="{09ABE818-405C-D044-945D-240F1D5E6A43}" type="slidenum">
              <a:rPr lang="en-US" b="1" smtClean="0">
                <a:solidFill>
                  <a:schemeClr val="accent3">
                    <a:lumMod val="60000"/>
                    <a:lumOff val="40000"/>
                  </a:schemeClr>
                </a:solidFill>
              </a:rPr>
              <a:pPr algn="ctr">
                <a:lnSpc>
                  <a:spcPct val="150000"/>
                </a:lnSpc>
              </a:pPr>
              <a:t>7</a:t>
            </a:fld>
            <a:endParaRPr lang="en-US" b="1" dirty="0">
              <a:solidFill>
                <a:schemeClr val="accent3">
                  <a:lumMod val="60000"/>
                  <a:lumOff val="40000"/>
                </a:schemeClr>
              </a:solidFill>
            </a:endParaRPr>
          </a:p>
        </p:txBody>
      </p:sp>
      <p:pic>
        <p:nvPicPr>
          <p:cNvPr id="5" name="Picture 4">
            <a:extLst>
              <a:ext uri="{FF2B5EF4-FFF2-40B4-BE49-F238E27FC236}">
                <a16:creationId xmlns:a16="http://schemas.microsoft.com/office/drawing/2014/main" id="{2E839765-778D-F641-89D1-282259751473}"/>
              </a:ext>
            </a:extLst>
          </p:cNvPr>
          <p:cNvPicPr>
            <a:picLocks noChangeAspect="1"/>
          </p:cNvPicPr>
          <p:nvPr/>
        </p:nvPicPr>
        <p:blipFill>
          <a:blip r:embed="rId4"/>
          <a:stretch>
            <a:fillRect/>
          </a:stretch>
        </p:blipFill>
        <p:spPr>
          <a:xfrm>
            <a:off x="6009809" y="1531481"/>
            <a:ext cx="1976152" cy="2981739"/>
          </a:xfrm>
          <a:prstGeom prst="rect">
            <a:avLst/>
          </a:prstGeom>
        </p:spPr>
      </p:pic>
      <p:cxnSp>
        <p:nvCxnSpPr>
          <p:cNvPr id="9" name="Straight Connector 8">
            <a:extLst>
              <a:ext uri="{FF2B5EF4-FFF2-40B4-BE49-F238E27FC236}">
                <a16:creationId xmlns:a16="http://schemas.microsoft.com/office/drawing/2014/main" id="{C0AD8147-42E6-D549-BA4B-2DE996677648}"/>
              </a:ext>
            </a:extLst>
          </p:cNvPr>
          <p:cNvCxnSpPr>
            <a:cxnSpLocks/>
          </p:cNvCxnSpPr>
          <p:nvPr/>
        </p:nvCxnSpPr>
        <p:spPr>
          <a:xfrm>
            <a:off x="4287496" y="3202324"/>
            <a:ext cx="1530704" cy="0"/>
          </a:xfrm>
          <a:prstGeom prst="line">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8177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
        <p:cNvGrpSpPr/>
        <p:nvPr/>
      </p:nvGrpSpPr>
      <p:grpSpPr>
        <a:xfrm>
          <a:off x="0" y="0"/>
          <a:ext cx="0" cy="0"/>
          <a:chOff x="0" y="0"/>
          <a:chExt cx="0" cy="0"/>
        </a:xfrm>
      </p:grpSpPr>
      <p:sp>
        <p:nvSpPr>
          <p:cNvPr id="162" name="Google Shape;162;p35"/>
          <p:cNvSpPr txBox="1"/>
          <p:nvPr/>
        </p:nvSpPr>
        <p:spPr>
          <a:xfrm>
            <a:off x="301073" y="459969"/>
            <a:ext cx="8124980" cy="742200"/>
          </a:xfrm>
          <a:prstGeom prst="rect">
            <a:avLst/>
          </a:prstGeom>
          <a:noFill/>
          <a:ln>
            <a:noFill/>
          </a:ln>
        </p:spPr>
        <p:txBody>
          <a:bodyPr spcFirstLastPara="1" wrap="square" lIns="68575" tIns="34275" rIns="68575" bIns="34275" anchor="ctr" anchorCtr="0">
            <a:noAutofit/>
          </a:bodyPr>
          <a:lstStyle/>
          <a:p>
            <a:pPr marL="342900" lvl="1"/>
            <a:r>
              <a:rPr lang="en" sz="3600" dirty="0">
                <a:solidFill>
                  <a:schemeClr val="dk1"/>
                </a:solidFill>
                <a:latin typeface="Playfair Display Medium"/>
                <a:ea typeface="Playfair Display Medium"/>
                <a:cs typeface="Playfair Display Medium"/>
                <a:sym typeface="Playfair Display Medium"/>
              </a:rPr>
              <a:t>5. The tough side of innovation</a:t>
            </a:r>
            <a:endParaRPr lang="en" sz="3600" dirty="0">
              <a:solidFill>
                <a:srgbClr val="3F3F3F"/>
              </a:solidFill>
              <a:latin typeface="Lato"/>
              <a:ea typeface="Lato"/>
              <a:cs typeface="Lato"/>
              <a:sym typeface="Lato"/>
            </a:endParaRPr>
          </a:p>
          <a:p>
            <a:pPr marL="342900" marR="0" lvl="1" indent="0" algn="l" rtl="0">
              <a:spcBef>
                <a:spcPts val="0"/>
              </a:spcBef>
              <a:spcAft>
                <a:spcPts val="0"/>
              </a:spcAft>
              <a:buNone/>
            </a:pPr>
            <a:endParaRPr sz="1800" dirty="0">
              <a:latin typeface="Playfair Display Medium"/>
              <a:ea typeface="Playfair Display Medium"/>
              <a:cs typeface="Playfair Display Medium"/>
              <a:sym typeface="Playfair Display Medium"/>
            </a:endParaRPr>
          </a:p>
        </p:txBody>
      </p:sp>
      <p:cxnSp>
        <p:nvCxnSpPr>
          <p:cNvPr id="163" name="Google Shape;163;p35"/>
          <p:cNvCxnSpPr>
            <a:cxnSpLocks/>
          </p:cNvCxnSpPr>
          <p:nvPr/>
        </p:nvCxnSpPr>
        <p:spPr>
          <a:xfrm>
            <a:off x="717947" y="1129475"/>
            <a:ext cx="7294638" cy="0"/>
          </a:xfrm>
          <a:prstGeom prst="straightConnector1">
            <a:avLst/>
          </a:prstGeom>
          <a:noFill/>
          <a:ln w="57150" cap="flat" cmpd="sng">
            <a:solidFill>
              <a:schemeClr val="accent3"/>
            </a:solidFill>
            <a:prstDash val="solid"/>
            <a:miter lim="800000"/>
            <a:headEnd type="none" w="sm" len="sm"/>
            <a:tailEnd type="none" w="sm" len="sm"/>
          </a:ln>
        </p:spPr>
      </p:cxnSp>
      <p:sp>
        <p:nvSpPr>
          <p:cNvPr id="165" name="Google Shape;165;p35"/>
          <p:cNvSpPr txBox="1"/>
          <p:nvPr/>
        </p:nvSpPr>
        <p:spPr>
          <a:xfrm>
            <a:off x="787532" y="1540687"/>
            <a:ext cx="6949087" cy="2616070"/>
          </a:xfrm>
          <a:prstGeom prst="rect">
            <a:avLst/>
          </a:prstGeom>
          <a:noFill/>
          <a:ln>
            <a:noFill/>
          </a:ln>
        </p:spPr>
        <p:txBody>
          <a:bodyPr spcFirstLastPara="1" wrap="square" lIns="91425" tIns="91425" rIns="91425" bIns="91425" anchor="t" anchorCtr="0">
            <a:spAutoFit/>
          </a:bodyPr>
          <a:lstStyle/>
          <a:p>
            <a:r>
              <a:rPr lang="en-US" sz="2000" dirty="0"/>
              <a:t>Certainty and innovation have an uneasy relationship</a:t>
            </a:r>
            <a:br>
              <a:rPr lang="en-US" sz="2000" dirty="0"/>
            </a:br>
            <a:r>
              <a:rPr lang="en-US" sz="2000" dirty="0"/>
              <a:t> </a:t>
            </a:r>
          </a:p>
          <a:p>
            <a:pPr marL="342900" indent="-342900">
              <a:buFont typeface="Arial" panose="020B0604020202020204" pitchFamily="34" charset="0"/>
              <a:buChar char="•"/>
            </a:pPr>
            <a:r>
              <a:rPr lang="en-US" sz="2000" dirty="0"/>
              <a:t>Leaders cannot guarantee that what is currently successful will remain so</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Leaders cannot guarantee that a new idea will become successful</a:t>
            </a:r>
          </a:p>
          <a:p>
            <a:endParaRPr lang="en-US" sz="1800" dirty="0"/>
          </a:p>
        </p:txBody>
      </p:sp>
      <p:sp>
        <p:nvSpPr>
          <p:cNvPr id="166" name="Google Shape;166;p35"/>
          <p:cNvSpPr txBox="1"/>
          <p:nvPr/>
        </p:nvSpPr>
        <p:spPr>
          <a:xfrm>
            <a:off x="5163526" y="4673765"/>
            <a:ext cx="3450900" cy="2538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200" dirty="0">
                <a:solidFill>
                  <a:srgbClr val="888888"/>
                </a:solidFill>
                <a:latin typeface="Lato"/>
                <a:ea typeface="Lato"/>
                <a:cs typeface="Lato"/>
                <a:sym typeface="Lato"/>
              </a:rPr>
              <a:t>leadingwithcare.net</a:t>
            </a:r>
            <a:endParaRPr sz="900" dirty="0">
              <a:solidFill>
                <a:srgbClr val="888888"/>
              </a:solidFill>
              <a:latin typeface="Lato"/>
              <a:ea typeface="Lato"/>
              <a:cs typeface="Lato"/>
              <a:sym typeface="Lato"/>
            </a:endParaRPr>
          </a:p>
        </p:txBody>
      </p:sp>
      <p:sp>
        <p:nvSpPr>
          <p:cNvPr id="2" name="Rectangle 2">
            <a:extLst>
              <a:ext uri="{FF2B5EF4-FFF2-40B4-BE49-F238E27FC236}">
                <a16:creationId xmlns:a16="http://schemas.microsoft.com/office/drawing/2014/main" id="{F24E8463-5C4D-204A-AF7C-4B948B7CBAC3}"/>
              </a:ext>
            </a:extLst>
          </p:cNvPr>
          <p:cNvSpPr>
            <a:spLocks noChangeArrowheads="1"/>
          </p:cNvSpPr>
          <p:nvPr/>
        </p:nvSpPr>
        <p:spPr bwMode="auto">
          <a:xfrm>
            <a:off x="5294534" y="1485762"/>
            <a:ext cx="281428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7" name="Google Shape;113;p31">
            <a:extLst>
              <a:ext uri="{FF2B5EF4-FFF2-40B4-BE49-F238E27FC236}">
                <a16:creationId xmlns:a16="http://schemas.microsoft.com/office/drawing/2014/main" id="{A4D26C24-0C6F-A94D-895E-F343C27B38BF}"/>
              </a:ext>
            </a:extLst>
          </p:cNvPr>
          <p:cNvPicPr preferRelativeResize="0">
            <a:picLocks/>
          </p:cNvPicPr>
          <p:nvPr/>
        </p:nvPicPr>
        <p:blipFill rotWithShape="1">
          <a:blip r:embed="rId3">
            <a:alphaModFix/>
          </a:blip>
          <a:srcRect l="28411" t="14285" r="23067" b="12060"/>
          <a:stretch/>
        </p:blipFill>
        <p:spPr>
          <a:xfrm>
            <a:off x="8221394" y="80870"/>
            <a:ext cx="786063" cy="1114926"/>
          </a:xfrm>
          <a:prstGeom prst="rect">
            <a:avLst/>
          </a:prstGeom>
          <a:noFill/>
          <a:ln>
            <a:noFill/>
          </a:ln>
        </p:spPr>
      </p:pic>
      <p:sp>
        <p:nvSpPr>
          <p:cNvPr id="8" name="TextBox 7">
            <a:extLst>
              <a:ext uri="{FF2B5EF4-FFF2-40B4-BE49-F238E27FC236}">
                <a16:creationId xmlns:a16="http://schemas.microsoft.com/office/drawing/2014/main" id="{59B2D7E5-BC17-1143-B309-E5456FF94896}"/>
              </a:ext>
            </a:extLst>
          </p:cNvPr>
          <p:cNvSpPr txBox="1"/>
          <p:nvPr/>
        </p:nvSpPr>
        <p:spPr>
          <a:xfrm>
            <a:off x="354395" y="4419864"/>
            <a:ext cx="433137" cy="507801"/>
          </a:xfrm>
          <a:prstGeom prst="rect">
            <a:avLst/>
          </a:prstGeom>
          <a:noFill/>
          <a:ln>
            <a:noFill/>
          </a:ln>
        </p:spPr>
        <p:txBody>
          <a:bodyPr spcFirstLastPara="1" wrap="square" lIns="91425" tIns="91425" rIns="91425" bIns="91425" rtlCol="0" anchor="t" anchorCtr="0">
            <a:spAutoFit/>
          </a:bodyPr>
          <a:lstStyle/>
          <a:p>
            <a:pPr algn="ctr">
              <a:lnSpc>
                <a:spcPct val="150000"/>
              </a:lnSpc>
            </a:pPr>
            <a:fld id="{09ABE818-405C-D044-945D-240F1D5E6A43}" type="slidenum">
              <a:rPr lang="en-US" b="1" smtClean="0">
                <a:solidFill>
                  <a:schemeClr val="accent3">
                    <a:lumMod val="60000"/>
                    <a:lumOff val="40000"/>
                  </a:schemeClr>
                </a:solidFill>
              </a:rPr>
              <a:pPr algn="ctr">
                <a:lnSpc>
                  <a:spcPct val="150000"/>
                </a:lnSpc>
              </a:pPr>
              <a:t>8</a:t>
            </a:fld>
            <a:endParaRPr lang="en-US" b="1" dirty="0">
              <a:solidFill>
                <a:schemeClr val="accent3">
                  <a:lumMod val="60000"/>
                  <a:lumOff val="40000"/>
                </a:schemeClr>
              </a:solidFill>
            </a:endParaRPr>
          </a:p>
        </p:txBody>
      </p:sp>
    </p:spTree>
    <p:extLst>
      <p:ext uri="{BB962C8B-B14F-4D97-AF65-F5344CB8AC3E}">
        <p14:creationId xmlns:p14="http://schemas.microsoft.com/office/powerpoint/2010/main" val="53732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
        <p:cNvGrpSpPr/>
        <p:nvPr/>
      </p:nvGrpSpPr>
      <p:grpSpPr>
        <a:xfrm>
          <a:off x="0" y="0"/>
          <a:ext cx="0" cy="0"/>
          <a:chOff x="0" y="0"/>
          <a:chExt cx="0" cy="0"/>
        </a:xfrm>
      </p:grpSpPr>
      <p:sp>
        <p:nvSpPr>
          <p:cNvPr id="162" name="Google Shape;162;p35"/>
          <p:cNvSpPr txBox="1"/>
          <p:nvPr/>
        </p:nvSpPr>
        <p:spPr>
          <a:xfrm>
            <a:off x="136543" y="209459"/>
            <a:ext cx="7249563" cy="742200"/>
          </a:xfrm>
          <a:prstGeom prst="rect">
            <a:avLst/>
          </a:prstGeom>
          <a:noFill/>
          <a:ln>
            <a:noFill/>
          </a:ln>
        </p:spPr>
        <p:txBody>
          <a:bodyPr spcFirstLastPara="1" wrap="square" lIns="68575" tIns="34275" rIns="68575" bIns="34275" anchor="ctr" anchorCtr="0">
            <a:noAutofit/>
          </a:bodyPr>
          <a:lstStyle/>
          <a:p>
            <a:pPr marL="342900" lvl="1"/>
            <a:r>
              <a:rPr lang="en" sz="3600" dirty="0">
                <a:solidFill>
                  <a:schemeClr val="dk1"/>
                </a:solidFill>
                <a:latin typeface="Playfair Display Medium"/>
                <a:ea typeface="Playfair Display Medium"/>
                <a:cs typeface="Playfair Display Medium"/>
                <a:sym typeface="Playfair Display Medium"/>
              </a:rPr>
              <a:t>6. </a:t>
            </a:r>
            <a:r>
              <a:rPr lang="en-US" sz="3600" dirty="0">
                <a:solidFill>
                  <a:schemeClr val="dk1"/>
                </a:solidFill>
                <a:latin typeface="Playfair Display Medium"/>
                <a:ea typeface="Playfair Display Medium"/>
                <a:cs typeface="Playfair Display Medium"/>
                <a:sym typeface="Playfair Display Medium"/>
              </a:rPr>
              <a:t>Now what?</a:t>
            </a:r>
            <a:endParaRPr sz="3600" dirty="0">
              <a:latin typeface="Playfair Display Medium"/>
              <a:ea typeface="Playfair Display Medium"/>
              <a:cs typeface="Playfair Display Medium"/>
              <a:sym typeface="Playfair Display Medium"/>
            </a:endParaRPr>
          </a:p>
        </p:txBody>
      </p:sp>
      <p:cxnSp>
        <p:nvCxnSpPr>
          <p:cNvPr id="163" name="Google Shape;163;p35"/>
          <p:cNvCxnSpPr>
            <a:cxnSpLocks/>
          </p:cNvCxnSpPr>
          <p:nvPr/>
        </p:nvCxnSpPr>
        <p:spPr>
          <a:xfrm>
            <a:off x="570963" y="1054718"/>
            <a:ext cx="7294638" cy="0"/>
          </a:xfrm>
          <a:prstGeom prst="straightConnector1">
            <a:avLst/>
          </a:prstGeom>
          <a:noFill/>
          <a:ln w="57150" cap="flat" cmpd="sng">
            <a:solidFill>
              <a:schemeClr val="accent3"/>
            </a:solidFill>
            <a:prstDash val="solid"/>
            <a:miter lim="800000"/>
            <a:headEnd type="none" w="sm" len="sm"/>
            <a:tailEnd type="none" w="sm" len="sm"/>
          </a:ln>
        </p:spPr>
      </p:cxnSp>
      <p:sp>
        <p:nvSpPr>
          <p:cNvPr id="165" name="Google Shape;165;p35"/>
          <p:cNvSpPr txBox="1"/>
          <p:nvPr/>
        </p:nvSpPr>
        <p:spPr>
          <a:xfrm>
            <a:off x="674788" y="1172721"/>
            <a:ext cx="6349358" cy="3754844"/>
          </a:xfrm>
          <a:prstGeom prst="rect">
            <a:avLst/>
          </a:prstGeom>
          <a:noFill/>
          <a:ln>
            <a:noFill/>
          </a:ln>
        </p:spPr>
        <p:txBody>
          <a:bodyPr spcFirstLastPara="1" wrap="square" lIns="91425" tIns="91425" rIns="91425" bIns="91425" anchor="t" anchorCtr="0">
            <a:spAutoFit/>
          </a:bodyPr>
          <a:lstStyle/>
          <a:p>
            <a:pPr lvl="0" algn="ctr"/>
            <a:r>
              <a:rPr lang="en-US" sz="2400" dirty="0"/>
              <a:t>Discussion Questions</a:t>
            </a:r>
          </a:p>
          <a:p>
            <a:pPr lvl="0"/>
            <a:endParaRPr lang="en-US" sz="1600" b="1" dirty="0"/>
          </a:p>
          <a:p>
            <a:pPr marL="285750" lvl="0" indent="-285750">
              <a:buFont typeface="Arial" panose="020B0604020202020204" pitchFamily="34" charset="0"/>
              <a:buChar char="•"/>
            </a:pPr>
            <a:r>
              <a:rPr lang="en-US" sz="1600" dirty="0"/>
              <a:t>What phase in the innovation process (conception, transformation, assimilation) presents the greatest challenge       in your organization? Why?</a:t>
            </a:r>
          </a:p>
          <a:p>
            <a:pPr marL="285750" lvl="0" indent="-285750">
              <a:buFont typeface="Arial" panose="020B0604020202020204" pitchFamily="34" charset="0"/>
              <a:buChar char="•"/>
            </a:pPr>
            <a:endParaRPr lang="en-US" sz="1600" dirty="0"/>
          </a:p>
          <a:p>
            <a:pPr marL="285750" lvl="0" indent="-285750">
              <a:buFont typeface="Arial" panose="020B0604020202020204" pitchFamily="34" charset="0"/>
              <a:buChar char="•"/>
            </a:pPr>
            <a:r>
              <a:rPr lang="en-US" sz="1600" dirty="0"/>
              <a:t>What leadership challenges emerge from building an iterative process rather than a checklist mentality with team members?</a:t>
            </a:r>
          </a:p>
          <a:p>
            <a:pPr marL="285750" lvl="0" indent="-285750">
              <a:buFont typeface="Arial" panose="020B0604020202020204" pitchFamily="34" charset="0"/>
              <a:buChar char="•"/>
            </a:pPr>
            <a:endParaRPr lang="en-US" sz="1600" dirty="0"/>
          </a:p>
          <a:p>
            <a:pPr marL="285750" lvl="0" indent="-285750">
              <a:buFont typeface="Arial" panose="020B0604020202020204" pitchFamily="34" charset="0"/>
              <a:buChar char="•"/>
            </a:pPr>
            <a:r>
              <a:rPr lang="en-US" sz="1600" dirty="0"/>
              <a:t>What leadership language choices imbue a sense of iterative process rather than a checklist mentality? </a:t>
            </a:r>
          </a:p>
          <a:p>
            <a:pPr marL="285750" lvl="0" indent="-285750">
              <a:buFont typeface="Arial" panose="020B0604020202020204" pitchFamily="34" charset="0"/>
              <a:buChar char="•"/>
            </a:pPr>
            <a:endParaRPr lang="en-US" sz="1600" dirty="0"/>
          </a:p>
          <a:p>
            <a:pPr marL="285750" lvl="0" indent="-285750">
              <a:buFont typeface="Arial" panose="020B0604020202020204" pitchFamily="34" charset="0"/>
              <a:buChar char="•"/>
            </a:pPr>
            <a:r>
              <a:rPr lang="en-US" sz="1600" dirty="0"/>
              <a:t>How should leaders manage their own innovative impulses when presenting broad challenges to the team? </a:t>
            </a:r>
          </a:p>
        </p:txBody>
      </p:sp>
      <p:sp>
        <p:nvSpPr>
          <p:cNvPr id="166" name="Google Shape;166;p35"/>
          <p:cNvSpPr txBox="1"/>
          <p:nvPr/>
        </p:nvSpPr>
        <p:spPr>
          <a:xfrm>
            <a:off x="5163526" y="4673765"/>
            <a:ext cx="3450900" cy="2538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200" dirty="0">
                <a:solidFill>
                  <a:srgbClr val="888888"/>
                </a:solidFill>
                <a:latin typeface="Lato"/>
                <a:ea typeface="Lato"/>
                <a:cs typeface="Lato"/>
                <a:sym typeface="Lato"/>
              </a:rPr>
              <a:t>leadingwithcare.net</a:t>
            </a:r>
            <a:endParaRPr sz="900" dirty="0">
              <a:solidFill>
                <a:srgbClr val="888888"/>
              </a:solidFill>
              <a:latin typeface="Lato"/>
              <a:ea typeface="Lato"/>
              <a:cs typeface="Lato"/>
              <a:sym typeface="Lato"/>
            </a:endParaRPr>
          </a:p>
        </p:txBody>
      </p:sp>
      <p:sp>
        <p:nvSpPr>
          <p:cNvPr id="2" name="Rectangle 2">
            <a:extLst>
              <a:ext uri="{FF2B5EF4-FFF2-40B4-BE49-F238E27FC236}">
                <a16:creationId xmlns:a16="http://schemas.microsoft.com/office/drawing/2014/main" id="{F24E8463-5C4D-204A-AF7C-4B948B7CBAC3}"/>
              </a:ext>
            </a:extLst>
          </p:cNvPr>
          <p:cNvSpPr>
            <a:spLocks noChangeArrowheads="1"/>
          </p:cNvSpPr>
          <p:nvPr/>
        </p:nvSpPr>
        <p:spPr bwMode="auto">
          <a:xfrm>
            <a:off x="5294534" y="1485762"/>
            <a:ext cx="281428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7" name="Google Shape;113;p31">
            <a:extLst>
              <a:ext uri="{FF2B5EF4-FFF2-40B4-BE49-F238E27FC236}">
                <a16:creationId xmlns:a16="http://schemas.microsoft.com/office/drawing/2014/main" id="{29EC08E2-768F-4642-820A-C9188ABD398D}"/>
              </a:ext>
            </a:extLst>
          </p:cNvPr>
          <p:cNvPicPr preferRelativeResize="0">
            <a:picLocks/>
          </p:cNvPicPr>
          <p:nvPr/>
        </p:nvPicPr>
        <p:blipFill rotWithShape="1">
          <a:blip r:embed="rId3">
            <a:alphaModFix/>
          </a:blip>
          <a:srcRect l="28411" t="14285" r="23067" b="12060"/>
          <a:stretch/>
        </p:blipFill>
        <p:spPr>
          <a:xfrm>
            <a:off x="8221394" y="80870"/>
            <a:ext cx="786063" cy="1114926"/>
          </a:xfrm>
          <a:prstGeom prst="rect">
            <a:avLst/>
          </a:prstGeom>
          <a:noFill/>
          <a:ln>
            <a:noFill/>
          </a:ln>
        </p:spPr>
      </p:pic>
      <p:sp>
        <p:nvSpPr>
          <p:cNvPr id="8" name="TextBox 7">
            <a:extLst>
              <a:ext uri="{FF2B5EF4-FFF2-40B4-BE49-F238E27FC236}">
                <a16:creationId xmlns:a16="http://schemas.microsoft.com/office/drawing/2014/main" id="{1B2F46CB-8F9B-A043-BDD9-19B1545F595B}"/>
              </a:ext>
            </a:extLst>
          </p:cNvPr>
          <p:cNvSpPr txBox="1"/>
          <p:nvPr/>
        </p:nvSpPr>
        <p:spPr>
          <a:xfrm>
            <a:off x="354395" y="4419864"/>
            <a:ext cx="433137" cy="507801"/>
          </a:xfrm>
          <a:prstGeom prst="rect">
            <a:avLst/>
          </a:prstGeom>
          <a:noFill/>
          <a:ln>
            <a:noFill/>
          </a:ln>
        </p:spPr>
        <p:txBody>
          <a:bodyPr spcFirstLastPara="1" wrap="square" lIns="91425" tIns="91425" rIns="91425" bIns="91425" rtlCol="0" anchor="t" anchorCtr="0">
            <a:spAutoFit/>
          </a:bodyPr>
          <a:lstStyle/>
          <a:p>
            <a:pPr algn="ctr">
              <a:lnSpc>
                <a:spcPct val="150000"/>
              </a:lnSpc>
            </a:pPr>
            <a:fld id="{09ABE818-405C-D044-945D-240F1D5E6A43}" type="slidenum">
              <a:rPr lang="en-US" b="1" smtClean="0">
                <a:solidFill>
                  <a:schemeClr val="accent3">
                    <a:lumMod val="60000"/>
                    <a:lumOff val="40000"/>
                  </a:schemeClr>
                </a:solidFill>
              </a:rPr>
              <a:pPr algn="ctr">
                <a:lnSpc>
                  <a:spcPct val="150000"/>
                </a:lnSpc>
              </a:pPr>
              <a:t>9</a:t>
            </a:fld>
            <a:endParaRPr lang="en-US" b="1" dirty="0">
              <a:solidFill>
                <a:schemeClr val="accent3">
                  <a:lumMod val="60000"/>
                  <a:lumOff val="40000"/>
                </a:schemeClr>
              </a:solidFill>
            </a:endParaRPr>
          </a:p>
        </p:txBody>
      </p:sp>
      <p:pic>
        <p:nvPicPr>
          <p:cNvPr id="9" name="Picture 8">
            <a:extLst>
              <a:ext uri="{FF2B5EF4-FFF2-40B4-BE49-F238E27FC236}">
                <a16:creationId xmlns:a16="http://schemas.microsoft.com/office/drawing/2014/main" id="{4A1B3CCD-5941-A34F-9566-11DC34EC7B8D}"/>
              </a:ext>
            </a:extLst>
          </p:cNvPr>
          <p:cNvPicPr>
            <a:picLocks noChangeAspect="1"/>
          </p:cNvPicPr>
          <p:nvPr/>
        </p:nvPicPr>
        <p:blipFill>
          <a:blip r:embed="rId4"/>
          <a:stretch>
            <a:fillRect/>
          </a:stretch>
        </p:blipFill>
        <p:spPr>
          <a:xfrm>
            <a:off x="6851562" y="1531481"/>
            <a:ext cx="1935448" cy="1406749"/>
          </a:xfrm>
          <a:prstGeom prst="rect">
            <a:avLst/>
          </a:prstGeom>
        </p:spPr>
      </p:pic>
    </p:spTree>
    <p:extLst>
      <p:ext uri="{BB962C8B-B14F-4D97-AF65-F5344CB8AC3E}">
        <p14:creationId xmlns:p14="http://schemas.microsoft.com/office/powerpoint/2010/main" val="2267490950"/>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134199"/>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spcFirstLastPara="1" wrap="square" lIns="91425" tIns="91425" rIns="91425" bIns="91425" anchor="t" anchorCtr="0">
        <a:spAutoFit/>
      </a:bodyPr>
      <a:lstStyle>
        <a:defPPr marL="342900" indent="-342900" algn="l">
          <a:lnSpc>
            <a:spcPct val="150000"/>
          </a:lnSpc>
          <a:buFont typeface="+mj-lt"/>
          <a:buAutoNum type="arabicPeriod"/>
          <a:defRPr b="1" dirty="0"/>
        </a:defPPr>
      </a:lstStyle>
    </a:txDef>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671</TotalTime>
  <Words>597</Words>
  <Application>Microsoft Macintosh PowerPoint</Application>
  <PresentationFormat>On-screen Show (16:9)</PresentationFormat>
  <Paragraphs>90</Paragraphs>
  <Slides>11</Slides>
  <Notes>11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vt:i4>
      </vt:variant>
    </vt:vector>
  </HeadingPairs>
  <TitlesOfParts>
    <vt:vector size="20" baseType="lpstr">
      <vt:lpstr>Lato</vt:lpstr>
      <vt:lpstr>Playfair Display</vt:lpstr>
      <vt:lpstr>Playfair Display ExtraBold</vt:lpstr>
      <vt:lpstr>Playfair Display Medium</vt:lpstr>
      <vt:lpstr>Roboto</vt:lpstr>
      <vt:lpstr>Arial</vt:lpstr>
      <vt:lpstr>Calibri</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73</cp:revision>
  <cp:lastPrinted>2022-07-19T16:32:56Z</cp:lastPrinted>
  <dcterms:modified xsi:type="dcterms:W3CDTF">2022-07-25T15:35:44Z</dcterms:modified>
</cp:coreProperties>
</file>