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</p:sldMasterIdLst>
  <p:notesMasterIdLst>
    <p:notesMasterId r:id="rId15"/>
  </p:notesMasterIdLst>
  <p:sldIdLst>
    <p:sldId id="263" r:id="rId3"/>
    <p:sldId id="257" r:id="rId4"/>
    <p:sldId id="260" r:id="rId5"/>
    <p:sldId id="268" r:id="rId6"/>
    <p:sldId id="271" r:id="rId7"/>
    <p:sldId id="272" r:id="rId8"/>
    <p:sldId id="276" r:id="rId9"/>
    <p:sldId id="277" r:id="rId10"/>
    <p:sldId id="275" r:id="rId11"/>
    <p:sldId id="270" r:id="rId12"/>
    <p:sldId id="265" r:id="rId13"/>
    <p:sldId id="274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74"/>
  </p:normalViewPr>
  <p:slideViewPr>
    <p:cSldViewPr snapToGrid="0">
      <p:cViewPr varScale="1">
        <p:scale>
          <a:sx n="159" d="100"/>
          <a:sy n="159" d="100"/>
        </p:scale>
        <p:origin x="49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75A0F7-863C-E341-8E5E-C09C8188AE6C}" type="doc">
      <dgm:prSet loTypeId="urn:microsoft.com/office/officeart/2005/8/layout/pyramid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E7A93C5-1209-2943-8730-1C7B243E50C0}">
      <dgm:prSet phldrT="[Text]"/>
      <dgm:spPr/>
      <dgm:t>
        <a:bodyPr/>
        <a:lstStyle/>
        <a:p>
          <a:r>
            <a:rPr lang="en-US" dirty="0"/>
            <a:t>Caring Leadership</a:t>
          </a:r>
        </a:p>
      </dgm:t>
    </dgm:pt>
    <dgm:pt modelId="{80107491-F934-1342-984D-F32215BBD2B7}" type="parTrans" cxnId="{3EB45D35-735F-BD44-AD3C-ABBD036495AD}">
      <dgm:prSet/>
      <dgm:spPr/>
      <dgm:t>
        <a:bodyPr/>
        <a:lstStyle/>
        <a:p>
          <a:endParaRPr lang="en-US"/>
        </a:p>
      </dgm:t>
    </dgm:pt>
    <dgm:pt modelId="{D9D5BAFD-1A12-8842-9A49-FF317D34741E}" type="sibTrans" cxnId="{3EB45D35-735F-BD44-AD3C-ABBD036495AD}">
      <dgm:prSet/>
      <dgm:spPr/>
      <dgm:t>
        <a:bodyPr/>
        <a:lstStyle/>
        <a:p>
          <a:endParaRPr lang="en-US"/>
        </a:p>
      </dgm:t>
    </dgm:pt>
    <dgm:pt modelId="{CCD67DE4-358E-FE47-846F-AC2E70FACCE7}">
      <dgm:prSet phldrT="[Text]"/>
      <dgm:spPr/>
      <dgm:t>
        <a:bodyPr/>
        <a:lstStyle/>
        <a:p>
          <a:r>
            <a:rPr lang="en-US" dirty="0"/>
            <a:t>Beliefs</a:t>
          </a:r>
        </a:p>
      </dgm:t>
    </dgm:pt>
    <dgm:pt modelId="{920AAF12-2EB4-A94F-A49A-6733629A5E6B}" type="parTrans" cxnId="{6891964A-6C9E-CF46-BB36-8DC9D393610B}">
      <dgm:prSet/>
      <dgm:spPr/>
      <dgm:t>
        <a:bodyPr/>
        <a:lstStyle/>
        <a:p>
          <a:endParaRPr lang="en-US" dirty="0"/>
        </a:p>
      </dgm:t>
    </dgm:pt>
    <dgm:pt modelId="{DBA7C8F9-0086-8948-8DAF-9813A1213E35}" type="sibTrans" cxnId="{6891964A-6C9E-CF46-BB36-8DC9D393610B}">
      <dgm:prSet/>
      <dgm:spPr/>
      <dgm:t>
        <a:bodyPr/>
        <a:lstStyle/>
        <a:p>
          <a:endParaRPr lang="en-US"/>
        </a:p>
      </dgm:t>
    </dgm:pt>
    <dgm:pt modelId="{08F648D5-3C80-7149-9BFB-219831FFAD2E}">
      <dgm:prSet phldrT="[Text]"/>
      <dgm:spPr/>
      <dgm:t>
        <a:bodyPr/>
        <a:lstStyle/>
        <a:p>
          <a:r>
            <a:rPr lang="en-US" dirty="0"/>
            <a:t>Practices</a:t>
          </a:r>
        </a:p>
      </dgm:t>
    </dgm:pt>
    <dgm:pt modelId="{BA86688F-A826-5A42-ADB0-AFE9C7E3DCB9}" type="parTrans" cxnId="{7715FD25-66E6-BA42-8FAC-CBBA81843DD7}">
      <dgm:prSet/>
      <dgm:spPr/>
      <dgm:t>
        <a:bodyPr/>
        <a:lstStyle/>
        <a:p>
          <a:endParaRPr lang="en-US" dirty="0"/>
        </a:p>
      </dgm:t>
    </dgm:pt>
    <dgm:pt modelId="{EBC3ADC1-C143-684D-9167-4BCA4527308C}" type="sibTrans" cxnId="{7715FD25-66E6-BA42-8FAC-CBBA81843DD7}">
      <dgm:prSet/>
      <dgm:spPr/>
      <dgm:t>
        <a:bodyPr/>
        <a:lstStyle/>
        <a:p>
          <a:endParaRPr lang="en-US"/>
        </a:p>
      </dgm:t>
    </dgm:pt>
    <dgm:pt modelId="{C6F8CFC4-9839-A341-8F5B-9DE2310DB265}" type="pres">
      <dgm:prSet presAssocID="{F975A0F7-863C-E341-8E5E-C09C8188AE6C}" presName="Name0" presStyleCnt="0">
        <dgm:presLayoutVars>
          <dgm:dir/>
          <dgm:animLvl val="lvl"/>
          <dgm:resizeHandles val="exact"/>
        </dgm:presLayoutVars>
      </dgm:prSet>
      <dgm:spPr/>
    </dgm:pt>
    <dgm:pt modelId="{7AD0E757-703A-AA47-9480-0240EBC7074E}" type="pres">
      <dgm:prSet presAssocID="{2E7A93C5-1209-2943-8730-1C7B243E50C0}" presName="Name8" presStyleCnt="0"/>
      <dgm:spPr/>
    </dgm:pt>
    <dgm:pt modelId="{EECEAE12-B9E1-2B4B-A624-5E2FB461F320}" type="pres">
      <dgm:prSet presAssocID="{2E7A93C5-1209-2943-8730-1C7B243E50C0}" presName="level" presStyleLbl="node1" presStyleIdx="0" presStyleCnt="3">
        <dgm:presLayoutVars>
          <dgm:chMax val="1"/>
          <dgm:bulletEnabled val="1"/>
        </dgm:presLayoutVars>
      </dgm:prSet>
      <dgm:spPr/>
    </dgm:pt>
    <dgm:pt modelId="{02C29A0F-F047-4A4D-9927-450807E1180E}" type="pres">
      <dgm:prSet presAssocID="{2E7A93C5-1209-2943-8730-1C7B243E50C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0AC452C-0D8E-CC47-97C2-B5F076E7A81B}" type="pres">
      <dgm:prSet presAssocID="{08F648D5-3C80-7149-9BFB-219831FFAD2E}" presName="Name8" presStyleCnt="0"/>
      <dgm:spPr/>
    </dgm:pt>
    <dgm:pt modelId="{7895D066-E92C-C549-841A-EDCB39B9D45B}" type="pres">
      <dgm:prSet presAssocID="{08F648D5-3C80-7149-9BFB-219831FFAD2E}" presName="level" presStyleLbl="node1" presStyleIdx="1" presStyleCnt="3">
        <dgm:presLayoutVars>
          <dgm:chMax val="1"/>
          <dgm:bulletEnabled val="1"/>
        </dgm:presLayoutVars>
      </dgm:prSet>
      <dgm:spPr/>
    </dgm:pt>
    <dgm:pt modelId="{C6D52688-1B32-E44B-A42B-B67511478C94}" type="pres">
      <dgm:prSet presAssocID="{08F648D5-3C80-7149-9BFB-219831FFAD2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6F27FE0-AE06-A84F-9664-5D6EB8053581}" type="pres">
      <dgm:prSet presAssocID="{CCD67DE4-358E-FE47-846F-AC2E70FACCE7}" presName="Name8" presStyleCnt="0"/>
      <dgm:spPr/>
    </dgm:pt>
    <dgm:pt modelId="{0CEF0AF7-71E2-C84E-B8E9-BD61AF60427B}" type="pres">
      <dgm:prSet presAssocID="{CCD67DE4-358E-FE47-846F-AC2E70FACCE7}" presName="level" presStyleLbl="node1" presStyleIdx="2" presStyleCnt="3">
        <dgm:presLayoutVars>
          <dgm:chMax val="1"/>
          <dgm:bulletEnabled val="1"/>
        </dgm:presLayoutVars>
      </dgm:prSet>
      <dgm:spPr/>
    </dgm:pt>
    <dgm:pt modelId="{47298C21-C445-7142-AC94-905C7789D087}" type="pres">
      <dgm:prSet presAssocID="{CCD67DE4-358E-FE47-846F-AC2E70FACCE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984D609-2183-9F47-A2AF-0F01AB299D84}" type="presOf" srcId="{CCD67DE4-358E-FE47-846F-AC2E70FACCE7}" destId="{47298C21-C445-7142-AC94-905C7789D087}" srcOrd="1" destOrd="0" presId="urn:microsoft.com/office/officeart/2005/8/layout/pyramid1"/>
    <dgm:cxn modelId="{7715FD25-66E6-BA42-8FAC-CBBA81843DD7}" srcId="{F975A0F7-863C-E341-8E5E-C09C8188AE6C}" destId="{08F648D5-3C80-7149-9BFB-219831FFAD2E}" srcOrd="1" destOrd="0" parTransId="{BA86688F-A826-5A42-ADB0-AFE9C7E3DCB9}" sibTransId="{EBC3ADC1-C143-684D-9167-4BCA4527308C}"/>
    <dgm:cxn modelId="{3EB45D35-735F-BD44-AD3C-ABBD036495AD}" srcId="{F975A0F7-863C-E341-8E5E-C09C8188AE6C}" destId="{2E7A93C5-1209-2943-8730-1C7B243E50C0}" srcOrd="0" destOrd="0" parTransId="{80107491-F934-1342-984D-F32215BBD2B7}" sibTransId="{D9D5BAFD-1A12-8842-9A49-FF317D34741E}"/>
    <dgm:cxn modelId="{B0B0DE47-2A31-1546-A2E2-182E07C15E0F}" type="presOf" srcId="{2E7A93C5-1209-2943-8730-1C7B243E50C0}" destId="{EECEAE12-B9E1-2B4B-A624-5E2FB461F320}" srcOrd="0" destOrd="0" presId="urn:microsoft.com/office/officeart/2005/8/layout/pyramid1"/>
    <dgm:cxn modelId="{8C3AB348-F785-F249-970B-F32ECE4571DA}" type="presOf" srcId="{08F648D5-3C80-7149-9BFB-219831FFAD2E}" destId="{C6D52688-1B32-E44B-A42B-B67511478C94}" srcOrd="1" destOrd="0" presId="urn:microsoft.com/office/officeart/2005/8/layout/pyramid1"/>
    <dgm:cxn modelId="{6891964A-6C9E-CF46-BB36-8DC9D393610B}" srcId="{F975A0F7-863C-E341-8E5E-C09C8188AE6C}" destId="{CCD67DE4-358E-FE47-846F-AC2E70FACCE7}" srcOrd="2" destOrd="0" parTransId="{920AAF12-2EB4-A94F-A49A-6733629A5E6B}" sibTransId="{DBA7C8F9-0086-8948-8DAF-9813A1213E35}"/>
    <dgm:cxn modelId="{F871204B-CA47-D042-994D-FF44E27D5826}" type="presOf" srcId="{F975A0F7-863C-E341-8E5E-C09C8188AE6C}" destId="{C6F8CFC4-9839-A341-8F5B-9DE2310DB265}" srcOrd="0" destOrd="0" presId="urn:microsoft.com/office/officeart/2005/8/layout/pyramid1"/>
    <dgm:cxn modelId="{CA693D4B-E563-D347-A615-3DC4ED999373}" type="presOf" srcId="{08F648D5-3C80-7149-9BFB-219831FFAD2E}" destId="{7895D066-E92C-C549-841A-EDCB39B9D45B}" srcOrd="0" destOrd="0" presId="urn:microsoft.com/office/officeart/2005/8/layout/pyramid1"/>
    <dgm:cxn modelId="{94065DC0-B4AF-0D41-8233-8861D55E1904}" type="presOf" srcId="{CCD67DE4-358E-FE47-846F-AC2E70FACCE7}" destId="{0CEF0AF7-71E2-C84E-B8E9-BD61AF60427B}" srcOrd="0" destOrd="0" presId="urn:microsoft.com/office/officeart/2005/8/layout/pyramid1"/>
    <dgm:cxn modelId="{D042CAFC-FFC8-0D40-A3DD-F19ADEDE79AE}" type="presOf" srcId="{2E7A93C5-1209-2943-8730-1C7B243E50C0}" destId="{02C29A0F-F047-4A4D-9927-450807E1180E}" srcOrd="1" destOrd="0" presId="urn:microsoft.com/office/officeart/2005/8/layout/pyramid1"/>
    <dgm:cxn modelId="{FC1B600B-D30A-8744-8FF9-EDB7061A1CA0}" type="presParOf" srcId="{C6F8CFC4-9839-A341-8F5B-9DE2310DB265}" destId="{7AD0E757-703A-AA47-9480-0240EBC7074E}" srcOrd="0" destOrd="0" presId="urn:microsoft.com/office/officeart/2005/8/layout/pyramid1"/>
    <dgm:cxn modelId="{36A56FB2-ACAA-3D40-8931-DCF9E1E87DC6}" type="presParOf" srcId="{7AD0E757-703A-AA47-9480-0240EBC7074E}" destId="{EECEAE12-B9E1-2B4B-A624-5E2FB461F320}" srcOrd="0" destOrd="0" presId="urn:microsoft.com/office/officeart/2005/8/layout/pyramid1"/>
    <dgm:cxn modelId="{C7B2322D-95F9-7D4A-B152-BCCD507A80CD}" type="presParOf" srcId="{7AD0E757-703A-AA47-9480-0240EBC7074E}" destId="{02C29A0F-F047-4A4D-9927-450807E1180E}" srcOrd="1" destOrd="0" presId="urn:microsoft.com/office/officeart/2005/8/layout/pyramid1"/>
    <dgm:cxn modelId="{32CF7D4B-56E4-7348-BEEB-5A127A042B6F}" type="presParOf" srcId="{C6F8CFC4-9839-A341-8F5B-9DE2310DB265}" destId="{D0AC452C-0D8E-CC47-97C2-B5F076E7A81B}" srcOrd="1" destOrd="0" presId="urn:microsoft.com/office/officeart/2005/8/layout/pyramid1"/>
    <dgm:cxn modelId="{A2B65154-8782-D34E-B223-F37E2FB5B5B4}" type="presParOf" srcId="{D0AC452C-0D8E-CC47-97C2-B5F076E7A81B}" destId="{7895D066-E92C-C549-841A-EDCB39B9D45B}" srcOrd="0" destOrd="0" presId="urn:microsoft.com/office/officeart/2005/8/layout/pyramid1"/>
    <dgm:cxn modelId="{101955CD-5378-1C44-95FE-55CAE6800C67}" type="presParOf" srcId="{D0AC452C-0D8E-CC47-97C2-B5F076E7A81B}" destId="{C6D52688-1B32-E44B-A42B-B67511478C94}" srcOrd="1" destOrd="0" presId="urn:microsoft.com/office/officeart/2005/8/layout/pyramid1"/>
    <dgm:cxn modelId="{324CA6CC-10E6-634E-9C2A-4EF846297BA9}" type="presParOf" srcId="{C6F8CFC4-9839-A341-8F5B-9DE2310DB265}" destId="{56F27FE0-AE06-A84F-9664-5D6EB8053581}" srcOrd="2" destOrd="0" presId="urn:microsoft.com/office/officeart/2005/8/layout/pyramid1"/>
    <dgm:cxn modelId="{89BAB37B-22B8-6141-9022-87B6CBDFBE16}" type="presParOf" srcId="{56F27FE0-AE06-A84F-9664-5D6EB8053581}" destId="{0CEF0AF7-71E2-C84E-B8E9-BD61AF60427B}" srcOrd="0" destOrd="0" presId="urn:microsoft.com/office/officeart/2005/8/layout/pyramid1"/>
    <dgm:cxn modelId="{3B120863-D207-9647-96DD-A6E4067BE3C5}" type="presParOf" srcId="{56F27FE0-AE06-A84F-9664-5D6EB8053581}" destId="{47298C21-C445-7142-AC94-905C7789D08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EAE12-B9E1-2B4B-A624-5E2FB461F320}">
      <dsp:nvSpPr>
        <dsp:cNvPr id="0" name=""/>
        <dsp:cNvSpPr/>
      </dsp:nvSpPr>
      <dsp:spPr>
        <a:xfrm>
          <a:off x="1170129" y="0"/>
          <a:ext cx="1170129" cy="1013106"/>
        </a:xfrm>
        <a:prstGeom prst="trapezoid">
          <a:avLst>
            <a:gd name="adj" fmla="val 5775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Caring Leadership</a:t>
          </a:r>
        </a:p>
      </dsp:txBody>
      <dsp:txXfrm>
        <a:off x="1170129" y="0"/>
        <a:ext cx="1170129" cy="1013106"/>
      </dsp:txXfrm>
    </dsp:sp>
    <dsp:sp modelId="{7895D066-E92C-C549-841A-EDCB39B9D45B}">
      <dsp:nvSpPr>
        <dsp:cNvPr id="0" name=""/>
        <dsp:cNvSpPr/>
      </dsp:nvSpPr>
      <dsp:spPr>
        <a:xfrm>
          <a:off x="585064" y="1013106"/>
          <a:ext cx="2340258" cy="1013106"/>
        </a:xfrm>
        <a:prstGeom prst="trapezoid">
          <a:avLst>
            <a:gd name="adj" fmla="val 5775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Practices</a:t>
          </a:r>
        </a:p>
      </dsp:txBody>
      <dsp:txXfrm>
        <a:off x="994609" y="1013106"/>
        <a:ext cx="1521167" cy="1013106"/>
      </dsp:txXfrm>
    </dsp:sp>
    <dsp:sp modelId="{0CEF0AF7-71E2-C84E-B8E9-BD61AF60427B}">
      <dsp:nvSpPr>
        <dsp:cNvPr id="0" name=""/>
        <dsp:cNvSpPr/>
      </dsp:nvSpPr>
      <dsp:spPr>
        <a:xfrm>
          <a:off x="0" y="2026212"/>
          <a:ext cx="3510387" cy="1013106"/>
        </a:xfrm>
        <a:prstGeom prst="trapezoid">
          <a:avLst>
            <a:gd name="adj" fmla="val 5775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Beliefs</a:t>
          </a:r>
        </a:p>
      </dsp:txBody>
      <dsp:txXfrm>
        <a:off x="614317" y="2026212"/>
        <a:ext cx="2281751" cy="1013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79f10d246_2_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g1379f10d246_2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379f10d246_2_5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g1379f10d246_2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79f10d246_2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1379f10d246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9208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79f10d246_2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g1379f10d246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622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515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9712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4062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130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393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>
            <a:spLocks noGrp="1"/>
          </p:cNvSpPr>
          <p:nvPr>
            <p:ph type="pic" idx="2"/>
          </p:nvPr>
        </p:nvSpPr>
        <p:spPr>
          <a:xfrm>
            <a:off x="1" y="0"/>
            <a:ext cx="4571999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>
            <a:spLocks noGrp="1"/>
          </p:cNvSpPr>
          <p:nvPr>
            <p:ph type="pic" idx="2"/>
          </p:nvPr>
        </p:nvSpPr>
        <p:spPr>
          <a:xfrm>
            <a:off x="1284515" y="722540"/>
            <a:ext cx="3287485" cy="36984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">
  <p:cSld name="14_Title Slid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>
            <a:spLocks noGrp="1"/>
          </p:cNvSpPr>
          <p:nvPr>
            <p:ph type="pic" idx="2"/>
          </p:nvPr>
        </p:nvSpPr>
        <p:spPr>
          <a:xfrm>
            <a:off x="0" y="2586038"/>
            <a:ext cx="9144000" cy="25574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>
            <a:spLocks noGrp="1"/>
          </p:cNvSpPr>
          <p:nvPr>
            <p:ph type="pic" idx="2"/>
          </p:nvPr>
        </p:nvSpPr>
        <p:spPr>
          <a:xfrm>
            <a:off x="754420" y="0"/>
            <a:ext cx="3980866" cy="43760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>
            <a:spLocks noGrp="1"/>
          </p:cNvSpPr>
          <p:nvPr>
            <p:ph type="pic" idx="2"/>
          </p:nvPr>
        </p:nvSpPr>
        <p:spPr>
          <a:xfrm>
            <a:off x="698047" y="561499"/>
            <a:ext cx="3286125" cy="402050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>
            <a:spLocks noGrp="1"/>
          </p:cNvSpPr>
          <p:nvPr>
            <p:ph type="pic" idx="2"/>
          </p:nvPr>
        </p:nvSpPr>
        <p:spPr>
          <a:xfrm>
            <a:off x="2316625" y="1287236"/>
            <a:ext cx="1977075" cy="2569029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4"/>
          <p:cNvSpPr>
            <a:spLocks noGrp="1"/>
          </p:cNvSpPr>
          <p:nvPr>
            <p:ph type="pic" idx="3"/>
          </p:nvPr>
        </p:nvSpPr>
        <p:spPr>
          <a:xfrm>
            <a:off x="4824502" y="1287236"/>
            <a:ext cx="1977075" cy="256902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Blank">
  <p:cSld name="18_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>
            <a:spLocks noGrp="1"/>
          </p:cNvSpPr>
          <p:nvPr>
            <p:ph type="pic" idx="2"/>
          </p:nvPr>
        </p:nvSpPr>
        <p:spPr>
          <a:xfrm>
            <a:off x="1618367" y="1428751"/>
            <a:ext cx="1941263" cy="16001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" name="Google Shape;80;p25"/>
          <p:cNvSpPr>
            <a:spLocks noGrp="1"/>
          </p:cNvSpPr>
          <p:nvPr>
            <p:ph type="pic" idx="3"/>
          </p:nvPr>
        </p:nvSpPr>
        <p:spPr>
          <a:xfrm>
            <a:off x="3429000" y="1200152"/>
            <a:ext cx="2286000" cy="20901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1" name="Google Shape;81;p25"/>
          <p:cNvSpPr>
            <a:spLocks noGrp="1"/>
          </p:cNvSpPr>
          <p:nvPr>
            <p:ph type="pic" idx="4"/>
          </p:nvPr>
        </p:nvSpPr>
        <p:spPr>
          <a:xfrm>
            <a:off x="5584373" y="1428751"/>
            <a:ext cx="1941263" cy="16001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Custom Layout">
  <p:cSld name="37_Custom Layou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>
            <a:spLocks noGrp="1"/>
          </p:cNvSpPr>
          <p:nvPr>
            <p:ph type="pic" idx="2"/>
          </p:nvPr>
        </p:nvSpPr>
        <p:spPr>
          <a:xfrm>
            <a:off x="1129941" y="1323975"/>
            <a:ext cx="1470384" cy="3013107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26"/>
          <p:cNvSpPr>
            <a:spLocks noGrp="1"/>
          </p:cNvSpPr>
          <p:nvPr>
            <p:ph type="pic" idx="3"/>
          </p:nvPr>
        </p:nvSpPr>
        <p:spPr>
          <a:xfrm>
            <a:off x="2394900" y="806418"/>
            <a:ext cx="1648463" cy="353066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>
            <a:spLocks noGrp="1"/>
          </p:cNvSpPr>
          <p:nvPr>
            <p:ph type="pic" idx="2"/>
          </p:nvPr>
        </p:nvSpPr>
        <p:spPr>
          <a:xfrm>
            <a:off x="1079168" y="812569"/>
            <a:ext cx="2478711" cy="3518363"/>
          </a:xfrm>
          <a:prstGeom prst="roundRect">
            <a:avLst>
              <a:gd name="adj" fmla="val 2709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Custom Layout">
  <p:cSld name="47_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4015" y="1246313"/>
            <a:ext cx="4758986" cy="2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8"/>
          <p:cNvSpPr>
            <a:spLocks noGrp="1"/>
          </p:cNvSpPr>
          <p:nvPr>
            <p:ph type="pic" idx="2"/>
          </p:nvPr>
        </p:nvSpPr>
        <p:spPr>
          <a:xfrm>
            <a:off x="4692094" y="1408514"/>
            <a:ext cx="3367701" cy="215896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>
            <a:spLocks noGrp="1"/>
          </p:cNvSpPr>
          <p:nvPr>
            <p:ph type="pic" idx="2"/>
          </p:nvPr>
        </p:nvSpPr>
        <p:spPr>
          <a:xfrm>
            <a:off x="0" y="1063823"/>
            <a:ext cx="9144000" cy="301585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8"/>
          <p:cNvPicPr preferRelativeResize="0"/>
          <p:nvPr/>
        </p:nvPicPr>
        <p:blipFill rotWithShape="1">
          <a:blip r:embed="rId3">
            <a:alphaModFix/>
          </a:blip>
          <a:srcRect t="15200" b="72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8"/>
          <p:cNvSpPr txBox="1"/>
          <p:nvPr/>
        </p:nvSpPr>
        <p:spPr>
          <a:xfrm>
            <a:off x="497400" y="871400"/>
            <a:ext cx="7942800" cy="1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dirty="0">
                <a:solidFill>
                  <a:srgbClr val="A8A9AA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“</a:t>
            </a:r>
            <a:endParaRPr sz="2400" dirty="0">
              <a:solidFill>
                <a:srgbClr val="A8A9AA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8" name="Google Shape;208;p38"/>
          <p:cNvCxnSpPr/>
          <p:nvPr/>
        </p:nvCxnSpPr>
        <p:spPr>
          <a:xfrm>
            <a:off x="911925" y="3117859"/>
            <a:ext cx="73200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9" name="Google Shape;209;p38"/>
          <p:cNvSpPr txBox="1"/>
          <p:nvPr/>
        </p:nvSpPr>
        <p:spPr>
          <a:xfrm>
            <a:off x="1222236" y="3482109"/>
            <a:ext cx="7320000" cy="31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ctr"/>
            <a:r>
              <a:rPr lang="en-US" sz="1600" dirty="0"/>
              <a:t>- Winston Churchill</a:t>
            </a:r>
          </a:p>
        </p:txBody>
      </p:sp>
      <p:sp>
        <p:nvSpPr>
          <p:cNvPr id="210" name="Google Shape;210;p38"/>
          <p:cNvSpPr txBox="1"/>
          <p:nvPr/>
        </p:nvSpPr>
        <p:spPr>
          <a:xfrm>
            <a:off x="1014036" y="2040044"/>
            <a:ext cx="7736400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600" i="1" dirty="0"/>
              <a:t>We make a living by what we get, but we make a life by what we give.</a:t>
            </a:r>
            <a:endParaRPr lang="en-US" sz="2600" dirty="0"/>
          </a:p>
          <a:p>
            <a:endParaRPr lang="en-US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BBDEFA0-BA7C-7049-AC86-0D8449BD029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FD7771-99C3-4441-BD70-2DA29A485075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1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419888" y="403590"/>
            <a:ext cx="7249563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7. </a:t>
            </a:r>
            <a:r>
              <a:rPr lang="en-US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Now what?</a:t>
            </a:r>
            <a:endParaRPr sz="40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15517" y="1200942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1102819" y="1155197"/>
            <a:ext cx="5786157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dirty="0"/>
              <a:t> </a:t>
            </a:r>
          </a:p>
          <a:p>
            <a:pPr algn="ctr"/>
            <a:r>
              <a:rPr lang="en-US" sz="2400" dirty="0"/>
              <a:t>Discussion Questions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29EC08E2-768F-4642-820A-C9188ABD398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F46CB-8F9B-A043-BDD9-19B1545F595B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10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1B3CCD-5941-A34F-9566-11DC34EC7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036" y="2071861"/>
            <a:ext cx="1935448" cy="14067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0920393-A2B2-825E-BE13-9DD6E332E082}"/>
              </a:ext>
            </a:extLst>
          </p:cNvPr>
          <p:cNvSpPr/>
          <p:nvPr/>
        </p:nvSpPr>
        <p:spPr>
          <a:xfrm>
            <a:off x="787532" y="1991419"/>
            <a:ext cx="60110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en-US" sz="2000" dirty="0"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How do you build a willingness to be coached in team members?</a:t>
            </a:r>
          </a:p>
          <a:p>
            <a:pPr marL="342900" lvl="0" indent="-342900">
              <a:buFont typeface="Symbol" pitchFamily="2" charset="2"/>
              <a:buChar char=""/>
            </a:pPr>
            <a:endParaRPr lang="en-US" sz="2000" dirty="0"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000" dirty="0"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What’s the most difficult task of a coach? Examples?</a:t>
            </a:r>
          </a:p>
          <a:p>
            <a:pPr marL="342900" lvl="0" indent="-342900">
              <a:buFont typeface="Symbol" pitchFamily="2" charset="2"/>
              <a:buChar char=""/>
            </a:pPr>
            <a:endParaRPr lang="en-US" sz="2000" dirty="0"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2000" dirty="0"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How does your HR department help or hinder leaders who take on a coaching role? </a:t>
            </a:r>
          </a:p>
        </p:txBody>
      </p:sp>
    </p:spTree>
    <p:extLst>
      <p:ext uri="{BB962C8B-B14F-4D97-AF65-F5344CB8AC3E}">
        <p14:creationId xmlns:p14="http://schemas.microsoft.com/office/powerpoint/2010/main" val="2267490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0"/>
          <p:cNvPicPr preferRelativeResize="0"/>
          <p:nvPr/>
        </p:nvPicPr>
        <p:blipFill rotWithShape="1">
          <a:blip r:embed="rId3">
            <a:alphaModFix/>
          </a:blip>
          <a:srcRect t="15200" b="72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0"/>
          <p:cNvSpPr txBox="1"/>
          <p:nvPr/>
        </p:nvSpPr>
        <p:spPr>
          <a:xfrm>
            <a:off x="673516" y="2031181"/>
            <a:ext cx="7797000" cy="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Questions?</a:t>
            </a:r>
            <a:endParaRPr sz="4000" b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4" name="Google Shape;244;p40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/>
          <p:nvPr/>
        </p:nvSpPr>
        <p:spPr>
          <a:xfrm>
            <a:off x="4499750" y="881881"/>
            <a:ext cx="4307365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-US" sz="44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Visit the website</a:t>
            </a:r>
            <a:endParaRPr lang="en-US" sz="44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22" name="Google Shape;122;p32"/>
          <p:cNvCxnSpPr>
            <a:cxnSpLocks/>
          </p:cNvCxnSpPr>
          <p:nvPr/>
        </p:nvCxnSpPr>
        <p:spPr>
          <a:xfrm>
            <a:off x="5163526" y="1749663"/>
            <a:ext cx="3154306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3" name="Google Shape;123;p3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555" r="5555"/>
          <a:stretch/>
        </p:blipFill>
        <p:spPr>
          <a:xfrm>
            <a:off x="-16329" y="5018"/>
            <a:ext cx="457201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2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err="1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CCD7D2-246B-F94B-BD36-CA466C534328}"/>
              </a:ext>
            </a:extLst>
          </p:cNvPr>
          <p:cNvSpPr txBox="1"/>
          <p:nvPr/>
        </p:nvSpPr>
        <p:spPr>
          <a:xfrm>
            <a:off x="160422" y="4673765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12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Google Shape;250;p41">
            <a:extLst>
              <a:ext uri="{FF2B5EF4-FFF2-40B4-BE49-F238E27FC236}">
                <a16:creationId xmlns:a16="http://schemas.microsoft.com/office/drawing/2014/main" id="{7D8BD88C-38BB-D344-9062-4983F3C0C777}"/>
              </a:ext>
            </a:extLst>
          </p:cNvPr>
          <p:cNvSpPr/>
          <p:nvPr/>
        </p:nvSpPr>
        <p:spPr>
          <a:xfrm>
            <a:off x="5412179" y="1832850"/>
            <a:ext cx="2835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2000" b="1" dirty="0"/>
          </a:p>
        </p:txBody>
      </p:sp>
      <p:sp>
        <p:nvSpPr>
          <p:cNvPr id="25" name="Google Shape;251;p41">
            <a:extLst>
              <a:ext uri="{FF2B5EF4-FFF2-40B4-BE49-F238E27FC236}">
                <a16:creationId xmlns:a16="http://schemas.microsoft.com/office/drawing/2014/main" id="{74705EBB-8633-4B47-90DD-6AD5B32B1E6E}"/>
              </a:ext>
            </a:extLst>
          </p:cNvPr>
          <p:cNvSpPr/>
          <p:nvPr/>
        </p:nvSpPr>
        <p:spPr>
          <a:xfrm>
            <a:off x="5502722" y="2863556"/>
            <a:ext cx="3450899" cy="346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Self-Tests </a:t>
            </a:r>
            <a:r>
              <a:rPr lang="en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(check your understanding)</a:t>
            </a:r>
            <a:endParaRPr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" name="Google Shape;253;p41">
            <a:extLst>
              <a:ext uri="{FF2B5EF4-FFF2-40B4-BE49-F238E27FC236}">
                <a16:creationId xmlns:a16="http://schemas.microsoft.com/office/drawing/2014/main" id="{8654AD8D-8F2B-DD4A-A9F6-460A7A71BEB2}"/>
              </a:ext>
            </a:extLst>
          </p:cNvPr>
          <p:cNvSpPr/>
          <p:nvPr/>
        </p:nvSpPr>
        <p:spPr>
          <a:xfrm>
            <a:off x="5476530" y="3258010"/>
            <a:ext cx="3171341" cy="36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Discussions Questions </a:t>
            </a:r>
            <a:r>
              <a:rPr lang="en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(expand your knowledge)</a:t>
            </a:r>
            <a:endParaRPr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" name="Google Shape;255;p41">
            <a:extLst>
              <a:ext uri="{FF2B5EF4-FFF2-40B4-BE49-F238E27FC236}">
                <a16:creationId xmlns:a16="http://schemas.microsoft.com/office/drawing/2014/main" id="{FFFC0F9C-62FE-194A-A0B3-C0E8A1177CD2}"/>
              </a:ext>
            </a:extLst>
          </p:cNvPr>
          <p:cNvSpPr/>
          <p:nvPr/>
        </p:nvSpPr>
        <p:spPr>
          <a:xfrm>
            <a:off x="5444354" y="3851679"/>
            <a:ext cx="3235692" cy="517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Self-Assessments </a:t>
            </a:r>
            <a:r>
              <a:rPr lang="en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(create a personal development plan)</a:t>
            </a:r>
            <a:endParaRPr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" name="Google Shape;252;p41">
            <a:extLst>
              <a:ext uri="{FF2B5EF4-FFF2-40B4-BE49-F238E27FC236}">
                <a16:creationId xmlns:a16="http://schemas.microsoft.com/office/drawing/2014/main" id="{5E78E7F3-1080-0C4A-BB27-B0AD18AF796D}"/>
              </a:ext>
            </a:extLst>
          </p:cNvPr>
          <p:cNvSpPr/>
          <p:nvPr/>
        </p:nvSpPr>
        <p:spPr>
          <a:xfrm>
            <a:off x="5226650" y="2952325"/>
            <a:ext cx="215700" cy="21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301" y="119800"/>
                </a:moveTo>
                <a:lnTo>
                  <a:pt x="59301" y="119800"/>
                </a:lnTo>
                <a:cubicBezTo>
                  <a:pt x="26755" y="119800"/>
                  <a:pt x="0" y="93089"/>
                  <a:pt x="0" y="59202"/>
                </a:cubicBezTo>
                <a:cubicBezTo>
                  <a:pt x="0" y="26910"/>
                  <a:pt x="26755" y="0"/>
                  <a:pt x="59301" y="0"/>
                </a:cubicBezTo>
                <a:cubicBezTo>
                  <a:pt x="93044" y="0"/>
                  <a:pt x="119800" y="26910"/>
                  <a:pt x="119800" y="59202"/>
                </a:cubicBezTo>
                <a:cubicBezTo>
                  <a:pt x="119800" y="93089"/>
                  <a:pt x="93044" y="119800"/>
                  <a:pt x="59301" y="119800"/>
                </a:cubicBezTo>
                <a:close/>
                <a:moveTo>
                  <a:pt x="59301" y="11362"/>
                </a:moveTo>
                <a:lnTo>
                  <a:pt x="59301" y="11362"/>
                </a:lnTo>
                <a:cubicBezTo>
                  <a:pt x="32346" y="11362"/>
                  <a:pt x="11181" y="32491"/>
                  <a:pt x="11181" y="59202"/>
                </a:cubicBezTo>
                <a:cubicBezTo>
                  <a:pt x="11181" y="85913"/>
                  <a:pt x="32346" y="108438"/>
                  <a:pt x="59301" y="108438"/>
                </a:cubicBezTo>
                <a:cubicBezTo>
                  <a:pt x="86056" y="108438"/>
                  <a:pt x="108618" y="85913"/>
                  <a:pt x="108618" y="59202"/>
                </a:cubicBezTo>
                <a:cubicBezTo>
                  <a:pt x="108618" y="32491"/>
                  <a:pt x="86056" y="11362"/>
                  <a:pt x="59301" y="11362"/>
                </a:cubicBezTo>
                <a:close/>
                <a:moveTo>
                  <a:pt x="87454" y="63388"/>
                </a:moveTo>
                <a:lnTo>
                  <a:pt x="87454" y="63388"/>
                </a:lnTo>
                <a:cubicBezTo>
                  <a:pt x="69084" y="80332"/>
                  <a:pt x="69084" y="80332"/>
                  <a:pt x="69084" y="80332"/>
                </a:cubicBezTo>
                <a:cubicBezTo>
                  <a:pt x="67687" y="81727"/>
                  <a:pt x="66289" y="81727"/>
                  <a:pt x="64891" y="81727"/>
                </a:cubicBezTo>
                <a:cubicBezTo>
                  <a:pt x="62096" y="81727"/>
                  <a:pt x="59301" y="80332"/>
                  <a:pt x="59301" y="76146"/>
                </a:cubicBezTo>
                <a:cubicBezTo>
                  <a:pt x="59301" y="74750"/>
                  <a:pt x="60698" y="73355"/>
                  <a:pt x="62096" y="71960"/>
                </a:cubicBezTo>
                <a:cubicBezTo>
                  <a:pt x="69084" y="64784"/>
                  <a:pt x="69084" y="64784"/>
                  <a:pt x="69084" y="64784"/>
                </a:cubicBezTo>
                <a:cubicBezTo>
                  <a:pt x="35141" y="64784"/>
                  <a:pt x="35141" y="64784"/>
                  <a:pt x="35141" y="64784"/>
                </a:cubicBezTo>
                <a:cubicBezTo>
                  <a:pt x="32346" y="64784"/>
                  <a:pt x="29550" y="63388"/>
                  <a:pt x="29550" y="59202"/>
                </a:cubicBezTo>
                <a:cubicBezTo>
                  <a:pt x="29550" y="56411"/>
                  <a:pt x="32346" y="53621"/>
                  <a:pt x="35141" y="53621"/>
                </a:cubicBezTo>
                <a:cubicBezTo>
                  <a:pt x="69084" y="53621"/>
                  <a:pt x="69084" y="53621"/>
                  <a:pt x="69084" y="53621"/>
                </a:cubicBezTo>
                <a:cubicBezTo>
                  <a:pt x="62096" y="46644"/>
                  <a:pt x="62096" y="46644"/>
                  <a:pt x="62096" y="46644"/>
                </a:cubicBezTo>
                <a:cubicBezTo>
                  <a:pt x="60698" y="46644"/>
                  <a:pt x="59301" y="45049"/>
                  <a:pt x="59301" y="42259"/>
                </a:cubicBezTo>
                <a:cubicBezTo>
                  <a:pt x="59301" y="39468"/>
                  <a:pt x="62096" y="36677"/>
                  <a:pt x="64891" y="36677"/>
                </a:cubicBezTo>
                <a:cubicBezTo>
                  <a:pt x="66289" y="36677"/>
                  <a:pt x="67687" y="38073"/>
                  <a:pt x="69084" y="38073"/>
                </a:cubicBezTo>
                <a:cubicBezTo>
                  <a:pt x="87454" y="55016"/>
                  <a:pt x="87454" y="55016"/>
                  <a:pt x="87454" y="55016"/>
                </a:cubicBezTo>
                <a:cubicBezTo>
                  <a:pt x="88851" y="56411"/>
                  <a:pt x="90249" y="57807"/>
                  <a:pt x="90249" y="59202"/>
                </a:cubicBezTo>
                <a:cubicBezTo>
                  <a:pt x="90249" y="61993"/>
                  <a:pt x="88851" y="63388"/>
                  <a:pt x="87454" y="633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252;p41">
            <a:extLst>
              <a:ext uri="{FF2B5EF4-FFF2-40B4-BE49-F238E27FC236}">
                <a16:creationId xmlns:a16="http://schemas.microsoft.com/office/drawing/2014/main" id="{0300ECF8-788B-A34C-A018-3F2746950437}"/>
              </a:ext>
            </a:extLst>
          </p:cNvPr>
          <p:cNvSpPr/>
          <p:nvPr/>
        </p:nvSpPr>
        <p:spPr>
          <a:xfrm>
            <a:off x="5226650" y="3323480"/>
            <a:ext cx="215700" cy="21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301" y="119800"/>
                </a:moveTo>
                <a:lnTo>
                  <a:pt x="59301" y="119800"/>
                </a:lnTo>
                <a:cubicBezTo>
                  <a:pt x="26755" y="119800"/>
                  <a:pt x="0" y="93089"/>
                  <a:pt x="0" y="59202"/>
                </a:cubicBezTo>
                <a:cubicBezTo>
                  <a:pt x="0" y="26910"/>
                  <a:pt x="26755" y="0"/>
                  <a:pt x="59301" y="0"/>
                </a:cubicBezTo>
                <a:cubicBezTo>
                  <a:pt x="93044" y="0"/>
                  <a:pt x="119800" y="26910"/>
                  <a:pt x="119800" y="59202"/>
                </a:cubicBezTo>
                <a:cubicBezTo>
                  <a:pt x="119800" y="93089"/>
                  <a:pt x="93044" y="119800"/>
                  <a:pt x="59301" y="119800"/>
                </a:cubicBezTo>
                <a:close/>
                <a:moveTo>
                  <a:pt x="59301" y="11362"/>
                </a:moveTo>
                <a:lnTo>
                  <a:pt x="59301" y="11362"/>
                </a:lnTo>
                <a:cubicBezTo>
                  <a:pt x="32346" y="11362"/>
                  <a:pt x="11181" y="32491"/>
                  <a:pt x="11181" y="59202"/>
                </a:cubicBezTo>
                <a:cubicBezTo>
                  <a:pt x="11181" y="85913"/>
                  <a:pt x="32346" y="108438"/>
                  <a:pt x="59301" y="108438"/>
                </a:cubicBezTo>
                <a:cubicBezTo>
                  <a:pt x="86056" y="108438"/>
                  <a:pt x="108618" y="85913"/>
                  <a:pt x="108618" y="59202"/>
                </a:cubicBezTo>
                <a:cubicBezTo>
                  <a:pt x="108618" y="32491"/>
                  <a:pt x="86056" y="11362"/>
                  <a:pt x="59301" y="11362"/>
                </a:cubicBezTo>
                <a:close/>
                <a:moveTo>
                  <a:pt x="87454" y="63388"/>
                </a:moveTo>
                <a:lnTo>
                  <a:pt x="87454" y="63388"/>
                </a:lnTo>
                <a:cubicBezTo>
                  <a:pt x="69084" y="80332"/>
                  <a:pt x="69084" y="80332"/>
                  <a:pt x="69084" y="80332"/>
                </a:cubicBezTo>
                <a:cubicBezTo>
                  <a:pt x="67687" y="81727"/>
                  <a:pt x="66289" y="81727"/>
                  <a:pt x="64891" y="81727"/>
                </a:cubicBezTo>
                <a:cubicBezTo>
                  <a:pt x="62096" y="81727"/>
                  <a:pt x="59301" y="80332"/>
                  <a:pt x="59301" y="76146"/>
                </a:cubicBezTo>
                <a:cubicBezTo>
                  <a:pt x="59301" y="74750"/>
                  <a:pt x="60698" y="73355"/>
                  <a:pt x="62096" y="71960"/>
                </a:cubicBezTo>
                <a:cubicBezTo>
                  <a:pt x="69084" y="64784"/>
                  <a:pt x="69084" y="64784"/>
                  <a:pt x="69084" y="64784"/>
                </a:cubicBezTo>
                <a:cubicBezTo>
                  <a:pt x="35141" y="64784"/>
                  <a:pt x="35141" y="64784"/>
                  <a:pt x="35141" y="64784"/>
                </a:cubicBezTo>
                <a:cubicBezTo>
                  <a:pt x="32346" y="64784"/>
                  <a:pt x="29550" y="63388"/>
                  <a:pt x="29550" y="59202"/>
                </a:cubicBezTo>
                <a:cubicBezTo>
                  <a:pt x="29550" y="56411"/>
                  <a:pt x="32346" y="53621"/>
                  <a:pt x="35141" y="53621"/>
                </a:cubicBezTo>
                <a:cubicBezTo>
                  <a:pt x="69084" y="53621"/>
                  <a:pt x="69084" y="53621"/>
                  <a:pt x="69084" y="53621"/>
                </a:cubicBezTo>
                <a:cubicBezTo>
                  <a:pt x="62096" y="46644"/>
                  <a:pt x="62096" y="46644"/>
                  <a:pt x="62096" y="46644"/>
                </a:cubicBezTo>
                <a:cubicBezTo>
                  <a:pt x="60698" y="46644"/>
                  <a:pt x="59301" y="45049"/>
                  <a:pt x="59301" y="42259"/>
                </a:cubicBezTo>
                <a:cubicBezTo>
                  <a:pt x="59301" y="39468"/>
                  <a:pt x="62096" y="36677"/>
                  <a:pt x="64891" y="36677"/>
                </a:cubicBezTo>
                <a:cubicBezTo>
                  <a:pt x="66289" y="36677"/>
                  <a:pt x="67687" y="38073"/>
                  <a:pt x="69084" y="38073"/>
                </a:cubicBezTo>
                <a:cubicBezTo>
                  <a:pt x="87454" y="55016"/>
                  <a:pt x="87454" y="55016"/>
                  <a:pt x="87454" y="55016"/>
                </a:cubicBezTo>
                <a:cubicBezTo>
                  <a:pt x="88851" y="56411"/>
                  <a:pt x="90249" y="57807"/>
                  <a:pt x="90249" y="59202"/>
                </a:cubicBezTo>
                <a:cubicBezTo>
                  <a:pt x="90249" y="61993"/>
                  <a:pt x="88851" y="63388"/>
                  <a:pt x="87454" y="633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252;p41">
            <a:extLst>
              <a:ext uri="{FF2B5EF4-FFF2-40B4-BE49-F238E27FC236}">
                <a16:creationId xmlns:a16="http://schemas.microsoft.com/office/drawing/2014/main" id="{AC6D3BD4-707E-7549-83AE-10F50D6AAE29}"/>
              </a:ext>
            </a:extLst>
          </p:cNvPr>
          <p:cNvSpPr/>
          <p:nvPr/>
        </p:nvSpPr>
        <p:spPr>
          <a:xfrm>
            <a:off x="5207805" y="3878556"/>
            <a:ext cx="215700" cy="21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301" y="119800"/>
                </a:moveTo>
                <a:lnTo>
                  <a:pt x="59301" y="119800"/>
                </a:lnTo>
                <a:cubicBezTo>
                  <a:pt x="26755" y="119800"/>
                  <a:pt x="0" y="93089"/>
                  <a:pt x="0" y="59202"/>
                </a:cubicBezTo>
                <a:cubicBezTo>
                  <a:pt x="0" y="26910"/>
                  <a:pt x="26755" y="0"/>
                  <a:pt x="59301" y="0"/>
                </a:cubicBezTo>
                <a:cubicBezTo>
                  <a:pt x="93044" y="0"/>
                  <a:pt x="119800" y="26910"/>
                  <a:pt x="119800" y="59202"/>
                </a:cubicBezTo>
                <a:cubicBezTo>
                  <a:pt x="119800" y="93089"/>
                  <a:pt x="93044" y="119800"/>
                  <a:pt x="59301" y="119800"/>
                </a:cubicBezTo>
                <a:close/>
                <a:moveTo>
                  <a:pt x="59301" y="11362"/>
                </a:moveTo>
                <a:lnTo>
                  <a:pt x="59301" y="11362"/>
                </a:lnTo>
                <a:cubicBezTo>
                  <a:pt x="32346" y="11362"/>
                  <a:pt x="11181" y="32491"/>
                  <a:pt x="11181" y="59202"/>
                </a:cubicBezTo>
                <a:cubicBezTo>
                  <a:pt x="11181" y="85913"/>
                  <a:pt x="32346" y="108438"/>
                  <a:pt x="59301" y="108438"/>
                </a:cubicBezTo>
                <a:cubicBezTo>
                  <a:pt x="86056" y="108438"/>
                  <a:pt x="108618" y="85913"/>
                  <a:pt x="108618" y="59202"/>
                </a:cubicBezTo>
                <a:cubicBezTo>
                  <a:pt x="108618" y="32491"/>
                  <a:pt x="86056" y="11362"/>
                  <a:pt x="59301" y="11362"/>
                </a:cubicBezTo>
                <a:close/>
                <a:moveTo>
                  <a:pt x="87454" y="63388"/>
                </a:moveTo>
                <a:lnTo>
                  <a:pt x="87454" y="63388"/>
                </a:lnTo>
                <a:cubicBezTo>
                  <a:pt x="69084" y="80332"/>
                  <a:pt x="69084" y="80332"/>
                  <a:pt x="69084" y="80332"/>
                </a:cubicBezTo>
                <a:cubicBezTo>
                  <a:pt x="67687" y="81727"/>
                  <a:pt x="66289" y="81727"/>
                  <a:pt x="64891" y="81727"/>
                </a:cubicBezTo>
                <a:cubicBezTo>
                  <a:pt x="62096" y="81727"/>
                  <a:pt x="59301" y="80332"/>
                  <a:pt x="59301" y="76146"/>
                </a:cubicBezTo>
                <a:cubicBezTo>
                  <a:pt x="59301" y="74750"/>
                  <a:pt x="60698" y="73355"/>
                  <a:pt x="62096" y="71960"/>
                </a:cubicBezTo>
                <a:cubicBezTo>
                  <a:pt x="69084" y="64784"/>
                  <a:pt x="69084" y="64784"/>
                  <a:pt x="69084" y="64784"/>
                </a:cubicBezTo>
                <a:cubicBezTo>
                  <a:pt x="35141" y="64784"/>
                  <a:pt x="35141" y="64784"/>
                  <a:pt x="35141" y="64784"/>
                </a:cubicBezTo>
                <a:cubicBezTo>
                  <a:pt x="32346" y="64784"/>
                  <a:pt x="29550" y="63388"/>
                  <a:pt x="29550" y="59202"/>
                </a:cubicBezTo>
                <a:cubicBezTo>
                  <a:pt x="29550" y="56411"/>
                  <a:pt x="32346" y="53621"/>
                  <a:pt x="35141" y="53621"/>
                </a:cubicBezTo>
                <a:cubicBezTo>
                  <a:pt x="69084" y="53621"/>
                  <a:pt x="69084" y="53621"/>
                  <a:pt x="69084" y="53621"/>
                </a:cubicBezTo>
                <a:cubicBezTo>
                  <a:pt x="62096" y="46644"/>
                  <a:pt x="62096" y="46644"/>
                  <a:pt x="62096" y="46644"/>
                </a:cubicBezTo>
                <a:cubicBezTo>
                  <a:pt x="60698" y="46644"/>
                  <a:pt x="59301" y="45049"/>
                  <a:pt x="59301" y="42259"/>
                </a:cubicBezTo>
                <a:cubicBezTo>
                  <a:pt x="59301" y="39468"/>
                  <a:pt x="62096" y="36677"/>
                  <a:pt x="64891" y="36677"/>
                </a:cubicBezTo>
                <a:cubicBezTo>
                  <a:pt x="66289" y="36677"/>
                  <a:pt x="67687" y="38073"/>
                  <a:pt x="69084" y="38073"/>
                </a:cubicBezTo>
                <a:cubicBezTo>
                  <a:pt x="87454" y="55016"/>
                  <a:pt x="87454" y="55016"/>
                  <a:pt x="87454" y="55016"/>
                </a:cubicBezTo>
                <a:cubicBezTo>
                  <a:pt x="88851" y="56411"/>
                  <a:pt x="90249" y="57807"/>
                  <a:pt x="90249" y="59202"/>
                </a:cubicBezTo>
                <a:cubicBezTo>
                  <a:pt x="90249" y="61993"/>
                  <a:pt x="88851" y="63388"/>
                  <a:pt x="87454" y="633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49142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/>
          <p:nvPr/>
        </p:nvSpPr>
        <p:spPr>
          <a:xfrm>
            <a:off x="4261899" y="526571"/>
            <a:ext cx="4352052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Agenda: Coaching</a:t>
            </a:r>
            <a:endParaRPr sz="40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22" name="Google Shape;122;p32"/>
          <p:cNvCxnSpPr/>
          <p:nvPr/>
        </p:nvCxnSpPr>
        <p:spPr>
          <a:xfrm>
            <a:off x="4740886" y="1268771"/>
            <a:ext cx="2385900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3" name="Google Shape;123;p3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555" r="5555"/>
          <a:stretch/>
        </p:blipFill>
        <p:spPr>
          <a:xfrm>
            <a:off x="0" y="-209844"/>
            <a:ext cx="457201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2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25" name="Google Shape;125;p32"/>
          <p:cNvGrpSpPr/>
          <p:nvPr/>
        </p:nvGrpSpPr>
        <p:grpSpPr>
          <a:xfrm>
            <a:off x="4782096" y="1485351"/>
            <a:ext cx="3943615" cy="300000"/>
            <a:chOff x="5254055" y="2362172"/>
            <a:chExt cx="3323755" cy="300000"/>
          </a:xfrm>
        </p:grpSpPr>
        <p:sp>
          <p:nvSpPr>
            <p:cNvPr id="126" name="Google Shape;126;p32"/>
            <p:cNvSpPr/>
            <p:nvPr/>
          </p:nvSpPr>
          <p:spPr>
            <a:xfrm>
              <a:off x="5559048" y="2362172"/>
              <a:ext cx="3018762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Relationship between beliefs &amp; practices</a:t>
              </a:r>
              <a:endParaRPr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7" name="Google Shape;127;p32"/>
            <p:cNvSpPr/>
            <p:nvPr/>
          </p:nvSpPr>
          <p:spPr>
            <a:xfrm>
              <a:off x="5254055" y="2437288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8" name="Google Shape;128;p32"/>
          <p:cNvGrpSpPr/>
          <p:nvPr/>
        </p:nvGrpSpPr>
        <p:grpSpPr>
          <a:xfrm>
            <a:off x="4782096" y="2046693"/>
            <a:ext cx="4114200" cy="300000"/>
            <a:chOff x="5254054" y="2783256"/>
            <a:chExt cx="3074922" cy="300000"/>
          </a:xfrm>
        </p:grpSpPr>
        <p:sp>
          <p:nvSpPr>
            <p:cNvPr id="129" name="Google Shape;129;p32"/>
            <p:cNvSpPr/>
            <p:nvPr/>
          </p:nvSpPr>
          <p:spPr>
            <a:xfrm>
              <a:off x="5547976" y="2783256"/>
              <a:ext cx="27810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Coaching principles</a:t>
              </a:r>
              <a:endParaRPr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0" name="Google Shape;130;p32"/>
            <p:cNvSpPr/>
            <p:nvPr/>
          </p:nvSpPr>
          <p:spPr>
            <a:xfrm>
              <a:off x="5254054" y="2801207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1" name="Google Shape;131;p32"/>
          <p:cNvGrpSpPr/>
          <p:nvPr/>
        </p:nvGrpSpPr>
        <p:grpSpPr>
          <a:xfrm>
            <a:off x="4782096" y="2532000"/>
            <a:ext cx="3852656" cy="300000"/>
            <a:chOff x="5254055" y="3134401"/>
            <a:chExt cx="3129221" cy="300000"/>
          </a:xfrm>
        </p:grpSpPr>
        <p:sp>
          <p:nvSpPr>
            <p:cNvPr id="132" name="Google Shape;132;p32"/>
            <p:cNvSpPr/>
            <p:nvPr/>
          </p:nvSpPr>
          <p:spPr>
            <a:xfrm>
              <a:off x="5547976" y="3134401"/>
              <a:ext cx="28353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The </a:t>
              </a:r>
              <a:r>
                <a:rPr lang="en" dirty="0" err="1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prac</a:t>
              </a:r>
              <a:r>
                <a:rPr lang="en-US" dirty="0" err="1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ti</a:t>
              </a:r>
              <a:r>
                <a:rPr lang="en" dirty="0" err="1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ce</a:t>
              </a:r>
              <a:r>
                <a:rPr lang="en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 of coaching </a:t>
              </a:r>
            </a:p>
          </p:txBody>
        </p:sp>
        <p:sp>
          <p:nvSpPr>
            <p:cNvPr id="133" name="Google Shape;133;p32"/>
            <p:cNvSpPr/>
            <p:nvPr/>
          </p:nvSpPr>
          <p:spPr>
            <a:xfrm>
              <a:off x="5254055" y="3152340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4" name="Google Shape;134;p32"/>
          <p:cNvGrpSpPr/>
          <p:nvPr/>
        </p:nvGrpSpPr>
        <p:grpSpPr>
          <a:xfrm>
            <a:off x="4782096" y="3052110"/>
            <a:ext cx="3740896" cy="300000"/>
            <a:chOff x="5254055" y="3698950"/>
            <a:chExt cx="3129221" cy="300000"/>
          </a:xfrm>
        </p:grpSpPr>
        <p:sp>
          <p:nvSpPr>
            <p:cNvPr id="135" name="Google Shape;135;p32"/>
            <p:cNvSpPr/>
            <p:nvPr/>
          </p:nvSpPr>
          <p:spPr>
            <a:xfrm>
              <a:off x="5547976" y="3698950"/>
              <a:ext cx="28353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Visible practices</a:t>
              </a: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1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32"/>
            <p:cNvSpPr/>
            <p:nvPr/>
          </p:nvSpPr>
          <p:spPr>
            <a:xfrm>
              <a:off x="5254055" y="3716903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" name="Google Shape;134;p32">
            <a:extLst>
              <a:ext uri="{FF2B5EF4-FFF2-40B4-BE49-F238E27FC236}">
                <a16:creationId xmlns:a16="http://schemas.microsoft.com/office/drawing/2014/main" id="{26351937-98D6-7E44-9975-7C37395DD714}"/>
              </a:ext>
            </a:extLst>
          </p:cNvPr>
          <p:cNvGrpSpPr/>
          <p:nvPr/>
        </p:nvGrpSpPr>
        <p:grpSpPr>
          <a:xfrm>
            <a:off x="4802844" y="3518348"/>
            <a:ext cx="3580281" cy="300000"/>
            <a:chOff x="5254055" y="3698950"/>
            <a:chExt cx="3129221" cy="300000"/>
          </a:xfrm>
        </p:grpSpPr>
        <p:sp>
          <p:nvSpPr>
            <p:cNvPr id="20" name="Google Shape;135;p32">
              <a:extLst>
                <a:ext uri="{FF2B5EF4-FFF2-40B4-BE49-F238E27FC236}">
                  <a16:creationId xmlns:a16="http://schemas.microsoft.com/office/drawing/2014/main" id="{092BAD7D-8E25-ED4B-85A6-B345E75009A4}"/>
                </a:ext>
              </a:extLst>
            </p:cNvPr>
            <p:cNvSpPr/>
            <p:nvPr/>
          </p:nvSpPr>
          <p:spPr>
            <a:xfrm>
              <a:off x="5547976" y="3698950"/>
              <a:ext cx="28353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Subtle practices</a:t>
              </a: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1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" name="Google Shape;136;p32">
              <a:extLst>
                <a:ext uri="{FF2B5EF4-FFF2-40B4-BE49-F238E27FC236}">
                  <a16:creationId xmlns:a16="http://schemas.microsoft.com/office/drawing/2014/main" id="{4147B2A7-F388-3145-BBF1-7BDBB06A243F}"/>
                </a:ext>
              </a:extLst>
            </p:cNvPr>
            <p:cNvSpPr/>
            <p:nvPr/>
          </p:nvSpPr>
          <p:spPr>
            <a:xfrm>
              <a:off x="5254055" y="3716903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CCD7D2-246B-F94B-BD36-CA466C534328}"/>
              </a:ext>
            </a:extLst>
          </p:cNvPr>
          <p:cNvSpPr txBox="1"/>
          <p:nvPr/>
        </p:nvSpPr>
        <p:spPr>
          <a:xfrm>
            <a:off x="160422" y="4673765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2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2" name="Google Shape;134;p32">
            <a:extLst>
              <a:ext uri="{FF2B5EF4-FFF2-40B4-BE49-F238E27FC236}">
                <a16:creationId xmlns:a16="http://schemas.microsoft.com/office/drawing/2014/main" id="{C8765F6D-735C-524F-9EFF-B078C4212C96}"/>
              </a:ext>
            </a:extLst>
          </p:cNvPr>
          <p:cNvGrpSpPr/>
          <p:nvPr/>
        </p:nvGrpSpPr>
        <p:grpSpPr>
          <a:xfrm>
            <a:off x="4802844" y="4021596"/>
            <a:ext cx="3580281" cy="300000"/>
            <a:chOff x="5254055" y="3698950"/>
            <a:chExt cx="3129221" cy="300000"/>
          </a:xfrm>
        </p:grpSpPr>
        <p:sp>
          <p:nvSpPr>
            <p:cNvPr id="23" name="Google Shape;135;p32">
              <a:extLst>
                <a:ext uri="{FF2B5EF4-FFF2-40B4-BE49-F238E27FC236}">
                  <a16:creationId xmlns:a16="http://schemas.microsoft.com/office/drawing/2014/main" id="{C44A8ED4-2DA7-AC43-974D-C5D98D7325AA}"/>
                </a:ext>
              </a:extLst>
            </p:cNvPr>
            <p:cNvSpPr/>
            <p:nvPr/>
          </p:nvSpPr>
          <p:spPr>
            <a:xfrm>
              <a:off x="5547976" y="3698950"/>
              <a:ext cx="28353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The tough side of coaching</a:t>
              </a: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1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" name="Google Shape;136;p32">
              <a:extLst>
                <a:ext uri="{FF2B5EF4-FFF2-40B4-BE49-F238E27FC236}">
                  <a16:creationId xmlns:a16="http://schemas.microsoft.com/office/drawing/2014/main" id="{06FCAF3A-859F-EA4F-A61A-8C7E7424544E}"/>
                </a:ext>
              </a:extLst>
            </p:cNvPr>
            <p:cNvSpPr/>
            <p:nvPr/>
          </p:nvSpPr>
          <p:spPr>
            <a:xfrm>
              <a:off x="5254055" y="3716903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" name="Google Shape;134;p32">
            <a:extLst>
              <a:ext uri="{FF2B5EF4-FFF2-40B4-BE49-F238E27FC236}">
                <a16:creationId xmlns:a16="http://schemas.microsoft.com/office/drawing/2014/main" id="{26E74C9B-BED6-3478-8A91-26E39228A09C}"/>
              </a:ext>
            </a:extLst>
          </p:cNvPr>
          <p:cNvGrpSpPr/>
          <p:nvPr/>
        </p:nvGrpSpPr>
        <p:grpSpPr>
          <a:xfrm>
            <a:off x="4802844" y="4500665"/>
            <a:ext cx="3580281" cy="300000"/>
            <a:chOff x="5254055" y="3698950"/>
            <a:chExt cx="3129221" cy="300000"/>
          </a:xfrm>
        </p:grpSpPr>
        <p:sp>
          <p:nvSpPr>
            <p:cNvPr id="4" name="Google Shape;135;p32">
              <a:extLst>
                <a:ext uri="{FF2B5EF4-FFF2-40B4-BE49-F238E27FC236}">
                  <a16:creationId xmlns:a16="http://schemas.microsoft.com/office/drawing/2014/main" id="{60DB0452-71AF-237B-7267-930C1EDFD490}"/>
                </a:ext>
              </a:extLst>
            </p:cNvPr>
            <p:cNvSpPr/>
            <p:nvPr/>
          </p:nvSpPr>
          <p:spPr>
            <a:xfrm>
              <a:off x="5547976" y="3698950"/>
              <a:ext cx="28353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Now what?</a:t>
              </a: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1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" name="Google Shape;136;p32">
              <a:extLst>
                <a:ext uri="{FF2B5EF4-FFF2-40B4-BE49-F238E27FC236}">
                  <a16:creationId xmlns:a16="http://schemas.microsoft.com/office/drawing/2014/main" id="{88B10B5B-B91F-4323-AE71-A6973FC207C8}"/>
                </a:ext>
              </a:extLst>
            </p:cNvPr>
            <p:cNvSpPr/>
            <p:nvPr/>
          </p:nvSpPr>
          <p:spPr>
            <a:xfrm>
              <a:off x="5254055" y="3716903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136543" y="388408"/>
            <a:ext cx="7724089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2800" dirty="0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Playfair Display Medium"/>
              </a:rPr>
              <a:t>1. </a:t>
            </a:r>
            <a:r>
              <a:rPr lang="en-US" sz="2800" dirty="0">
                <a:solidFill>
                  <a:srgbClr val="3F3F3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"/>
              </a:rPr>
              <a:t>Relationship between beliefs &amp; practices</a:t>
            </a:r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41071" y="1195796"/>
            <a:ext cx="598911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9" name="Google Shape;113;p31">
            <a:extLst>
              <a:ext uri="{FF2B5EF4-FFF2-40B4-BE49-F238E27FC236}">
                <a16:creationId xmlns:a16="http://schemas.microsoft.com/office/drawing/2014/main" id="{35D2E99D-06F7-544B-834B-EA4613F2C08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020790-3D00-6D41-812F-5886CCAF56B2}"/>
              </a:ext>
            </a:extLst>
          </p:cNvPr>
          <p:cNvSpPr txBox="1"/>
          <p:nvPr/>
        </p:nvSpPr>
        <p:spPr>
          <a:xfrm>
            <a:off x="0" y="45467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3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DC141F-D291-3E4F-AF41-50532D73D3BD}"/>
              </a:ext>
            </a:extLst>
          </p:cNvPr>
          <p:cNvSpPr txBox="1"/>
          <p:nvPr/>
        </p:nvSpPr>
        <p:spPr>
          <a:xfrm>
            <a:off x="591526" y="1560173"/>
            <a:ext cx="4905544" cy="276998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/>
              <a:t>Championing caring leadership beliefs is one matter; channeling those beliefs to accomplish the amazing is another matter altogether. </a:t>
            </a:r>
          </a:p>
          <a:p>
            <a:endParaRPr lang="en-US" sz="2000" dirty="0"/>
          </a:p>
          <a:p>
            <a:r>
              <a:rPr lang="en-US" sz="2000" dirty="0"/>
              <a:t>Often the challenge is </a:t>
            </a:r>
            <a:r>
              <a:rPr lang="en-US" sz="2000" i="1" dirty="0"/>
              <a:t>how</a:t>
            </a:r>
            <a:r>
              <a:rPr lang="en-US" sz="2000" dirty="0"/>
              <a:t> to translate sincerely held commitments into every day visible and subtle practices. </a:t>
            </a:r>
            <a:endParaRPr lang="en-US" sz="2000" b="1" dirty="0"/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DFC159A-4A12-874D-8FD7-95EF95466F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0807073"/>
              </p:ext>
            </p:extLst>
          </p:nvPr>
        </p:nvGraphicFramePr>
        <p:xfrm>
          <a:off x="5497070" y="1560173"/>
          <a:ext cx="3510387" cy="3039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570963" y="388408"/>
            <a:ext cx="7172253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2. Coaching principles</a:t>
            </a:r>
            <a:endParaRPr sz="36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24681" y="1195796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1100138" y="1603608"/>
            <a:ext cx="7127550" cy="2893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>
              <a:buFont typeface="+mj-lt"/>
              <a:buAutoNum type="alphaLcPeriod"/>
            </a:pPr>
            <a:r>
              <a:rPr lang="en-US" sz="1800" dirty="0"/>
              <a:t>95% of team members come to work every day desiring to do good work and contribute</a:t>
            </a:r>
          </a:p>
          <a:p>
            <a:pPr marL="342900" lvl="0" indent="-342900">
              <a:buFont typeface="+mj-lt"/>
              <a:buAutoNum type="alphaLcPeriod"/>
            </a:pPr>
            <a:endParaRPr lang="en-US" sz="1800" dirty="0"/>
          </a:p>
          <a:p>
            <a:pPr marL="342900" lvl="0" indent="-342900">
              <a:buFont typeface="+mj-lt"/>
              <a:buAutoNum type="alphaLcPeriod"/>
            </a:pPr>
            <a:r>
              <a:rPr lang="en-US" sz="1800" dirty="0"/>
              <a:t>Only 5% (or less) come to work every day and don't care if they do a good job</a:t>
            </a:r>
            <a:br>
              <a:rPr lang="en-US" sz="1800" dirty="0"/>
            </a:br>
            <a:endParaRPr lang="en-US" sz="1800" dirty="0"/>
          </a:p>
          <a:p>
            <a:pPr marL="342900" lvl="0" indent="-342900">
              <a:buFont typeface="+mj-lt"/>
              <a:buAutoNum type="alphaLcPeriod"/>
            </a:pPr>
            <a:r>
              <a:rPr lang="en-US" sz="1800" dirty="0"/>
              <a:t>Caring leaders understand team members’ motivations, desires, and challenges</a:t>
            </a:r>
            <a:br>
              <a:rPr lang="en-US" sz="1800" dirty="0"/>
            </a:br>
            <a:endParaRPr lang="en-US" sz="1800" dirty="0"/>
          </a:p>
          <a:p>
            <a:endParaRPr lang="en-US" dirty="0"/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DBFA7043-83A6-454C-B677-56BFD092DC6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677CD3-31B8-B249-9FC5-B68CF8A3EB31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4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5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570964" y="388408"/>
            <a:ext cx="812498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3. The practice of coaching</a:t>
            </a:r>
            <a:endParaRPr lang="en" sz="4000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86134" y="1320391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4D26C24-0C6F-A94D-895E-F343C27B38B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B2D7E5-BC17-1143-B309-E5456FF94896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5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615474-9E58-6A43-B72F-06DA78180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721" y="1444987"/>
            <a:ext cx="4104861" cy="34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47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570964" y="388408"/>
            <a:ext cx="812498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4. Visible practices</a:t>
            </a:r>
            <a:endParaRPr lang="en" sz="4000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24681" y="1326735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787532" y="1457675"/>
            <a:ext cx="7370353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1800" dirty="0"/>
              <a:t>Establish the right coaching rhythm and environment </a:t>
            </a:r>
            <a:br>
              <a:rPr lang="en-US" sz="1800" dirty="0"/>
            </a:br>
            <a:endParaRPr lang="en-US" sz="1800" dirty="0"/>
          </a:p>
          <a:p>
            <a:pPr marL="342900" indent="-342900">
              <a:buFont typeface="+mj-lt"/>
              <a:buAutoNum type="alphaLcPeriod"/>
            </a:pPr>
            <a:r>
              <a:rPr lang="en-US" sz="1800" dirty="0"/>
              <a:t>Provide feedback about patterns you’ve observed </a:t>
            </a:r>
          </a:p>
          <a:p>
            <a:pPr marL="342900" indent="-342900">
              <a:buFont typeface="+mj-lt"/>
              <a:buAutoNum type="alphaLcPeriod"/>
            </a:pPr>
            <a:endParaRPr lang="en-US" sz="1800" dirty="0"/>
          </a:p>
          <a:p>
            <a:pPr marL="342900" indent="-342900">
              <a:buFont typeface="+mj-lt"/>
              <a:buAutoNum type="alphaLcPeriod"/>
            </a:pPr>
            <a:r>
              <a:rPr lang="en-US" sz="1800" dirty="0"/>
              <a:t>Take advantage of spontaneous opportunities to thank, applaud, and praise (TAP) </a:t>
            </a:r>
          </a:p>
          <a:p>
            <a:pPr marL="342900" indent="-342900">
              <a:buFont typeface="+mj-lt"/>
              <a:buAutoNum type="alphaLcPeriod"/>
            </a:pPr>
            <a:endParaRPr lang="en-US" sz="1800" dirty="0"/>
          </a:p>
          <a:p>
            <a:pPr marL="342900" indent="-342900">
              <a:buFont typeface="+mj-lt"/>
              <a:buAutoNum type="alphaLcPeriod"/>
            </a:pPr>
            <a:r>
              <a:rPr lang="en-US" sz="1800" dirty="0"/>
              <a:t>Be wary of substituting high-tech solutions for thoughtful performance reviews</a:t>
            </a:r>
          </a:p>
          <a:p>
            <a:pPr marL="342900" indent="-342900">
              <a:buFont typeface="+mj-lt"/>
              <a:buAutoNum type="alphaLcPeriod"/>
            </a:pPr>
            <a:endParaRPr lang="en-US" sz="1800" dirty="0"/>
          </a:p>
          <a:p>
            <a:pPr marL="342900" indent="-342900">
              <a:buFont typeface="+mj-lt"/>
              <a:buAutoNum type="alphaLcPeriod"/>
            </a:pPr>
            <a:r>
              <a:rPr lang="en-US" sz="1800" dirty="0"/>
              <a:t>Document performance and careers</a:t>
            </a:r>
          </a:p>
          <a:p>
            <a:pPr marL="342900" indent="-342900">
              <a:buFont typeface="+mj-lt"/>
              <a:buAutoNum type="alphaLcPeriod"/>
            </a:pPr>
            <a:endParaRPr lang="en-US" sz="1800" dirty="0"/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4D26C24-0C6F-A94D-895E-F343C27B38B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B2D7E5-BC17-1143-B309-E5456FF94896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6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43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491115" y="445649"/>
            <a:ext cx="812498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5. Subtle practices</a:t>
            </a:r>
            <a:endParaRPr lang="en" sz="4000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24681" y="1326735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738463" y="1336381"/>
            <a:ext cx="7630285" cy="338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1600" dirty="0"/>
              <a:t>Inspire others by incorporating your reasons for wanting to be a leader into your interactions 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+mj-lt"/>
              <a:buAutoNum type="alphaLcPeriod"/>
            </a:pPr>
            <a:r>
              <a:rPr lang="en-US" sz="1600" dirty="0"/>
              <a:t>Think incrementally about peoples’ careers </a:t>
            </a:r>
          </a:p>
          <a:p>
            <a:pPr marL="342900" indent="-342900">
              <a:buFont typeface="+mj-lt"/>
              <a:buAutoNum type="alphaLcPeriod"/>
            </a:pPr>
            <a:endParaRPr lang="en-US" sz="1600" dirty="0"/>
          </a:p>
          <a:p>
            <a:pPr marL="342900" indent="-342900">
              <a:buFont typeface="+mj-lt"/>
              <a:buAutoNum type="alphaLcPeriod"/>
            </a:pPr>
            <a:r>
              <a:rPr lang="en-US" sz="1600" dirty="0"/>
              <a:t>Clarify career aspirations of team members</a:t>
            </a:r>
          </a:p>
          <a:p>
            <a:pPr marL="342900" indent="-342900">
              <a:buFont typeface="+mj-lt"/>
              <a:buAutoNum type="alphaLcPeriod"/>
            </a:pPr>
            <a:endParaRPr lang="en-US" sz="1600" dirty="0"/>
          </a:p>
          <a:p>
            <a:pPr marL="342900" indent="-342900">
              <a:buFont typeface="+mj-lt"/>
              <a:buAutoNum type="alphaLcPeriod"/>
            </a:pPr>
            <a:r>
              <a:rPr lang="en-US" sz="1600" dirty="0"/>
              <a:t>Develop a dynamic coaching menu of discussion items</a:t>
            </a:r>
          </a:p>
          <a:p>
            <a:pPr marL="342900" indent="-342900">
              <a:buFont typeface="+mj-lt"/>
              <a:buAutoNum type="alphaLcPeriod"/>
            </a:pPr>
            <a:endParaRPr lang="en-US" sz="1600" dirty="0"/>
          </a:p>
          <a:p>
            <a:pPr marL="342900" indent="-342900">
              <a:buFont typeface="+mj-lt"/>
              <a:buAutoNum type="alphaLcPeriod"/>
            </a:pPr>
            <a:r>
              <a:rPr lang="en-US" sz="1600" dirty="0"/>
              <a:t>Craft and assign meaningful job titles</a:t>
            </a:r>
          </a:p>
          <a:p>
            <a:pPr marL="342900" indent="-342900">
              <a:buFont typeface="+mj-lt"/>
              <a:buAutoNum type="alphaLcPeriod"/>
            </a:pPr>
            <a:endParaRPr lang="en-US" sz="1600" dirty="0"/>
          </a:p>
          <a:p>
            <a:pPr marL="342900" indent="-342900">
              <a:buFont typeface="+mj-lt"/>
              <a:buAutoNum type="alphaLcPeriod"/>
            </a:pPr>
            <a:r>
              <a:rPr lang="en-US" sz="1600" dirty="0"/>
              <a:t>Strategically shift between directive and non-directive queries to guide coaching sessions in a meaningful direction </a:t>
            </a:r>
            <a:r>
              <a:rPr lang="en-US" sz="1200" dirty="0"/>
              <a:t>(see next slide)</a:t>
            </a:r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4D26C24-0C6F-A94D-895E-F343C27B38B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B2D7E5-BC17-1143-B309-E5456FF94896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7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78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D1A04B-FCE6-7546-8D4C-E69145BC6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501" y="146709"/>
            <a:ext cx="5738125" cy="4850081"/>
          </a:xfrm>
          <a:prstGeom prst="rect">
            <a:avLst/>
          </a:prstGeom>
        </p:spPr>
      </p:pic>
      <p:pic>
        <p:nvPicPr>
          <p:cNvPr id="3" name="Google Shape;113;p31">
            <a:extLst>
              <a:ext uri="{FF2B5EF4-FFF2-40B4-BE49-F238E27FC236}">
                <a16:creationId xmlns:a16="http://schemas.microsoft.com/office/drawing/2014/main" id="{3F60331C-08A0-3144-8AF5-5C8F63B9FEA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122003" y="90809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2E67AC-367C-1F4E-90D0-8072B431F5E6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8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Google Shape;166;p35">
            <a:extLst>
              <a:ext uri="{FF2B5EF4-FFF2-40B4-BE49-F238E27FC236}">
                <a16:creationId xmlns:a16="http://schemas.microsoft.com/office/drawing/2014/main" id="{B7F6BE57-4711-874B-AE0D-0AFB97594F2C}"/>
              </a:ext>
            </a:extLst>
          </p:cNvPr>
          <p:cNvSpPr txBox="1"/>
          <p:nvPr/>
        </p:nvSpPr>
        <p:spPr>
          <a:xfrm>
            <a:off x="5342431" y="46738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999980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570964" y="388408"/>
            <a:ext cx="812498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6. The tough side of coaching</a:t>
            </a:r>
            <a:endParaRPr lang="en" sz="4000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814178" y="1130608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652601" y="1292042"/>
            <a:ext cx="7568793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800" i="1" dirty="0"/>
              <a:t>Time to part company when…</a:t>
            </a:r>
          </a:p>
          <a:p>
            <a:pPr lvl="0"/>
            <a:endParaRPr lang="en-US" sz="1800" i="1" dirty="0">
              <a:highlight>
                <a:srgbClr val="FFFF00"/>
              </a:highlight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a team member does not embrace and live the values</a:t>
            </a:r>
          </a:p>
          <a:p>
            <a:pPr lvl="0"/>
            <a:endParaRPr lang="en-US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after patient, continuous coaching, the team member is unable to “step up” </a:t>
            </a:r>
            <a:br>
              <a:rPr lang="en-US" sz="1800" dirty="0"/>
            </a:br>
            <a:endParaRPr lang="en-US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you observe that the team member has simply given up on any attempt to improve </a:t>
            </a:r>
          </a:p>
          <a:p>
            <a:endParaRPr lang="en-US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the leader consistently works harder at achieving improvement than the team member</a:t>
            </a:r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4D26C24-0C6F-A94D-895E-F343C27B38B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B2D7E5-BC17-1143-B309-E5456FF94896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9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223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134199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t" anchorCtr="0">
        <a:spAutoFit/>
      </a:bodyPr>
      <a:lstStyle>
        <a:defPPr marL="342900" indent="-342900" algn="l">
          <a:lnSpc>
            <a:spcPct val="150000"/>
          </a:lnSpc>
          <a:buFont typeface="+mj-lt"/>
          <a:buAutoNum type="arabicPeriod"/>
          <a:defRPr b="1" dirty="0"/>
        </a:defPPr>
      </a:lstStyle>
    </a:tx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463</Words>
  <Application>Microsoft Macintosh PowerPoint</Application>
  <PresentationFormat>On-screen Show (16:9)</PresentationFormat>
  <Paragraphs>89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DengXian</vt:lpstr>
      <vt:lpstr>Lato</vt:lpstr>
      <vt:lpstr>Playfair Display</vt:lpstr>
      <vt:lpstr>Playfair Display ExtraBold</vt:lpstr>
      <vt:lpstr>Playfair Display Medium</vt:lpstr>
      <vt:lpstr>Roboto</vt:lpstr>
      <vt:lpstr>Arial</vt:lpstr>
      <vt:lpstr>Calibri</vt:lpstr>
      <vt:lpstr>Symbol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33</cp:revision>
  <cp:lastPrinted>2022-07-17T16:35:01Z</cp:lastPrinted>
  <dcterms:modified xsi:type="dcterms:W3CDTF">2022-07-23T20:40:08Z</dcterms:modified>
</cp:coreProperties>
</file>