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15"/>
  </p:notesMasterIdLst>
  <p:sldIdLst>
    <p:sldId id="263" r:id="rId3"/>
    <p:sldId id="257" r:id="rId4"/>
    <p:sldId id="260" r:id="rId5"/>
    <p:sldId id="268" r:id="rId6"/>
    <p:sldId id="286" r:id="rId7"/>
    <p:sldId id="276" r:id="rId8"/>
    <p:sldId id="283" r:id="rId9"/>
    <p:sldId id="272" r:id="rId10"/>
    <p:sldId id="275" r:id="rId11"/>
    <p:sldId id="270" r:id="rId12"/>
    <p:sldId id="265" r:id="rId13"/>
    <p:sldId id="27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p:cViewPr varScale="1">
        <p:scale>
          <a:sx n="159" d="100"/>
          <a:sy n="159" d="100"/>
        </p:scale>
        <p:origin x="496"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79f10d246_2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1379f10d246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79f10d246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1379f10d246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59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00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06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4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 y="0"/>
            <a:ext cx="4571999"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1284515" y="722540"/>
            <a:ext cx="3287485" cy="369842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67"/>
        <p:cNvGrpSpPr/>
        <p:nvPr/>
      </p:nvGrpSpPr>
      <p:grpSpPr>
        <a:xfrm>
          <a:off x="0" y="0"/>
          <a:ext cx="0" cy="0"/>
          <a:chOff x="0" y="0"/>
          <a:chExt cx="0" cy="0"/>
        </a:xfrm>
      </p:grpSpPr>
      <p:sp>
        <p:nvSpPr>
          <p:cNvPr id="68" name="Google Shape;68;p20"/>
          <p:cNvSpPr>
            <a:spLocks noGrp="1"/>
          </p:cNvSpPr>
          <p:nvPr>
            <p:ph type="pic" idx="2"/>
          </p:nvPr>
        </p:nvSpPr>
        <p:spPr>
          <a:xfrm>
            <a:off x="0" y="2586038"/>
            <a:ext cx="9144000" cy="25574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69"/>
        <p:cNvGrpSpPr/>
        <p:nvPr/>
      </p:nvGrpSpPr>
      <p:grpSpPr>
        <a:xfrm>
          <a:off x="0" y="0"/>
          <a:ext cx="0" cy="0"/>
          <a:chOff x="0" y="0"/>
          <a:chExt cx="0" cy="0"/>
        </a:xfrm>
      </p:grpSpPr>
      <p:sp>
        <p:nvSpPr>
          <p:cNvPr id="70" name="Google Shape;70;p21"/>
          <p:cNvSpPr>
            <a:spLocks noGrp="1"/>
          </p:cNvSpPr>
          <p:nvPr>
            <p:ph type="pic" idx="2"/>
          </p:nvPr>
        </p:nvSpPr>
        <p:spPr>
          <a:xfrm>
            <a:off x="754420" y="0"/>
            <a:ext cx="3980866" cy="4376057"/>
          </a:xfrm>
          <a:prstGeom prst="roundRect">
            <a:avLst>
              <a:gd name="adj" fmla="val 0"/>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73"/>
        <p:cNvGrpSpPr/>
        <p:nvPr/>
      </p:nvGrpSpPr>
      <p:grpSpPr>
        <a:xfrm>
          <a:off x="0" y="0"/>
          <a:ext cx="0" cy="0"/>
          <a:chOff x="0" y="0"/>
          <a:chExt cx="0" cy="0"/>
        </a:xfrm>
      </p:grpSpPr>
      <p:sp>
        <p:nvSpPr>
          <p:cNvPr id="74" name="Google Shape;74;p23"/>
          <p:cNvSpPr>
            <a:spLocks noGrp="1"/>
          </p:cNvSpPr>
          <p:nvPr>
            <p:ph type="pic" idx="2"/>
          </p:nvPr>
        </p:nvSpPr>
        <p:spPr>
          <a:xfrm>
            <a:off x="698047" y="561499"/>
            <a:ext cx="3286125" cy="402050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75"/>
        <p:cNvGrpSpPr/>
        <p:nvPr/>
      </p:nvGrpSpPr>
      <p:grpSpPr>
        <a:xfrm>
          <a:off x="0" y="0"/>
          <a:ext cx="0" cy="0"/>
          <a:chOff x="0" y="0"/>
          <a:chExt cx="0" cy="0"/>
        </a:xfrm>
      </p:grpSpPr>
      <p:sp>
        <p:nvSpPr>
          <p:cNvPr id="76" name="Google Shape;76;p24"/>
          <p:cNvSpPr>
            <a:spLocks noGrp="1"/>
          </p:cNvSpPr>
          <p:nvPr>
            <p:ph type="pic" idx="2"/>
          </p:nvPr>
        </p:nvSpPr>
        <p:spPr>
          <a:xfrm>
            <a:off x="2316625" y="1287236"/>
            <a:ext cx="1977075" cy="2569029"/>
          </a:xfrm>
          <a:prstGeom prst="rect">
            <a:avLst/>
          </a:prstGeom>
          <a:noFill/>
          <a:ln>
            <a:noFill/>
          </a:ln>
        </p:spPr>
      </p:sp>
      <p:sp>
        <p:nvSpPr>
          <p:cNvPr id="77" name="Google Shape;77;p24"/>
          <p:cNvSpPr>
            <a:spLocks noGrp="1"/>
          </p:cNvSpPr>
          <p:nvPr>
            <p:ph type="pic" idx="3"/>
          </p:nvPr>
        </p:nvSpPr>
        <p:spPr>
          <a:xfrm>
            <a:off x="4824502" y="1287236"/>
            <a:ext cx="1977075" cy="256902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78"/>
        <p:cNvGrpSpPr/>
        <p:nvPr/>
      </p:nvGrpSpPr>
      <p:grpSpPr>
        <a:xfrm>
          <a:off x="0" y="0"/>
          <a:ext cx="0" cy="0"/>
          <a:chOff x="0" y="0"/>
          <a:chExt cx="0" cy="0"/>
        </a:xfrm>
      </p:grpSpPr>
      <p:sp>
        <p:nvSpPr>
          <p:cNvPr id="79" name="Google Shape;79;p25"/>
          <p:cNvSpPr>
            <a:spLocks noGrp="1"/>
          </p:cNvSpPr>
          <p:nvPr>
            <p:ph type="pic" idx="2"/>
          </p:nvPr>
        </p:nvSpPr>
        <p:spPr>
          <a:xfrm>
            <a:off x="1618367" y="1428751"/>
            <a:ext cx="1941263" cy="1600199"/>
          </a:xfrm>
          <a:prstGeom prst="rect">
            <a:avLst/>
          </a:prstGeom>
          <a:solidFill>
            <a:schemeClr val="lt1"/>
          </a:solidFill>
          <a:ln>
            <a:noFill/>
          </a:ln>
        </p:spPr>
      </p:sp>
      <p:sp>
        <p:nvSpPr>
          <p:cNvPr id="80" name="Google Shape;80;p25"/>
          <p:cNvSpPr>
            <a:spLocks noGrp="1"/>
          </p:cNvSpPr>
          <p:nvPr>
            <p:ph type="pic" idx="3"/>
          </p:nvPr>
        </p:nvSpPr>
        <p:spPr>
          <a:xfrm>
            <a:off x="3429000" y="1200152"/>
            <a:ext cx="2286000" cy="2090185"/>
          </a:xfrm>
          <a:prstGeom prst="rect">
            <a:avLst/>
          </a:prstGeom>
          <a:solidFill>
            <a:schemeClr val="lt1"/>
          </a:solidFill>
          <a:ln>
            <a:noFill/>
          </a:ln>
        </p:spPr>
      </p:sp>
      <p:sp>
        <p:nvSpPr>
          <p:cNvPr id="81" name="Google Shape;81;p25"/>
          <p:cNvSpPr>
            <a:spLocks noGrp="1"/>
          </p:cNvSpPr>
          <p:nvPr>
            <p:ph type="pic" idx="4"/>
          </p:nvPr>
        </p:nvSpPr>
        <p:spPr>
          <a:xfrm>
            <a:off x="5584373" y="1428751"/>
            <a:ext cx="1941263" cy="160019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1129941" y="1323975"/>
            <a:ext cx="1470384" cy="3013107"/>
          </a:xfrm>
          <a:prstGeom prst="rect">
            <a:avLst/>
          </a:prstGeom>
          <a:noFill/>
          <a:ln>
            <a:noFill/>
          </a:ln>
        </p:spPr>
      </p:sp>
      <p:sp>
        <p:nvSpPr>
          <p:cNvPr id="84" name="Google Shape;84;p26"/>
          <p:cNvSpPr>
            <a:spLocks noGrp="1"/>
          </p:cNvSpPr>
          <p:nvPr>
            <p:ph type="pic" idx="3"/>
          </p:nvPr>
        </p:nvSpPr>
        <p:spPr>
          <a:xfrm>
            <a:off x="2394900" y="806418"/>
            <a:ext cx="1648463" cy="353066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5"/>
        <p:cNvGrpSpPr/>
        <p:nvPr/>
      </p:nvGrpSpPr>
      <p:grpSpPr>
        <a:xfrm>
          <a:off x="0" y="0"/>
          <a:ext cx="0" cy="0"/>
          <a:chOff x="0" y="0"/>
          <a:chExt cx="0" cy="0"/>
        </a:xfrm>
      </p:grpSpPr>
      <p:sp>
        <p:nvSpPr>
          <p:cNvPr id="86" name="Google Shape;86;p27"/>
          <p:cNvSpPr>
            <a:spLocks noGrp="1"/>
          </p:cNvSpPr>
          <p:nvPr>
            <p:ph type="pic" idx="2"/>
          </p:nvPr>
        </p:nvSpPr>
        <p:spPr>
          <a:xfrm>
            <a:off x="1079168" y="812569"/>
            <a:ext cx="2478711" cy="3518363"/>
          </a:xfrm>
          <a:prstGeom prst="roundRect">
            <a:avLst>
              <a:gd name="adj" fmla="val 2709"/>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87"/>
        <p:cNvGrpSpPr/>
        <p:nvPr/>
      </p:nvGrpSpPr>
      <p:grpSpPr>
        <a:xfrm>
          <a:off x="0" y="0"/>
          <a:ext cx="0" cy="0"/>
          <a:chOff x="0" y="0"/>
          <a:chExt cx="0" cy="0"/>
        </a:xfrm>
      </p:grpSpPr>
      <p:pic>
        <p:nvPicPr>
          <p:cNvPr id="88" name="Google Shape;88;p28"/>
          <p:cNvPicPr preferRelativeResize="0"/>
          <p:nvPr/>
        </p:nvPicPr>
        <p:blipFill rotWithShape="1">
          <a:blip r:embed="rId2">
            <a:alphaModFix/>
          </a:blip>
          <a:srcRect/>
          <a:stretch/>
        </p:blipFill>
        <p:spPr>
          <a:xfrm>
            <a:off x="4004015" y="1246313"/>
            <a:ext cx="4758986" cy="2650875"/>
          </a:xfrm>
          <a:prstGeom prst="rect">
            <a:avLst/>
          </a:prstGeom>
          <a:noFill/>
          <a:ln>
            <a:noFill/>
          </a:ln>
        </p:spPr>
      </p:pic>
      <p:sp>
        <p:nvSpPr>
          <p:cNvPr id="89" name="Google Shape;89;p28"/>
          <p:cNvSpPr>
            <a:spLocks noGrp="1"/>
          </p:cNvSpPr>
          <p:nvPr>
            <p:ph type="pic" idx="2"/>
          </p:nvPr>
        </p:nvSpPr>
        <p:spPr>
          <a:xfrm>
            <a:off x="4692094" y="1408514"/>
            <a:ext cx="3367701" cy="215896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6"/>
        <p:cNvGrpSpPr/>
        <p:nvPr/>
      </p:nvGrpSpPr>
      <p:grpSpPr>
        <a:xfrm>
          <a:off x="0" y="0"/>
          <a:ext cx="0" cy="0"/>
          <a:chOff x="0" y="0"/>
          <a:chExt cx="0" cy="0"/>
        </a:xfrm>
      </p:grpSpPr>
      <p:sp>
        <p:nvSpPr>
          <p:cNvPr id="107" name="Google Shape;107;p30"/>
          <p:cNvSpPr>
            <a:spLocks noGrp="1"/>
          </p:cNvSpPr>
          <p:nvPr>
            <p:ph type="pic" idx="2"/>
          </p:nvPr>
        </p:nvSpPr>
        <p:spPr>
          <a:xfrm>
            <a:off x="0" y="1063823"/>
            <a:ext cx="9144000" cy="30158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3">
            <a:alphaModFix/>
          </a:blip>
          <a:srcRect t="15200" b="723"/>
          <a:stretch/>
        </p:blipFill>
        <p:spPr>
          <a:xfrm>
            <a:off x="0" y="7951"/>
            <a:ext cx="9144000" cy="5143500"/>
          </a:xfrm>
          <a:prstGeom prst="rect">
            <a:avLst/>
          </a:prstGeom>
          <a:noFill/>
          <a:ln>
            <a:noFill/>
          </a:ln>
        </p:spPr>
      </p:pic>
      <p:sp>
        <p:nvSpPr>
          <p:cNvPr id="207" name="Google Shape;207;p38"/>
          <p:cNvSpPr txBox="1"/>
          <p:nvPr/>
        </p:nvSpPr>
        <p:spPr>
          <a:xfrm>
            <a:off x="278594" y="1276666"/>
            <a:ext cx="8344038" cy="197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0000" dirty="0">
                <a:solidFill>
                  <a:srgbClr val="A8A9AA"/>
                </a:solidFill>
                <a:latin typeface="Playfair Display ExtraBold"/>
                <a:ea typeface="Playfair Display ExtraBold"/>
                <a:cs typeface="Playfair Display ExtraBold"/>
                <a:sym typeface="Playfair Display ExtraBold"/>
              </a:rPr>
              <a:t>“</a:t>
            </a:r>
            <a:endParaRPr sz="2400" dirty="0">
              <a:solidFill>
                <a:srgbClr val="A8A9AA"/>
              </a:solidFill>
              <a:latin typeface="Lato"/>
              <a:ea typeface="Lato"/>
              <a:cs typeface="Lato"/>
              <a:sym typeface="Lato"/>
            </a:endParaRPr>
          </a:p>
          <a:p>
            <a:pPr marL="0" marR="0" lvl="0" indent="0" algn="l" rtl="0">
              <a:spcBef>
                <a:spcPts val="0"/>
              </a:spcBef>
              <a:spcAft>
                <a:spcPts val="0"/>
              </a:spcAft>
              <a:buNone/>
            </a:pPr>
            <a:endParaRPr sz="2400" dirty="0">
              <a:solidFill>
                <a:schemeClr val="dk1"/>
              </a:solidFill>
              <a:latin typeface="Lato"/>
              <a:ea typeface="Lato"/>
              <a:cs typeface="Lato"/>
              <a:sym typeface="Lato"/>
            </a:endParaRPr>
          </a:p>
        </p:txBody>
      </p:sp>
      <p:cxnSp>
        <p:nvCxnSpPr>
          <p:cNvPr id="208" name="Google Shape;208;p38"/>
          <p:cNvCxnSpPr/>
          <p:nvPr/>
        </p:nvCxnSpPr>
        <p:spPr>
          <a:xfrm>
            <a:off x="787532" y="2871369"/>
            <a:ext cx="7320000" cy="0"/>
          </a:xfrm>
          <a:prstGeom prst="straightConnector1">
            <a:avLst/>
          </a:prstGeom>
          <a:noFill/>
          <a:ln w="28575" cap="flat" cmpd="sng">
            <a:solidFill>
              <a:schemeClr val="accent3"/>
            </a:solidFill>
            <a:prstDash val="solid"/>
            <a:miter lim="800000"/>
            <a:headEnd type="none" w="sm" len="sm"/>
            <a:tailEnd type="none" w="sm" len="sm"/>
          </a:ln>
        </p:spPr>
      </p:cxnSp>
      <p:sp>
        <p:nvSpPr>
          <p:cNvPr id="209" name="Google Shape;209;p38"/>
          <p:cNvSpPr txBox="1"/>
          <p:nvPr/>
        </p:nvSpPr>
        <p:spPr>
          <a:xfrm>
            <a:off x="1302632" y="3162327"/>
            <a:ext cx="7320000" cy="346218"/>
          </a:xfrm>
          <a:prstGeom prst="rect">
            <a:avLst/>
          </a:prstGeom>
          <a:noFill/>
          <a:ln>
            <a:noFill/>
          </a:ln>
        </p:spPr>
        <p:txBody>
          <a:bodyPr spcFirstLastPara="1" wrap="square" lIns="68575" tIns="34275" rIns="68575" bIns="34275" anchor="t" anchorCtr="0">
            <a:spAutoFit/>
          </a:bodyPr>
          <a:lstStyle/>
          <a:p>
            <a:pPr lvl="0" algn="ctr"/>
            <a:r>
              <a:rPr lang="en-US" sz="1800" dirty="0"/>
              <a:t>- Dale Carnegie</a:t>
            </a:r>
          </a:p>
        </p:txBody>
      </p:sp>
      <p:sp>
        <p:nvSpPr>
          <p:cNvPr id="210" name="Google Shape;210;p38"/>
          <p:cNvSpPr txBox="1"/>
          <p:nvPr/>
        </p:nvSpPr>
        <p:spPr>
          <a:xfrm>
            <a:off x="521368" y="2187402"/>
            <a:ext cx="8622632" cy="892522"/>
          </a:xfrm>
          <a:prstGeom prst="rect">
            <a:avLst/>
          </a:prstGeom>
          <a:noFill/>
          <a:ln>
            <a:noFill/>
          </a:ln>
        </p:spPr>
        <p:txBody>
          <a:bodyPr spcFirstLastPara="1" wrap="square" lIns="91425" tIns="91425" rIns="91425" bIns="91425" anchor="t" anchorCtr="0">
            <a:spAutoFit/>
          </a:bodyPr>
          <a:lstStyle/>
          <a:p>
            <a:r>
              <a:rPr lang="en-US" sz="2600" dirty="0"/>
              <a:t>Employees don’t leave companies, they leave people.</a:t>
            </a:r>
          </a:p>
          <a:p>
            <a:endParaRPr lang="en-US" sz="2000" dirty="0"/>
          </a:p>
        </p:txBody>
      </p:sp>
      <p:pic>
        <p:nvPicPr>
          <p:cNvPr id="7" name="Google Shape;113;p31">
            <a:extLst>
              <a:ext uri="{FF2B5EF4-FFF2-40B4-BE49-F238E27FC236}">
                <a16:creationId xmlns:a16="http://schemas.microsoft.com/office/drawing/2014/main" id="{ABBDEFA0-BA7C-7049-AC86-0D8449BD029F}"/>
              </a:ext>
            </a:extLst>
          </p:cNvPr>
          <p:cNvPicPr preferRelativeResize="0">
            <a:picLocks/>
          </p:cNvPicPr>
          <p:nvPr/>
        </p:nvPicPr>
        <p:blipFill rotWithShape="1">
          <a:blip r:embed="rId4">
            <a:alphaModFix/>
          </a:blip>
          <a:srcRect l="28411" t="14285" r="23067" b="12060"/>
          <a:stretch/>
        </p:blipFill>
        <p:spPr>
          <a:xfrm>
            <a:off x="8221394" y="80870"/>
            <a:ext cx="786063" cy="1114926"/>
          </a:xfrm>
          <a:prstGeom prst="rect">
            <a:avLst/>
          </a:prstGeom>
          <a:noFill/>
          <a:ln>
            <a:noFill/>
          </a:ln>
        </p:spPr>
      </p:pic>
      <p:sp>
        <p:nvSpPr>
          <p:cNvPr id="9" name="TextBox 8">
            <a:extLst>
              <a:ext uri="{FF2B5EF4-FFF2-40B4-BE49-F238E27FC236}">
                <a16:creationId xmlns:a16="http://schemas.microsoft.com/office/drawing/2014/main" id="{A3FD7771-99C3-4441-BD70-2DA29A485075}"/>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a:t>
            </a:fld>
            <a:endParaRPr lang="en-US" b="1" dirty="0">
              <a:solidFill>
                <a:schemeClr val="accent3">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435791" y="225602"/>
            <a:ext cx="7249563"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6. </a:t>
            </a:r>
            <a:r>
              <a:rPr lang="en-US" sz="3600" dirty="0">
                <a:solidFill>
                  <a:schemeClr val="dk1"/>
                </a:solidFill>
                <a:latin typeface="Playfair Display Medium"/>
                <a:ea typeface="Playfair Display Medium"/>
                <a:cs typeface="Playfair Display Medium"/>
                <a:sym typeface="Playfair Display Medium"/>
              </a:rPr>
              <a:t>Now what?</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728122" y="967802"/>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1121240" y="846475"/>
            <a:ext cx="5786157" cy="984855"/>
          </a:xfrm>
          <a:prstGeom prst="rect">
            <a:avLst/>
          </a:prstGeom>
          <a:noFill/>
          <a:ln>
            <a:noFill/>
          </a:ln>
        </p:spPr>
        <p:txBody>
          <a:bodyPr spcFirstLastPara="1" wrap="square" lIns="91425" tIns="91425" rIns="91425" bIns="91425" anchor="t" anchorCtr="0">
            <a:spAutoFit/>
          </a:bodyPr>
          <a:lstStyle/>
          <a:p>
            <a:r>
              <a:rPr lang="en-US" dirty="0"/>
              <a:t> </a:t>
            </a:r>
          </a:p>
          <a:p>
            <a:pPr algn="ctr"/>
            <a:r>
              <a:rPr lang="en-US" sz="2400" dirty="0"/>
              <a:t>Discussion Questions</a:t>
            </a:r>
          </a:p>
          <a:p>
            <a:pPr marL="285750" lvl="0" indent="-285750">
              <a:buFont typeface="Arial" panose="020B0604020202020204" pitchFamily="34" charset="0"/>
              <a:buChar char="•"/>
            </a:pPr>
            <a:endParaRPr lang="en-US" dirty="0"/>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29EC08E2-768F-4642-820A-C9188ABD398D}"/>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1B2F46CB-8F9B-A043-BDD9-19B1545F595B}"/>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10</a:t>
            </a:fld>
            <a:endParaRPr lang="en-US" b="1" dirty="0">
              <a:solidFill>
                <a:schemeClr val="accent3">
                  <a:lumMod val="60000"/>
                  <a:lumOff val="40000"/>
                </a:schemeClr>
              </a:solidFill>
            </a:endParaRPr>
          </a:p>
        </p:txBody>
      </p:sp>
      <p:pic>
        <p:nvPicPr>
          <p:cNvPr id="9" name="Picture 8">
            <a:extLst>
              <a:ext uri="{FF2B5EF4-FFF2-40B4-BE49-F238E27FC236}">
                <a16:creationId xmlns:a16="http://schemas.microsoft.com/office/drawing/2014/main" id="{4A1B3CCD-5941-A34F-9566-11DC34EC7B8D}"/>
              </a:ext>
            </a:extLst>
          </p:cNvPr>
          <p:cNvPicPr>
            <a:picLocks noChangeAspect="1"/>
          </p:cNvPicPr>
          <p:nvPr/>
        </p:nvPicPr>
        <p:blipFill>
          <a:blip r:embed="rId4"/>
          <a:stretch>
            <a:fillRect/>
          </a:stretch>
        </p:blipFill>
        <p:spPr>
          <a:xfrm>
            <a:off x="7055036" y="2071861"/>
            <a:ext cx="1935448" cy="1406749"/>
          </a:xfrm>
          <a:prstGeom prst="rect">
            <a:avLst/>
          </a:prstGeom>
        </p:spPr>
      </p:pic>
      <p:sp>
        <p:nvSpPr>
          <p:cNvPr id="10" name="Rectangle 9">
            <a:extLst>
              <a:ext uri="{FF2B5EF4-FFF2-40B4-BE49-F238E27FC236}">
                <a16:creationId xmlns:a16="http://schemas.microsoft.com/office/drawing/2014/main" id="{CB91CB83-AD12-9444-B016-1D697D20042E}"/>
              </a:ext>
            </a:extLst>
          </p:cNvPr>
          <p:cNvSpPr/>
          <p:nvPr/>
        </p:nvSpPr>
        <p:spPr>
          <a:xfrm>
            <a:off x="688339" y="1710002"/>
            <a:ext cx="6200637" cy="2800767"/>
          </a:xfrm>
          <a:prstGeom prst="rect">
            <a:avLst/>
          </a:prstGeom>
        </p:spPr>
        <p:txBody>
          <a:bodyPr wrap="square">
            <a:spAutoFit/>
          </a:bodyPr>
          <a:lstStyle/>
          <a:p>
            <a:pPr marL="285750" lvl="0" indent="-285750">
              <a:buFont typeface="Arial" panose="020B0604020202020204" pitchFamily="34" charset="0"/>
              <a:buChar char="•"/>
            </a:pPr>
            <a:r>
              <a:rPr lang="en-US" sz="1600" dirty="0"/>
              <a:t>The media drumbeat about diversity, engagement, and inclusivity is relentless. What are the most misunderstand aspects of building an inclusive workplace? </a:t>
            </a:r>
            <a:br>
              <a:rPr lang="en-US" sz="1600" dirty="0"/>
            </a:br>
            <a:endParaRPr lang="en-US" sz="1600" dirty="0"/>
          </a:p>
          <a:p>
            <a:pPr marL="285750" lvl="0" indent="-285750">
              <a:buFont typeface="Arial" panose="020B0604020202020204" pitchFamily="34" charset="0"/>
              <a:buChar char="•"/>
            </a:pPr>
            <a:r>
              <a:rPr lang="en-US" sz="1600" dirty="0"/>
              <a:t>What conversational “rules” (often implicit) have proven </a:t>
            </a:r>
            <a:r>
              <a:rPr lang="en-US" sz="1600" u="sng" dirty="0"/>
              <a:t>least </a:t>
            </a:r>
            <a:r>
              <a:rPr lang="en-US" sz="1600" dirty="0"/>
              <a:t>useful in building an inclusive workplace? </a:t>
            </a:r>
            <a:r>
              <a:rPr lang="en-US" sz="1600" u="sng" dirty="0"/>
              <a:t>Most</a:t>
            </a:r>
            <a:r>
              <a:rPr lang="en-US" sz="1600" dirty="0"/>
              <a:t> useful? </a:t>
            </a:r>
            <a:br>
              <a:rPr lang="en-US" sz="1600" dirty="0"/>
            </a:br>
            <a:endParaRPr lang="en-US" sz="1600" dirty="0"/>
          </a:p>
          <a:p>
            <a:pPr marL="285750" lvl="0" indent="-285750">
              <a:buFont typeface="Arial" panose="020B0604020202020204" pitchFamily="34" charset="0"/>
              <a:buChar char="•"/>
            </a:pPr>
            <a:r>
              <a:rPr lang="en-US" sz="1600" dirty="0"/>
              <a:t>What strategies have been most useful bridging differences between disconnected groups? How do you know when you’ve built an inclusive workplace for groups and people (e.g., what are the indicators?)?</a:t>
            </a:r>
          </a:p>
        </p:txBody>
      </p:sp>
    </p:spTree>
    <p:extLst>
      <p:ext uri="{BB962C8B-B14F-4D97-AF65-F5344CB8AC3E}">
        <p14:creationId xmlns:p14="http://schemas.microsoft.com/office/powerpoint/2010/main" val="226749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t="15200" b="723"/>
          <a:stretch/>
        </p:blipFill>
        <p:spPr>
          <a:xfrm>
            <a:off x="-135173" y="-342835"/>
            <a:ext cx="9144000" cy="5143500"/>
          </a:xfrm>
          <a:prstGeom prst="rect">
            <a:avLst/>
          </a:prstGeom>
          <a:noFill/>
          <a:ln>
            <a:noFill/>
          </a:ln>
        </p:spPr>
      </p:pic>
      <p:sp>
        <p:nvSpPr>
          <p:cNvPr id="242" name="Google Shape;242;p40"/>
          <p:cNvSpPr txBox="1"/>
          <p:nvPr/>
        </p:nvSpPr>
        <p:spPr>
          <a:xfrm>
            <a:off x="673516" y="2031181"/>
            <a:ext cx="7797000" cy="879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000" b="1" dirty="0">
                <a:solidFill>
                  <a:schemeClr val="dk1"/>
                </a:solidFill>
                <a:latin typeface="Playfair Display"/>
                <a:ea typeface="Playfair Display"/>
                <a:cs typeface="Playfair Display"/>
                <a:sym typeface="Playfair Display"/>
              </a:rPr>
              <a:t>Questions?</a:t>
            </a:r>
            <a:endParaRPr sz="4000" b="1" dirty="0">
              <a:solidFill>
                <a:schemeClr val="dk1"/>
              </a:solidFill>
              <a:latin typeface="Playfair Display"/>
              <a:ea typeface="Playfair Display"/>
              <a:cs typeface="Playfair Display"/>
              <a:sym typeface="Playfair Display"/>
            </a:endParaRPr>
          </a:p>
        </p:txBody>
      </p:sp>
      <p:sp>
        <p:nvSpPr>
          <p:cNvPr id="244" name="Google Shape;244;p40"/>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2"/>
          <p:cNvSpPr txBox="1"/>
          <p:nvPr/>
        </p:nvSpPr>
        <p:spPr>
          <a:xfrm>
            <a:off x="4499750" y="881881"/>
            <a:ext cx="4307365" cy="742200"/>
          </a:xfrm>
          <a:prstGeom prst="rect">
            <a:avLst/>
          </a:prstGeom>
          <a:noFill/>
          <a:ln>
            <a:noFill/>
          </a:ln>
        </p:spPr>
        <p:txBody>
          <a:bodyPr spcFirstLastPara="1" wrap="square" lIns="68575" tIns="34275" rIns="68575" bIns="34275" anchor="ctr" anchorCtr="0">
            <a:noAutofit/>
          </a:bodyPr>
          <a:lstStyle/>
          <a:p>
            <a:pPr marL="342900" lvl="1"/>
            <a:r>
              <a:rPr lang="en-US" sz="4400" dirty="0">
                <a:solidFill>
                  <a:schemeClr val="dk1"/>
                </a:solidFill>
                <a:latin typeface="Playfair Display Medium"/>
                <a:ea typeface="Playfair Display Medium"/>
                <a:cs typeface="Playfair Display Medium"/>
                <a:sym typeface="Playfair Display Medium"/>
              </a:rPr>
              <a:t>Visit the website</a:t>
            </a:r>
            <a:endParaRPr lang="en-US" sz="4400" dirty="0">
              <a:latin typeface="Playfair Display Medium"/>
              <a:ea typeface="Playfair Display Medium"/>
              <a:cs typeface="Playfair Display Medium"/>
              <a:sym typeface="Playfair Display Medium"/>
            </a:endParaRPr>
          </a:p>
        </p:txBody>
      </p:sp>
      <p:cxnSp>
        <p:nvCxnSpPr>
          <p:cNvPr id="122" name="Google Shape;122;p32"/>
          <p:cNvCxnSpPr>
            <a:cxnSpLocks/>
          </p:cNvCxnSpPr>
          <p:nvPr/>
        </p:nvCxnSpPr>
        <p:spPr>
          <a:xfrm>
            <a:off x="5163526" y="1749663"/>
            <a:ext cx="3154306"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16329" y="5018"/>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err="1">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12</a:t>
            </a:fld>
            <a:endParaRPr lang="en-US" b="1" dirty="0">
              <a:solidFill>
                <a:schemeClr val="accent3">
                  <a:lumMod val="60000"/>
                  <a:lumOff val="40000"/>
                </a:schemeClr>
              </a:solidFill>
            </a:endParaRPr>
          </a:p>
        </p:txBody>
      </p:sp>
      <p:sp>
        <p:nvSpPr>
          <p:cNvPr id="22" name="Google Shape;250;p41">
            <a:extLst>
              <a:ext uri="{FF2B5EF4-FFF2-40B4-BE49-F238E27FC236}">
                <a16:creationId xmlns:a16="http://schemas.microsoft.com/office/drawing/2014/main" id="{7D8BD88C-38BB-D344-9062-4983F3C0C777}"/>
              </a:ext>
            </a:extLst>
          </p:cNvPr>
          <p:cNvSpPr/>
          <p:nvPr/>
        </p:nvSpPr>
        <p:spPr>
          <a:xfrm>
            <a:off x="5412179" y="1832850"/>
            <a:ext cx="2835000" cy="738900"/>
          </a:xfrm>
          <a:prstGeom prst="rect">
            <a:avLst/>
          </a:prstGeom>
          <a:noFill/>
          <a:ln>
            <a:noFill/>
          </a:ln>
        </p:spPr>
        <p:txBody>
          <a:bodyPr spcFirstLastPara="1" wrap="square" lIns="68575" tIns="34275" rIns="68575" bIns="34275" anchor="t" anchorCtr="0">
            <a:noAutofit/>
          </a:bodyPr>
          <a:lstStyle/>
          <a:p>
            <a:pPr marL="0" marR="0" lvl="0" indent="0" algn="just" rtl="0">
              <a:lnSpc>
                <a:spcPct val="150000"/>
              </a:lnSpc>
              <a:spcBef>
                <a:spcPts val="0"/>
              </a:spcBef>
              <a:spcAft>
                <a:spcPts val="0"/>
              </a:spcAft>
              <a:buNone/>
            </a:pPr>
            <a:r>
              <a:rPr lang="en" sz="2000" b="1" dirty="0" err="1">
                <a:solidFill>
                  <a:srgbClr val="3F3F3F"/>
                </a:solidFill>
                <a:latin typeface="Lato"/>
                <a:ea typeface="Lato"/>
                <a:cs typeface="Lato"/>
                <a:sym typeface="Lato"/>
              </a:rPr>
              <a:t>LeadingWithCare.Net</a:t>
            </a:r>
            <a:endParaRPr sz="2000" b="1" dirty="0"/>
          </a:p>
        </p:txBody>
      </p:sp>
      <p:sp>
        <p:nvSpPr>
          <p:cNvPr id="25" name="Google Shape;251;p41">
            <a:extLst>
              <a:ext uri="{FF2B5EF4-FFF2-40B4-BE49-F238E27FC236}">
                <a16:creationId xmlns:a16="http://schemas.microsoft.com/office/drawing/2014/main" id="{74705EBB-8633-4B47-90DD-6AD5B32B1E6E}"/>
              </a:ext>
            </a:extLst>
          </p:cNvPr>
          <p:cNvSpPr/>
          <p:nvPr/>
        </p:nvSpPr>
        <p:spPr>
          <a:xfrm>
            <a:off x="5502722" y="2863556"/>
            <a:ext cx="3450899" cy="34682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Self-Tests </a:t>
            </a:r>
            <a:r>
              <a:rPr lang="en" dirty="0">
                <a:solidFill>
                  <a:srgbClr val="3F3F3F"/>
                </a:solidFill>
                <a:latin typeface="Lato"/>
                <a:ea typeface="Lato"/>
                <a:cs typeface="Lato"/>
                <a:sym typeface="Lato"/>
              </a:rPr>
              <a:t>(check your understanding)</a:t>
            </a:r>
            <a:endParaRPr dirty="0">
              <a:solidFill>
                <a:srgbClr val="3F3F3F"/>
              </a:solidFill>
              <a:latin typeface="Lato"/>
              <a:ea typeface="Lato"/>
              <a:cs typeface="Lato"/>
              <a:sym typeface="Lato"/>
            </a:endParaRPr>
          </a:p>
        </p:txBody>
      </p:sp>
      <p:sp>
        <p:nvSpPr>
          <p:cNvPr id="26" name="Google Shape;253;p41">
            <a:extLst>
              <a:ext uri="{FF2B5EF4-FFF2-40B4-BE49-F238E27FC236}">
                <a16:creationId xmlns:a16="http://schemas.microsoft.com/office/drawing/2014/main" id="{8654AD8D-8F2B-DD4A-A9F6-460A7A71BEB2}"/>
              </a:ext>
            </a:extLst>
          </p:cNvPr>
          <p:cNvSpPr/>
          <p:nvPr/>
        </p:nvSpPr>
        <p:spPr>
          <a:xfrm>
            <a:off x="5476530" y="3258010"/>
            <a:ext cx="3171341" cy="36474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Discussions Questions </a:t>
            </a:r>
            <a:r>
              <a:rPr lang="en" dirty="0">
                <a:solidFill>
                  <a:srgbClr val="3F3F3F"/>
                </a:solidFill>
                <a:latin typeface="Lato"/>
                <a:ea typeface="Lato"/>
                <a:cs typeface="Lato"/>
                <a:sym typeface="Lato"/>
              </a:rPr>
              <a:t>(expand your knowledge)</a:t>
            </a:r>
            <a:endParaRPr dirty="0">
              <a:solidFill>
                <a:srgbClr val="3F3F3F"/>
              </a:solidFill>
              <a:latin typeface="Lato"/>
              <a:ea typeface="Lato"/>
              <a:cs typeface="Lato"/>
              <a:sym typeface="Lato"/>
            </a:endParaRPr>
          </a:p>
        </p:txBody>
      </p:sp>
      <p:sp>
        <p:nvSpPr>
          <p:cNvPr id="27" name="Google Shape;255;p41">
            <a:extLst>
              <a:ext uri="{FF2B5EF4-FFF2-40B4-BE49-F238E27FC236}">
                <a16:creationId xmlns:a16="http://schemas.microsoft.com/office/drawing/2014/main" id="{FFFC0F9C-62FE-194A-A0B3-C0E8A1177CD2}"/>
              </a:ext>
            </a:extLst>
          </p:cNvPr>
          <p:cNvSpPr/>
          <p:nvPr/>
        </p:nvSpPr>
        <p:spPr>
          <a:xfrm>
            <a:off x="5444354" y="3851679"/>
            <a:ext cx="3235692" cy="51785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Self-Assessments </a:t>
            </a:r>
            <a:r>
              <a:rPr lang="en" dirty="0">
                <a:solidFill>
                  <a:srgbClr val="3F3F3F"/>
                </a:solidFill>
                <a:latin typeface="Lato"/>
                <a:ea typeface="Lato"/>
                <a:cs typeface="Lato"/>
                <a:sym typeface="Lato"/>
              </a:rPr>
              <a:t>(create a personal development plan)</a:t>
            </a:r>
            <a:endParaRPr dirty="0">
              <a:solidFill>
                <a:srgbClr val="3F3F3F"/>
              </a:solidFill>
              <a:latin typeface="Lato"/>
              <a:ea typeface="Lato"/>
              <a:cs typeface="Lato"/>
              <a:sym typeface="Lato"/>
            </a:endParaRPr>
          </a:p>
        </p:txBody>
      </p:sp>
      <p:sp>
        <p:nvSpPr>
          <p:cNvPr id="28" name="Google Shape;252;p41">
            <a:extLst>
              <a:ext uri="{FF2B5EF4-FFF2-40B4-BE49-F238E27FC236}">
                <a16:creationId xmlns:a16="http://schemas.microsoft.com/office/drawing/2014/main" id="{5E78E7F3-1080-0C4A-BB27-B0AD18AF796D}"/>
              </a:ext>
            </a:extLst>
          </p:cNvPr>
          <p:cNvSpPr/>
          <p:nvPr/>
        </p:nvSpPr>
        <p:spPr>
          <a:xfrm>
            <a:off x="5226650" y="2952325"/>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1" name="Google Shape;252;p41">
            <a:extLst>
              <a:ext uri="{FF2B5EF4-FFF2-40B4-BE49-F238E27FC236}">
                <a16:creationId xmlns:a16="http://schemas.microsoft.com/office/drawing/2014/main" id="{0300ECF8-788B-A34C-A018-3F2746950437}"/>
              </a:ext>
            </a:extLst>
          </p:cNvPr>
          <p:cNvSpPr/>
          <p:nvPr/>
        </p:nvSpPr>
        <p:spPr>
          <a:xfrm>
            <a:off x="5226650" y="332348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2" name="Google Shape;252;p41">
            <a:extLst>
              <a:ext uri="{FF2B5EF4-FFF2-40B4-BE49-F238E27FC236}">
                <a16:creationId xmlns:a16="http://schemas.microsoft.com/office/drawing/2014/main" id="{AC6D3BD4-707E-7549-83AE-10F50D6AAE29}"/>
              </a:ext>
            </a:extLst>
          </p:cNvPr>
          <p:cNvSpPr/>
          <p:nvPr/>
        </p:nvSpPr>
        <p:spPr>
          <a:xfrm>
            <a:off x="5207805" y="3878556"/>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4999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2"/>
          <p:cNvSpPr txBox="1"/>
          <p:nvPr/>
        </p:nvSpPr>
        <p:spPr>
          <a:xfrm>
            <a:off x="3295003" y="655819"/>
            <a:ext cx="5562749"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400" dirty="0">
                <a:solidFill>
                  <a:schemeClr val="dk1"/>
                </a:solidFill>
                <a:latin typeface="Playfair Display Medium"/>
                <a:ea typeface="Playfair Display Medium"/>
                <a:cs typeface="Playfair Display Medium"/>
                <a:sym typeface="Playfair Display Medium"/>
              </a:rPr>
              <a:t>Agenda: </a:t>
            </a:r>
            <a:r>
              <a:rPr lang="en" sz="3400">
                <a:solidFill>
                  <a:schemeClr val="dk1"/>
                </a:solidFill>
                <a:latin typeface="Playfair Display Medium"/>
                <a:ea typeface="Playfair Display Medium"/>
                <a:cs typeface="Playfair Display Medium"/>
                <a:sym typeface="Playfair Display Medium"/>
              </a:rPr>
              <a:t>Inclusive Workplace</a:t>
            </a:r>
            <a:endParaRPr sz="3400" dirty="0">
              <a:highlight>
                <a:srgbClr val="FFFF00"/>
              </a:highlight>
              <a:latin typeface="Playfair Display Medium"/>
              <a:ea typeface="Playfair Display Medium"/>
              <a:cs typeface="Playfair Display Medium"/>
              <a:sym typeface="Playfair Display Medium"/>
            </a:endParaRPr>
          </a:p>
        </p:txBody>
      </p:sp>
      <p:cxnSp>
        <p:nvCxnSpPr>
          <p:cNvPr id="122" name="Google Shape;122;p32"/>
          <p:cNvCxnSpPr/>
          <p:nvPr/>
        </p:nvCxnSpPr>
        <p:spPr>
          <a:xfrm>
            <a:off x="4457406" y="1449970"/>
            <a:ext cx="2385900"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591544" y="128810"/>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grpSp>
        <p:nvGrpSpPr>
          <p:cNvPr id="125" name="Google Shape;125;p32"/>
          <p:cNvGrpSpPr/>
          <p:nvPr/>
        </p:nvGrpSpPr>
        <p:grpSpPr>
          <a:xfrm>
            <a:off x="4398355" y="1718838"/>
            <a:ext cx="3943615" cy="300000"/>
            <a:chOff x="5254055" y="2362172"/>
            <a:chExt cx="3323755" cy="300000"/>
          </a:xfrm>
        </p:grpSpPr>
        <p:sp>
          <p:nvSpPr>
            <p:cNvPr id="126" name="Google Shape;126;p32"/>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lvl="0" algn="just">
                <a:buClr>
                  <a:schemeClr val="dk1"/>
                </a:buClr>
              </a:pPr>
              <a:r>
                <a:rPr lang="en-US" dirty="0">
                  <a:solidFill>
                    <a:srgbClr val="3F3F3F"/>
                  </a:solidFill>
                  <a:latin typeface="Lato"/>
                  <a:ea typeface="Lato"/>
                  <a:cs typeface="Lato"/>
                  <a:sym typeface="Lato"/>
                </a:rPr>
                <a:t>Understanding DEI</a:t>
              </a:r>
            </a:p>
          </p:txBody>
        </p:sp>
        <p:sp>
          <p:nvSpPr>
            <p:cNvPr id="127" name="Google Shape;127;p32"/>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28" name="Google Shape;128;p32"/>
          <p:cNvGrpSpPr/>
          <p:nvPr/>
        </p:nvGrpSpPr>
        <p:grpSpPr>
          <a:xfrm>
            <a:off x="4398355" y="2203553"/>
            <a:ext cx="4114200" cy="300000"/>
            <a:chOff x="5254054" y="2783256"/>
            <a:chExt cx="3074922" cy="300000"/>
          </a:xfrm>
        </p:grpSpPr>
        <p:sp>
          <p:nvSpPr>
            <p:cNvPr id="129" name="Google Shape;129;p32"/>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Inclusion Intensity Indicator</a:t>
              </a:r>
            </a:p>
          </p:txBody>
        </p:sp>
        <p:sp>
          <p:nvSpPr>
            <p:cNvPr id="130" name="Google Shape;130;p32"/>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1" name="Google Shape;131;p32"/>
          <p:cNvGrpSpPr/>
          <p:nvPr/>
        </p:nvGrpSpPr>
        <p:grpSpPr>
          <a:xfrm>
            <a:off x="4442591" y="2682621"/>
            <a:ext cx="3852656" cy="300000"/>
            <a:chOff x="5254055" y="3134401"/>
            <a:chExt cx="3129221" cy="300000"/>
          </a:xfrm>
        </p:grpSpPr>
        <p:sp>
          <p:nvSpPr>
            <p:cNvPr id="132" name="Google Shape;132;p32"/>
            <p:cNvSpPr/>
            <p:nvPr/>
          </p:nvSpPr>
          <p:spPr>
            <a:xfrm>
              <a:off x="5547976" y="3134401"/>
              <a:ext cx="28353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Subtle practices</a:t>
              </a:r>
              <a:endParaRPr lang="en" dirty="0">
                <a:solidFill>
                  <a:srgbClr val="3F3F3F"/>
                </a:solidFill>
                <a:latin typeface="Lato"/>
                <a:ea typeface="Lato"/>
                <a:cs typeface="Lato"/>
                <a:sym typeface="Lato"/>
              </a:endParaRPr>
            </a:p>
          </p:txBody>
        </p:sp>
        <p:sp>
          <p:nvSpPr>
            <p:cNvPr id="133" name="Google Shape;133;p32"/>
            <p:cNvSpPr/>
            <p:nvPr/>
          </p:nvSpPr>
          <p:spPr>
            <a:xfrm>
              <a:off x="5254055" y="315234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4" name="Google Shape;134;p32"/>
          <p:cNvGrpSpPr/>
          <p:nvPr/>
        </p:nvGrpSpPr>
        <p:grpSpPr>
          <a:xfrm>
            <a:off x="4457406" y="3155206"/>
            <a:ext cx="3740896" cy="300000"/>
            <a:chOff x="5254055" y="3698950"/>
            <a:chExt cx="3129221" cy="300000"/>
          </a:xfrm>
        </p:grpSpPr>
        <p:sp>
          <p:nvSpPr>
            <p:cNvPr id="135" name="Google Shape;135;p32"/>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Visible practices</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136" name="Google Shape;136;p32"/>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9" name="Google Shape;134;p32">
            <a:extLst>
              <a:ext uri="{FF2B5EF4-FFF2-40B4-BE49-F238E27FC236}">
                <a16:creationId xmlns:a16="http://schemas.microsoft.com/office/drawing/2014/main" id="{26351937-98D6-7E44-9975-7C37395DD714}"/>
              </a:ext>
            </a:extLst>
          </p:cNvPr>
          <p:cNvGrpSpPr/>
          <p:nvPr/>
        </p:nvGrpSpPr>
        <p:grpSpPr>
          <a:xfrm>
            <a:off x="4457406" y="3592026"/>
            <a:ext cx="3580281" cy="300000"/>
            <a:chOff x="5254055" y="3698950"/>
            <a:chExt cx="3129221" cy="300000"/>
          </a:xfrm>
        </p:grpSpPr>
        <p:sp>
          <p:nvSpPr>
            <p:cNvPr id="20" name="Google Shape;135;p32">
              <a:extLst>
                <a:ext uri="{FF2B5EF4-FFF2-40B4-BE49-F238E27FC236}">
                  <a16:creationId xmlns:a16="http://schemas.microsoft.com/office/drawing/2014/main" id="{092BAD7D-8E25-ED4B-85A6-B345E75009A4}"/>
                </a:ext>
              </a:extLst>
            </p:cNvPr>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The tough side of engagement</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21" name="Google Shape;136;p32">
              <a:extLst>
                <a:ext uri="{FF2B5EF4-FFF2-40B4-BE49-F238E27FC236}">
                  <a16:creationId xmlns:a16="http://schemas.microsoft.com/office/drawing/2014/main" id="{4147B2A7-F388-3145-BBF1-7BDBB06A243F}"/>
                </a:ext>
              </a:extLst>
            </p:cNvPr>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2</a:t>
            </a:fld>
            <a:endParaRPr lang="en-US" b="1" dirty="0">
              <a:solidFill>
                <a:schemeClr val="accent3">
                  <a:lumMod val="60000"/>
                  <a:lumOff val="40000"/>
                </a:schemeClr>
              </a:solidFill>
            </a:endParaRPr>
          </a:p>
        </p:txBody>
      </p:sp>
      <p:grpSp>
        <p:nvGrpSpPr>
          <p:cNvPr id="3" name="Google Shape;128;p32">
            <a:extLst>
              <a:ext uri="{FF2B5EF4-FFF2-40B4-BE49-F238E27FC236}">
                <a16:creationId xmlns:a16="http://schemas.microsoft.com/office/drawing/2014/main" id="{BDAA79F7-919F-74CE-C5C2-E292B3B6DFC1}"/>
              </a:ext>
            </a:extLst>
          </p:cNvPr>
          <p:cNvGrpSpPr/>
          <p:nvPr/>
        </p:nvGrpSpPr>
        <p:grpSpPr>
          <a:xfrm>
            <a:off x="4446441" y="4083210"/>
            <a:ext cx="4114200" cy="300000"/>
            <a:chOff x="5254054" y="2783256"/>
            <a:chExt cx="3074922" cy="300000"/>
          </a:xfrm>
        </p:grpSpPr>
        <p:sp>
          <p:nvSpPr>
            <p:cNvPr id="4" name="Google Shape;129;p32">
              <a:extLst>
                <a:ext uri="{FF2B5EF4-FFF2-40B4-BE49-F238E27FC236}">
                  <a16:creationId xmlns:a16="http://schemas.microsoft.com/office/drawing/2014/main" id="{DEC6DB3C-BA34-4D0A-97B2-69E067248F28}"/>
                </a:ext>
              </a:extLst>
            </p:cNvPr>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Now what?</a:t>
              </a:r>
            </a:p>
          </p:txBody>
        </p:sp>
        <p:sp>
          <p:nvSpPr>
            <p:cNvPr id="5" name="Google Shape;130;p32">
              <a:extLst>
                <a:ext uri="{FF2B5EF4-FFF2-40B4-BE49-F238E27FC236}">
                  <a16:creationId xmlns:a16="http://schemas.microsoft.com/office/drawing/2014/main" id="{08F16696-5E82-31E0-A3D9-331FF6ED3368}"/>
                </a:ext>
              </a:extLst>
            </p:cNvPr>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2800" dirty="0">
                <a:solidFill>
                  <a:schemeClr val="dk1"/>
                </a:solidFill>
                <a:latin typeface="Playfair Display Medium"/>
                <a:ea typeface="Playfair Display Medium"/>
                <a:cs typeface="Playfair Display Medium"/>
                <a:sym typeface="Playfair Display Medium"/>
              </a:rPr>
              <a:t>1. </a:t>
            </a:r>
            <a:r>
              <a:rPr lang="en-US" sz="2800" dirty="0">
                <a:solidFill>
                  <a:srgbClr val="3F3F3F"/>
                </a:solidFill>
                <a:latin typeface="Lato"/>
                <a:ea typeface="Lato"/>
                <a:cs typeface="Lato"/>
                <a:sym typeface="Lato"/>
              </a:rPr>
              <a:t>Understanding DEI</a:t>
            </a: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41071" y="1195796"/>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3</a:t>
            </a:fld>
            <a:endParaRPr lang="en-US" b="1" dirty="0">
              <a:solidFill>
                <a:schemeClr val="accent3">
                  <a:lumMod val="60000"/>
                  <a:lumOff val="40000"/>
                </a:schemeClr>
              </a:solidFill>
            </a:endParaRPr>
          </a:p>
        </p:txBody>
      </p:sp>
      <p:sp>
        <p:nvSpPr>
          <p:cNvPr id="11" name="Google Shape;165;p35">
            <a:extLst>
              <a:ext uri="{FF2B5EF4-FFF2-40B4-BE49-F238E27FC236}">
                <a16:creationId xmlns:a16="http://schemas.microsoft.com/office/drawing/2014/main" id="{AB1BE8BE-0284-C244-A93B-50401744CACB}"/>
              </a:ext>
            </a:extLst>
          </p:cNvPr>
          <p:cNvSpPr txBox="1"/>
          <p:nvPr/>
        </p:nvSpPr>
        <p:spPr>
          <a:xfrm>
            <a:off x="716132" y="1557423"/>
            <a:ext cx="7296899" cy="2954625"/>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b="1" dirty="0"/>
              <a:t>Diversity - </a:t>
            </a:r>
            <a:r>
              <a:rPr lang="en-US" sz="1800" dirty="0"/>
              <a:t>the word “diversity” emerged from the Latin expression “</a:t>
            </a:r>
            <a:r>
              <a:rPr lang="en-US" sz="1800" dirty="0" err="1"/>
              <a:t>diversus</a:t>
            </a:r>
            <a:r>
              <a:rPr lang="en-US" sz="1800" dirty="0"/>
              <a:t>” which means “turned in different ways.” At its core, the term means “something different in kind and not alike.” </a:t>
            </a:r>
          </a:p>
          <a:p>
            <a:pPr marL="342900" indent="-342900">
              <a:buFont typeface="+mj-lt"/>
              <a:buAutoNum type="alphaLcPeriod"/>
            </a:pPr>
            <a:endParaRPr lang="en-US" sz="1800" dirty="0"/>
          </a:p>
          <a:p>
            <a:pPr marL="342900" indent="-342900">
              <a:buFont typeface="+mj-lt"/>
              <a:buAutoNum type="alphaLcPeriod"/>
            </a:pPr>
            <a:r>
              <a:rPr lang="en-US" sz="1800" b="1" dirty="0"/>
              <a:t>Engagement - </a:t>
            </a:r>
            <a:r>
              <a:rPr lang="en-US" sz="1800" dirty="0"/>
              <a:t>“magical power to attract.” Team members who are engaged are motivated, involved, and emotionally committed. </a:t>
            </a:r>
          </a:p>
          <a:p>
            <a:pPr marL="342900" indent="-342900">
              <a:buFont typeface="+mj-lt"/>
              <a:buAutoNum type="alphaLcPeriod"/>
            </a:pPr>
            <a:endParaRPr lang="en-US" sz="1800" dirty="0"/>
          </a:p>
          <a:p>
            <a:pPr marL="342900" indent="-342900">
              <a:buFont typeface="+mj-lt"/>
              <a:buAutoNum type="alphaLcPeriod"/>
            </a:pPr>
            <a:r>
              <a:rPr lang="en-US" sz="1800" b="1" dirty="0"/>
              <a:t>Inclusion - </a:t>
            </a:r>
            <a:r>
              <a:rPr lang="en-US" sz="1800" dirty="0"/>
              <a:t>our current usage emerged from the Medieval Latin expression “</a:t>
            </a:r>
            <a:r>
              <a:rPr lang="en-US" sz="1800" dirty="0" err="1"/>
              <a:t>inclusivius</a:t>
            </a:r>
            <a:r>
              <a:rPr lang="en-US" sz="1800" dirty="0"/>
              <a:t>.” Translation: “including a great deal, leaving little out.”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322608"/>
            <a:ext cx="7172253"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600" dirty="0">
                <a:solidFill>
                  <a:schemeClr val="dk1"/>
                </a:solidFill>
                <a:latin typeface="Playfair Display Medium"/>
                <a:ea typeface="Playfair Display Medium"/>
                <a:cs typeface="Playfair Display Medium"/>
                <a:sym typeface="Playfair Display Medium"/>
              </a:rPr>
              <a:t>2. Inclusion Intensity Indicator</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064808"/>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4</a:t>
            </a:fld>
            <a:endParaRPr lang="en-US" b="1" dirty="0">
              <a:solidFill>
                <a:schemeClr val="accent3">
                  <a:lumMod val="60000"/>
                  <a:lumOff val="40000"/>
                </a:schemeClr>
              </a:solidFill>
            </a:endParaRPr>
          </a:p>
        </p:txBody>
      </p:sp>
      <p:sp>
        <p:nvSpPr>
          <p:cNvPr id="9" name="Google Shape;165;p35">
            <a:extLst>
              <a:ext uri="{FF2B5EF4-FFF2-40B4-BE49-F238E27FC236}">
                <a16:creationId xmlns:a16="http://schemas.microsoft.com/office/drawing/2014/main" id="{9FA7E9AD-FDF0-144B-ABF5-E154E7684858}"/>
              </a:ext>
            </a:extLst>
          </p:cNvPr>
          <p:cNvSpPr txBox="1"/>
          <p:nvPr/>
        </p:nvSpPr>
        <p:spPr>
          <a:xfrm>
            <a:off x="685514" y="1275722"/>
            <a:ext cx="4160668" cy="3139291"/>
          </a:xfrm>
          <a:prstGeom prst="rect">
            <a:avLst/>
          </a:prstGeom>
          <a:noFill/>
          <a:ln>
            <a:noFill/>
          </a:ln>
        </p:spPr>
        <p:txBody>
          <a:bodyPr spcFirstLastPara="1" wrap="square" lIns="91425" tIns="91425" rIns="91425" bIns="91425" anchor="t" anchorCtr="0">
            <a:spAutoFit/>
          </a:bodyPr>
          <a:lstStyle/>
          <a:p>
            <a:r>
              <a:rPr lang="en-US" sz="1600" i="1" dirty="0"/>
              <a:t>Our fundamental view is that engaging employees and building diversity generates an inclusive workplace.</a:t>
            </a:r>
            <a:r>
              <a:rPr lang="en-US" sz="1600" dirty="0"/>
              <a:t> </a:t>
            </a:r>
            <a:endParaRPr lang="en-US" sz="1600" dirty="0">
              <a:highlight>
                <a:srgbClr val="FFFF00"/>
              </a:highlight>
            </a:endParaRPr>
          </a:p>
          <a:p>
            <a:endParaRPr lang="en-US" sz="1600" dirty="0"/>
          </a:p>
          <a:p>
            <a:r>
              <a:rPr lang="en-US" sz="1600" i="1" dirty="0"/>
              <a:t>Potential workplace environments:</a:t>
            </a:r>
            <a:endParaRPr lang="en-US" sz="1600" dirty="0"/>
          </a:p>
          <a:p>
            <a:pPr marL="342900" indent="-342900">
              <a:buFont typeface="Arial" panose="020B0604020202020204" pitchFamily="34" charset="0"/>
              <a:buChar char="•"/>
            </a:pPr>
            <a:r>
              <a:rPr lang="en-US" sz="1600" dirty="0">
                <a:solidFill>
                  <a:srgbClr val="FF0000"/>
                </a:solidFill>
              </a:rPr>
              <a:t>Isolated Individuals</a:t>
            </a:r>
          </a:p>
          <a:p>
            <a:pPr marL="342900" indent="-342900">
              <a:buFont typeface="Arial" panose="020B0604020202020204" pitchFamily="34" charset="0"/>
              <a:buChar char="•"/>
            </a:pPr>
            <a:endParaRPr lang="en-US" sz="1600" dirty="0">
              <a:solidFill>
                <a:srgbClr val="FF0000"/>
              </a:solidFill>
            </a:endParaRPr>
          </a:p>
          <a:p>
            <a:pPr marL="342900" indent="-342900">
              <a:buFont typeface="Arial" panose="020B0604020202020204" pitchFamily="34" charset="0"/>
              <a:buChar char="•"/>
            </a:pPr>
            <a:r>
              <a:rPr lang="en-US" sz="1600" dirty="0">
                <a:solidFill>
                  <a:srgbClr val="FF0000"/>
                </a:solidFill>
              </a:rPr>
              <a:t>Exclusive Group</a:t>
            </a:r>
          </a:p>
          <a:p>
            <a:pPr marL="342900" indent="-342900">
              <a:buFont typeface="Arial" panose="020B0604020202020204" pitchFamily="34" charset="0"/>
              <a:buChar char="•"/>
            </a:pPr>
            <a:endParaRPr lang="en-US" sz="1600" dirty="0">
              <a:solidFill>
                <a:srgbClr val="FF0000"/>
              </a:solidFill>
            </a:endParaRPr>
          </a:p>
          <a:p>
            <a:pPr marL="342900" indent="-342900">
              <a:buFont typeface="Arial" panose="020B0604020202020204" pitchFamily="34" charset="0"/>
              <a:buChar char="•"/>
            </a:pPr>
            <a:r>
              <a:rPr lang="en-US" sz="1600" dirty="0">
                <a:solidFill>
                  <a:srgbClr val="FF0000"/>
                </a:solidFill>
              </a:rPr>
              <a:t>Disconnected Groups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solidFill>
                  <a:srgbClr val="00B050"/>
                </a:solidFill>
              </a:rPr>
              <a:t>Inclusive Workplace </a:t>
            </a:r>
          </a:p>
        </p:txBody>
      </p:sp>
      <p:pic>
        <p:nvPicPr>
          <p:cNvPr id="10" name="Picture 9">
            <a:extLst>
              <a:ext uri="{FF2B5EF4-FFF2-40B4-BE49-F238E27FC236}">
                <a16:creationId xmlns:a16="http://schemas.microsoft.com/office/drawing/2014/main" id="{D7A54C52-DAC2-0043-B2C4-9653F0EE838D}"/>
              </a:ext>
            </a:extLst>
          </p:cNvPr>
          <p:cNvPicPr>
            <a:picLocks noChangeAspect="1"/>
          </p:cNvPicPr>
          <p:nvPr/>
        </p:nvPicPr>
        <p:blipFill>
          <a:blip r:embed="rId4"/>
          <a:stretch>
            <a:fillRect/>
          </a:stretch>
        </p:blipFill>
        <p:spPr>
          <a:xfrm>
            <a:off x="4846182" y="1353031"/>
            <a:ext cx="3842315" cy="3320734"/>
          </a:xfrm>
          <a:prstGeom prst="rect">
            <a:avLst/>
          </a:prstGeom>
        </p:spPr>
      </p:pic>
    </p:spTree>
    <p:extLst>
      <p:ext uri="{BB962C8B-B14F-4D97-AF65-F5344CB8AC3E}">
        <p14:creationId xmlns:p14="http://schemas.microsoft.com/office/powerpoint/2010/main" val="4766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5</a:t>
            </a:fld>
            <a:endParaRPr lang="en-US" b="1" dirty="0">
              <a:solidFill>
                <a:schemeClr val="accent3">
                  <a:lumMod val="60000"/>
                  <a:lumOff val="40000"/>
                </a:schemeClr>
              </a:solidFill>
            </a:endParaRPr>
          </a:p>
        </p:txBody>
      </p:sp>
      <p:pic>
        <p:nvPicPr>
          <p:cNvPr id="4" name="Picture 3">
            <a:extLst>
              <a:ext uri="{FF2B5EF4-FFF2-40B4-BE49-F238E27FC236}">
                <a16:creationId xmlns:a16="http://schemas.microsoft.com/office/drawing/2014/main" id="{712C06AF-31BF-3C4B-AE85-BD2BA632434D}"/>
              </a:ext>
            </a:extLst>
          </p:cNvPr>
          <p:cNvPicPr>
            <a:picLocks noChangeAspect="1"/>
          </p:cNvPicPr>
          <p:nvPr/>
        </p:nvPicPr>
        <p:blipFill>
          <a:blip r:embed="rId4"/>
          <a:stretch>
            <a:fillRect/>
          </a:stretch>
        </p:blipFill>
        <p:spPr>
          <a:xfrm>
            <a:off x="1685003" y="0"/>
            <a:ext cx="5773994" cy="5143500"/>
          </a:xfrm>
          <a:prstGeom prst="rect">
            <a:avLst/>
          </a:prstGeom>
        </p:spPr>
      </p:pic>
    </p:spTree>
    <p:extLst>
      <p:ext uri="{BB962C8B-B14F-4D97-AF65-F5344CB8AC3E}">
        <p14:creationId xmlns:p14="http://schemas.microsoft.com/office/powerpoint/2010/main" val="266834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3. Subtle practices</a:t>
            </a:r>
            <a:endParaRPr lang="en" sz="36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596761" y="1652184"/>
            <a:ext cx="4698078" cy="2123628"/>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Think about the differences that might make a difference on particular issues </a:t>
            </a:r>
            <a:br>
              <a:rPr lang="en-US" sz="1800" dirty="0"/>
            </a:br>
            <a:endParaRPr lang="en-US" sz="1800" dirty="0"/>
          </a:p>
          <a:p>
            <a:pPr marL="342900" indent="-342900">
              <a:buFont typeface="+mj-lt"/>
              <a:buAutoNum type="alphaLcPeriod"/>
            </a:pPr>
            <a:r>
              <a:rPr lang="en-US" sz="1800" dirty="0"/>
              <a:t>Select a diverse array of team members</a:t>
            </a:r>
            <a:br>
              <a:rPr lang="en-US" sz="1800" dirty="0"/>
            </a:br>
            <a:r>
              <a:rPr lang="en-US" sz="1800" dirty="0"/>
              <a:t> </a:t>
            </a:r>
          </a:p>
          <a:p>
            <a:pPr marL="342900" indent="-342900">
              <a:buFont typeface="+mj-lt"/>
              <a:buAutoNum type="alphaLcPeriod"/>
            </a:pPr>
            <a:r>
              <a:rPr lang="en-US" sz="1800" dirty="0"/>
              <a:t>Look for signs of subgroup tendencies in your teams</a:t>
            </a:r>
          </a:p>
        </p:txBody>
      </p:sp>
      <p:sp>
        <p:nvSpPr>
          <p:cNvPr id="166" name="Google Shape;166;p35"/>
          <p:cNvSpPr txBox="1"/>
          <p:nvPr/>
        </p:nvSpPr>
        <p:spPr>
          <a:xfrm>
            <a:off x="5294839" y="4738469"/>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6</a:t>
            </a:fld>
            <a:endParaRPr lang="en-US" b="1" dirty="0">
              <a:solidFill>
                <a:schemeClr val="accent3">
                  <a:lumMod val="60000"/>
                  <a:lumOff val="40000"/>
                </a:schemeClr>
              </a:solidFill>
            </a:endParaRPr>
          </a:p>
        </p:txBody>
      </p:sp>
      <p:sp>
        <p:nvSpPr>
          <p:cNvPr id="10" name="TextBox 9">
            <a:extLst>
              <a:ext uri="{FF2B5EF4-FFF2-40B4-BE49-F238E27FC236}">
                <a16:creationId xmlns:a16="http://schemas.microsoft.com/office/drawing/2014/main" id="{CE322AFA-F35F-AF4B-84F3-66919236B742}"/>
              </a:ext>
            </a:extLst>
          </p:cNvPr>
          <p:cNvSpPr txBox="1"/>
          <p:nvPr/>
        </p:nvSpPr>
        <p:spPr>
          <a:xfrm>
            <a:off x="5534526" y="1589760"/>
            <a:ext cx="3211213" cy="2985402"/>
          </a:xfrm>
          <a:prstGeom prst="rect">
            <a:avLst/>
          </a:prstGeom>
          <a:solidFill>
            <a:schemeClr val="bg1">
              <a:lumMod val="85000"/>
            </a:schemeClr>
          </a:solidFill>
          <a:ln w="15875">
            <a:solidFill>
              <a:schemeClr val="tx1">
                <a:lumMod val="85000"/>
                <a:lumOff val="15000"/>
              </a:schemeClr>
            </a:solidFill>
          </a:ln>
        </p:spPr>
        <p:txBody>
          <a:bodyPr spcFirstLastPara="1" wrap="square" lIns="91425" tIns="91425" rIns="91425" bIns="91425" rtlCol="0" anchor="t" anchorCtr="0">
            <a:spAutoFit/>
          </a:bodyPr>
          <a:lstStyle/>
          <a:p>
            <a:pPr algn="ctr"/>
            <a:r>
              <a:rPr lang="en-US" b="1" dirty="0"/>
              <a:t>Subgroup Signs</a:t>
            </a:r>
          </a:p>
          <a:p>
            <a:pPr marL="171450" indent="-171450">
              <a:buFont typeface="Arial" panose="020B0604020202020204" pitchFamily="34" charset="0"/>
              <a:buChar char="•"/>
            </a:pPr>
            <a:r>
              <a:rPr lang="en-US" dirty="0"/>
              <a:t>People who always sit together and routinely joke about some “insider incident” that’s not shared by others.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Clusters of people who tend to view complex issues from one perspective instead of examining issues from multiple viewpoints.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Frequent requests for special privileges from a particular subset of people.  </a:t>
            </a:r>
          </a:p>
        </p:txBody>
      </p:sp>
      <p:cxnSp>
        <p:nvCxnSpPr>
          <p:cNvPr id="3" name="Straight Arrow Connector 2">
            <a:extLst>
              <a:ext uri="{FF2B5EF4-FFF2-40B4-BE49-F238E27FC236}">
                <a16:creationId xmlns:a16="http://schemas.microsoft.com/office/drawing/2014/main" id="{B42DBFCE-29DA-00B2-41CA-35A24BBB1069}"/>
              </a:ext>
            </a:extLst>
          </p:cNvPr>
          <p:cNvCxnSpPr>
            <a:cxnSpLocks/>
          </p:cNvCxnSpPr>
          <p:nvPr/>
        </p:nvCxnSpPr>
        <p:spPr>
          <a:xfrm>
            <a:off x="3339548" y="3570136"/>
            <a:ext cx="195529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7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473821"/>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3. Subtle practices </a:t>
            </a:r>
            <a:r>
              <a:rPr lang="en" sz="1800" i="1" dirty="0">
                <a:solidFill>
                  <a:schemeClr val="dk1"/>
                </a:solidFill>
                <a:latin typeface="Playfair Display Medium"/>
                <a:ea typeface="Playfair Display Medium"/>
                <a:cs typeface="Playfair Display Medium"/>
                <a:sym typeface="Playfair Display Medium"/>
              </a:rPr>
              <a:t>(cont’d)</a:t>
            </a:r>
            <a:endParaRPr lang="en" sz="1800" i="1"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924681" y="1608972"/>
            <a:ext cx="6247396" cy="1723518"/>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startAt="4"/>
            </a:pPr>
            <a:r>
              <a:rPr lang="en-US" sz="2000" dirty="0"/>
              <a:t>Model collaborative conversational rules and applaud those who adopt them </a:t>
            </a:r>
          </a:p>
          <a:p>
            <a:pPr marL="342900" indent="-342900">
              <a:buFont typeface="+mj-lt"/>
              <a:buAutoNum type="alphaLcPeriod" startAt="4"/>
            </a:pPr>
            <a:endParaRPr lang="en-US" sz="2000" dirty="0"/>
          </a:p>
          <a:p>
            <a:pPr marL="342900" indent="-342900">
              <a:buFont typeface="+mj-lt"/>
              <a:buAutoNum type="alphaLcPeriod" startAt="4"/>
            </a:pPr>
            <a:r>
              <a:rPr lang="en-US" sz="2000" dirty="0"/>
              <a:t>Seek the proper balance between harmony and thoughtful debate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7</a:t>
            </a:fld>
            <a:endParaRPr lang="en-US" b="1" dirty="0">
              <a:solidFill>
                <a:schemeClr val="accent3">
                  <a:lumMod val="60000"/>
                  <a:lumOff val="40000"/>
                </a:schemeClr>
              </a:solidFill>
            </a:endParaRPr>
          </a:p>
        </p:txBody>
      </p:sp>
    </p:spTree>
    <p:extLst>
      <p:ext uri="{BB962C8B-B14F-4D97-AF65-F5344CB8AC3E}">
        <p14:creationId xmlns:p14="http://schemas.microsoft.com/office/powerpoint/2010/main" val="341838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4. Visible practices</a:t>
            </a:r>
            <a:endParaRPr lang="en" sz="4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15560"/>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169910" y="1234345"/>
            <a:ext cx="5531175" cy="3139291"/>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600" dirty="0"/>
              <a:t>Celebrate differences even as you transcend them </a:t>
            </a:r>
            <a:br>
              <a:rPr lang="en-US" sz="1600" dirty="0"/>
            </a:br>
            <a:endParaRPr lang="en-US" sz="1600" dirty="0"/>
          </a:p>
          <a:p>
            <a:pPr marL="342900" indent="-342900">
              <a:buFont typeface="+mj-lt"/>
              <a:buAutoNum type="alphaLcPeriod"/>
            </a:pPr>
            <a:r>
              <a:rPr lang="en-US" sz="1600" dirty="0"/>
              <a:t>Commit to regular “turf talks”  </a:t>
            </a:r>
            <a:br>
              <a:rPr lang="en-US" sz="1600" dirty="0"/>
            </a:br>
            <a:endParaRPr lang="en-US" sz="1600" dirty="0"/>
          </a:p>
          <a:p>
            <a:pPr marL="342900" indent="-342900">
              <a:buFont typeface="+mj-lt"/>
              <a:buAutoNum type="alphaLcPeriod"/>
            </a:pPr>
            <a:r>
              <a:rPr lang="en-US" sz="1600" dirty="0"/>
              <a:t>Share the results of group members’ personality profiles</a:t>
            </a:r>
            <a:br>
              <a:rPr lang="en-US" sz="1600" dirty="0"/>
            </a:br>
            <a:endParaRPr lang="en-US" sz="1600" dirty="0"/>
          </a:p>
          <a:p>
            <a:pPr marL="342900" indent="-342900">
              <a:buFont typeface="+mj-lt"/>
              <a:buAutoNum type="alphaLcPeriod"/>
            </a:pPr>
            <a:r>
              <a:rPr lang="en-US" sz="1600" dirty="0"/>
              <a:t>Promote formal and more spontaneous, informal get-togethers </a:t>
            </a:r>
          </a:p>
          <a:p>
            <a:pPr marL="342900" indent="-342900">
              <a:buFont typeface="+mj-lt"/>
              <a:buAutoNum type="alphaLcPeriod"/>
            </a:pPr>
            <a:endParaRPr lang="en-US" sz="1600" dirty="0"/>
          </a:p>
          <a:p>
            <a:pPr marL="342900" indent="-342900">
              <a:buFont typeface="+mj-lt"/>
              <a:buAutoNum type="alphaLcPeriod"/>
            </a:pPr>
            <a:r>
              <a:rPr lang="en-US" sz="1600" dirty="0"/>
              <a:t>Promote common purpose or mission as a unifying force</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8</a:t>
            </a:fld>
            <a:endParaRPr lang="en-US" b="1" dirty="0">
              <a:solidFill>
                <a:schemeClr val="accent3">
                  <a:lumMod val="60000"/>
                  <a:lumOff val="40000"/>
                </a:schemeClr>
              </a:solidFill>
            </a:endParaRPr>
          </a:p>
        </p:txBody>
      </p:sp>
      <p:sp>
        <p:nvSpPr>
          <p:cNvPr id="11" name="Text Box 4">
            <a:extLst>
              <a:ext uri="{FF2B5EF4-FFF2-40B4-BE49-F238E27FC236}">
                <a16:creationId xmlns:a16="http://schemas.microsoft.com/office/drawing/2014/main" id="{455D6B56-3030-4A44-B9D3-033A3FCAF1D5}"/>
              </a:ext>
            </a:extLst>
          </p:cNvPr>
          <p:cNvSpPr txBox="1"/>
          <p:nvPr/>
        </p:nvSpPr>
        <p:spPr>
          <a:xfrm>
            <a:off x="5775158" y="1357321"/>
            <a:ext cx="2839267" cy="1875163"/>
          </a:xfrm>
          <a:prstGeom prst="rect">
            <a:avLst/>
          </a:prstGeom>
          <a:solidFill>
            <a:schemeClr val="accent1">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200" dirty="0">
                <a:solidFill>
                  <a:srgbClr val="212121"/>
                </a:solidFill>
                <a:effectLst/>
                <a:latin typeface="Calibri" panose="020F0502020204030204" pitchFamily="34" charset="0"/>
                <a:ea typeface="Times New Roman" pitchFamily="2" charset="0"/>
                <a:cs typeface="Calibri" panose="020F0502020204030204" pitchFamily="34" charset="0"/>
              </a:rPr>
              <a:t>I know of no single formula for success. But over the years I have observed that some attributes of leadership are universal and are often about finding ways of encouraging people to combine their efforts, their talents, their insights, their enthusiasm, and their inspiration to work together.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R="0" lvl="0" algn="r">
              <a:lnSpc>
                <a:spcPct val="107000"/>
              </a:lnSpc>
              <a:spcBef>
                <a:spcPts val="0"/>
              </a:spcBef>
              <a:spcAft>
                <a:spcPts val="0"/>
              </a:spcAft>
            </a:pPr>
            <a:r>
              <a:rPr lang="en-US" sz="1200" dirty="0">
                <a:effectLst/>
                <a:latin typeface="Calibri" panose="020F0502020204030204" pitchFamily="34" charset="0"/>
                <a:ea typeface="Times New Roman" pitchFamily="2" charset="0"/>
                <a:cs typeface="Calibri" panose="020F0502020204030204" pitchFamily="34" charset="0"/>
              </a:rPr>
              <a:t>- Queen Elizabeth II</a:t>
            </a:r>
            <a:endParaRPr lang="en-US" sz="1100" dirty="0">
              <a:effectLst/>
              <a:latin typeface="Calibri" panose="020F0502020204030204" pitchFamily="34" charset="0"/>
              <a:ea typeface="Times New Roman" pitchFamily="2"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2CCE4B91-35E8-0D48-8566-1E6C5A5D92B3}"/>
              </a:ext>
            </a:extLst>
          </p:cNvPr>
          <p:cNvPicPr>
            <a:picLocks noChangeAspect="1"/>
          </p:cNvPicPr>
          <p:nvPr/>
        </p:nvPicPr>
        <p:blipFill>
          <a:blip r:embed="rId4"/>
          <a:stretch>
            <a:fillRect/>
          </a:stretch>
        </p:blipFill>
        <p:spPr>
          <a:xfrm>
            <a:off x="5775158" y="3288632"/>
            <a:ext cx="2839267" cy="1457219"/>
          </a:xfrm>
          <a:prstGeom prst="rect">
            <a:avLst/>
          </a:prstGeom>
        </p:spPr>
      </p:pic>
    </p:spTree>
    <p:extLst>
      <p:ext uri="{BB962C8B-B14F-4D97-AF65-F5344CB8AC3E}">
        <p14:creationId xmlns:p14="http://schemas.microsoft.com/office/powerpoint/2010/main" val="14289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5. The tough side of engagement</a:t>
            </a:r>
            <a:endParaRPr lang="en" sz="4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613471" y="1720219"/>
            <a:ext cx="4768655" cy="2954625"/>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800" dirty="0"/>
              <a:t>How do you manage a team member who doesn’t really want to be engaged?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How do you handle a team member who is engaged but headed in the wrong direction?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You’re a problem solver; how do you develop the patience that engagement requires?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9</a:t>
            </a:fld>
            <a:endParaRPr lang="en-US" b="1" dirty="0">
              <a:solidFill>
                <a:schemeClr val="accent3">
                  <a:lumMod val="60000"/>
                  <a:lumOff val="40000"/>
                </a:schemeClr>
              </a:solidFill>
            </a:endParaRPr>
          </a:p>
        </p:txBody>
      </p:sp>
      <p:sp>
        <p:nvSpPr>
          <p:cNvPr id="11" name="Text Box 3">
            <a:extLst>
              <a:ext uri="{FF2B5EF4-FFF2-40B4-BE49-F238E27FC236}">
                <a16:creationId xmlns:a16="http://schemas.microsoft.com/office/drawing/2014/main" id="{57FFE45C-E643-3842-9A93-4012B3E9DE8C}"/>
              </a:ext>
            </a:extLst>
          </p:cNvPr>
          <p:cNvSpPr txBox="1"/>
          <p:nvPr/>
        </p:nvSpPr>
        <p:spPr>
          <a:xfrm>
            <a:off x="5869055" y="1827268"/>
            <a:ext cx="2539365" cy="1070610"/>
          </a:xfrm>
          <a:prstGeom prst="rect">
            <a:avLst/>
          </a:prstGeom>
          <a:solidFill>
            <a:schemeClr val="accent1">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i="1" dirty="0"/>
              <a:t>Caring leaders recognize the things that might separate people but connect them with the things that can unite.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732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13419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spAutoFit/>
      </a:bodyPr>
      <a:lstStyle>
        <a:defPPr marL="342900" indent="-342900" algn="l">
          <a:lnSpc>
            <a:spcPct val="150000"/>
          </a:lnSpc>
          <a:buFont typeface="+mj-lt"/>
          <a:buAutoNum type="arabicPeriod"/>
          <a:defRPr b="1" dirty="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616</Words>
  <Application>Microsoft Macintosh PowerPoint</Application>
  <PresentationFormat>On-screen Show (16:9)</PresentationFormat>
  <Paragraphs>92</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Lato</vt:lpstr>
      <vt:lpstr>Playfair Display</vt:lpstr>
      <vt:lpstr>Playfair Display ExtraBold</vt:lpstr>
      <vt:lpstr>Playfair Display Medium</vt:lpstr>
      <vt:lpstr>Roboto</vt:lpstr>
      <vt:lpstr>Arial</vt:lpstr>
      <vt:lpstr>Calibri</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65</cp:revision>
  <cp:lastPrinted>2022-07-18T15:52:44Z</cp:lastPrinted>
  <dcterms:modified xsi:type="dcterms:W3CDTF">2022-07-23T20:41:51Z</dcterms:modified>
</cp:coreProperties>
</file>