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Lst>
  <p:notesMasterIdLst>
    <p:notesMasterId r:id="rId16"/>
  </p:notesMasterIdLst>
  <p:sldIdLst>
    <p:sldId id="263" r:id="rId3"/>
    <p:sldId id="257" r:id="rId4"/>
    <p:sldId id="260" r:id="rId5"/>
    <p:sldId id="287" r:id="rId6"/>
    <p:sldId id="268" r:id="rId7"/>
    <p:sldId id="276" r:id="rId8"/>
    <p:sldId id="283" r:id="rId9"/>
    <p:sldId id="272" r:id="rId10"/>
    <p:sldId id="289" r:id="rId11"/>
    <p:sldId id="275" r:id="rId12"/>
    <p:sldId id="270" r:id="rId13"/>
    <p:sldId id="265" r:id="rId14"/>
    <p:sldId id="274"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74"/>
  </p:normalViewPr>
  <p:slideViewPr>
    <p:cSldViewPr snapToGrid="0">
      <p:cViewPr varScale="1">
        <p:scale>
          <a:sx n="159" d="100"/>
          <a:sy n="159" d="100"/>
        </p:scale>
        <p:origin x="496" y="184"/>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379f10d246_2_19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4" name="Google Shape;204;g1379f10d246_2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30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3930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379f10d246_2_5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9" name="Google Shape;239;g1379f10d246_2_5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79f10d246_2_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1379f10d246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357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79f10d246_2_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9" name="Google Shape;119;g1379f10d246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2114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2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4062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340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71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79f10d24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g1379f10d24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1260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6"/>
        <p:cNvGrpSpPr/>
        <p:nvPr/>
      </p:nvGrpSpPr>
      <p:grpSpPr>
        <a:xfrm>
          <a:off x="0" y="0"/>
          <a:ext cx="0" cy="0"/>
          <a:chOff x="0" y="0"/>
          <a:chExt cx="0" cy="0"/>
        </a:xfrm>
      </p:grpSpPr>
      <p:sp>
        <p:nvSpPr>
          <p:cNvPr id="57" name="Google Shape;57;p14"/>
          <p:cNvSpPr>
            <a:spLocks noGrp="1"/>
          </p:cNvSpPr>
          <p:nvPr>
            <p:ph type="pic" idx="2"/>
          </p:nvPr>
        </p:nvSpPr>
        <p:spPr>
          <a:xfrm>
            <a:off x="0" y="0"/>
            <a:ext cx="9144000" cy="51435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
        <p:nvSpPr>
          <p:cNvPr id="59" name="Google Shape;59;p15"/>
          <p:cNvSpPr>
            <a:spLocks noGrp="1"/>
          </p:cNvSpPr>
          <p:nvPr>
            <p:ph type="pic" idx="2"/>
          </p:nvPr>
        </p:nvSpPr>
        <p:spPr>
          <a:xfrm>
            <a:off x="1" y="0"/>
            <a:ext cx="4571999" cy="51435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0"/>
        <p:cNvGrpSpPr/>
        <p:nvPr/>
      </p:nvGrpSpPr>
      <p:grpSpPr>
        <a:xfrm>
          <a:off x="0" y="0"/>
          <a:ext cx="0" cy="0"/>
          <a:chOff x="0" y="0"/>
          <a:chExt cx="0" cy="0"/>
        </a:xfrm>
      </p:grpSpPr>
      <p:sp>
        <p:nvSpPr>
          <p:cNvPr id="61" name="Google Shape;61;p16"/>
          <p:cNvSpPr>
            <a:spLocks noGrp="1"/>
          </p:cNvSpPr>
          <p:nvPr>
            <p:ph type="pic" idx="2"/>
          </p:nvPr>
        </p:nvSpPr>
        <p:spPr>
          <a:xfrm>
            <a:off x="1284515" y="722540"/>
            <a:ext cx="3287485" cy="3698421"/>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67"/>
        <p:cNvGrpSpPr/>
        <p:nvPr/>
      </p:nvGrpSpPr>
      <p:grpSpPr>
        <a:xfrm>
          <a:off x="0" y="0"/>
          <a:ext cx="0" cy="0"/>
          <a:chOff x="0" y="0"/>
          <a:chExt cx="0" cy="0"/>
        </a:xfrm>
      </p:grpSpPr>
      <p:sp>
        <p:nvSpPr>
          <p:cNvPr id="68" name="Google Shape;68;p20"/>
          <p:cNvSpPr>
            <a:spLocks noGrp="1"/>
          </p:cNvSpPr>
          <p:nvPr>
            <p:ph type="pic" idx="2"/>
          </p:nvPr>
        </p:nvSpPr>
        <p:spPr>
          <a:xfrm>
            <a:off x="0" y="2586038"/>
            <a:ext cx="9144000" cy="2557463"/>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69"/>
        <p:cNvGrpSpPr/>
        <p:nvPr/>
      </p:nvGrpSpPr>
      <p:grpSpPr>
        <a:xfrm>
          <a:off x="0" y="0"/>
          <a:ext cx="0" cy="0"/>
          <a:chOff x="0" y="0"/>
          <a:chExt cx="0" cy="0"/>
        </a:xfrm>
      </p:grpSpPr>
      <p:sp>
        <p:nvSpPr>
          <p:cNvPr id="70" name="Google Shape;70;p21"/>
          <p:cNvSpPr>
            <a:spLocks noGrp="1"/>
          </p:cNvSpPr>
          <p:nvPr>
            <p:ph type="pic" idx="2"/>
          </p:nvPr>
        </p:nvSpPr>
        <p:spPr>
          <a:xfrm>
            <a:off x="754420" y="0"/>
            <a:ext cx="3980866" cy="4376057"/>
          </a:xfrm>
          <a:prstGeom prst="roundRect">
            <a:avLst>
              <a:gd name="adj" fmla="val 0"/>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73"/>
        <p:cNvGrpSpPr/>
        <p:nvPr/>
      </p:nvGrpSpPr>
      <p:grpSpPr>
        <a:xfrm>
          <a:off x="0" y="0"/>
          <a:ext cx="0" cy="0"/>
          <a:chOff x="0" y="0"/>
          <a:chExt cx="0" cy="0"/>
        </a:xfrm>
      </p:grpSpPr>
      <p:sp>
        <p:nvSpPr>
          <p:cNvPr id="74" name="Google Shape;74;p23"/>
          <p:cNvSpPr>
            <a:spLocks noGrp="1"/>
          </p:cNvSpPr>
          <p:nvPr>
            <p:ph type="pic" idx="2"/>
          </p:nvPr>
        </p:nvSpPr>
        <p:spPr>
          <a:xfrm>
            <a:off x="698047" y="561499"/>
            <a:ext cx="3286125" cy="4020502"/>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75"/>
        <p:cNvGrpSpPr/>
        <p:nvPr/>
      </p:nvGrpSpPr>
      <p:grpSpPr>
        <a:xfrm>
          <a:off x="0" y="0"/>
          <a:ext cx="0" cy="0"/>
          <a:chOff x="0" y="0"/>
          <a:chExt cx="0" cy="0"/>
        </a:xfrm>
      </p:grpSpPr>
      <p:sp>
        <p:nvSpPr>
          <p:cNvPr id="76" name="Google Shape;76;p24"/>
          <p:cNvSpPr>
            <a:spLocks noGrp="1"/>
          </p:cNvSpPr>
          <p:nvPr>
            <p:ph type="pic" idx="2"/>
          </p:nvPr>
        </p:nvSpPr>
        <p:spPr>
          <a:xfrm>
            <a:off x="2316625" y="1287236"/>
            <a:ext cx="1977075" cy="2569029"/>
          </a:xfrm>
          <a:prstGeom prst="rect">
            <a:avLst/>
          </a:prstGeom>
          <a:noFill/>
          <a:ln>
            <a:noFill/>
          </a:ln>
        </p:spPr>
      </p:sp>
      <p:sp>
        <p:nvSpPr>
          <p:cNvPr id="77" name="Google Shape;77;p24"/>
          <p:cNvSpPr>
            <a:spLocks noGrp="1"/>
          </p:cNvSpPr>
          <p:nvPr>
            <p:ph type="pic" idx="3"/>
          </p:nvPr>
        </p:nvSpPr>
        <p:spPr>
          <a:xfrm>
            <a:off x="4824502" y="1287236"/>
            <a:ext cx="1977075" cy="2569029"/>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8_Blank">
  <p:cSld name="18_Blank">
    <p:spTree>
      <p:nvGrpSpPr>
        <p:cNvPr id="1" name="Shape 78"/>
        <p:cNvGrpSpPr/>
        <p:nvPr/>
      </p:nvGrpSpPr>
      <p:grpSpPr>
        <a:xfrm>
          <a:off x="0" y="0"/>
          <a:ext cx="0" cy="0"/>
          <a:chOff x="0" y="0"/>
          <a:chExt cx="0" cy="0"/>
        </a:xfrm>
      </p:grpSpPr>
      <p:sp>
        <p:nvSpPr>
          <p:cNvPr id="79" name="Google Shape;79;p25"/>
          <p:cNvSpPr>
            <a:spLocks noGrp="1"/>
          </p:cNvSpPr>
          <p:nvPr>
            <p:ph type="pic" idx="2"/>
          </p:nvPr>
        </p:nvSpPr>
        <p:spPr>
          <a:xfrm>
            <a:off x="1618367" y="1428751"/>
            <a:ext cx="1941263" cy="1600199"/>
          </a:xfrm>
          <a:prstGeom prst="rect">
            <a:avLst/>
          </a:prstGeom>
          <a:solidFill>
            <a:schemeClr val="lt1"/>
          </a:solidFill>
          <a:ln>
            <a:noFill/>
          </a:ln>
        </p:spPr>
      </p:sp>
      <p:sp>
        <p:nvSpPr>
          <p:cNvPr id="80" name="Google Shape;80;p25"/>
          <p:cNvSpPr>
            <a:spLocks noGrp="1"/>
          </p:cNvSpPr>
          <p:nvPr>
            <p:ph type="pic" idx="3"/>
          </p:nvPr>
        </p:nvSpPr>
        <p:spPr>
          <a:xfrm>
            <a:off x="3429000" y="1200152"/>
            <a:ext cx="2286000" cy="2090185"/>
          </a:xfrm>
          <a:prstGeom prst="rect">
            <a:avLst/>
          </a:prstGeom>
          <a:solidFill>
            <a:schemeClr val="lt1"/>
          </a:solidFill>
          <a:ln>
            <a:noFill/>
          </a:ln>
        </p:spPr>
      </p:sp>
      <p:sp>
        <p:nvSpPr>
          <p:cNvPr id="81" name="Google Shape;81;p25"/>
          <p:cNvSpPr>
            <a:spLocks noGrp="1"/>
          </p:cNvSpPr>
          <p:nvPr>
            <p:ph type="pic" idx="4"/>
          </p:nvPr>
        </p:nvSpPr>
        <p:spPr>
          <a:xfrm>
            <a:off x="5584373" y="1428751"/>
            <a:ext cx="1941263" cy="1600199"/>
          </a:xfrm>
          <a:prstGeom prst="rect">
            <a:avLst/>
          </a:prstGeom>
          <a:solidFill>
            <a:schemeClr val="lt1"/>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7_Custom Layout">
  <p:cSld name="37_Custom Layout">
    <p:spTree>
      <p:nvGrpSpPr>
        <p:cNvPr id="1" name="Shape 82"/>
        <p:cNvGrpSpPr/>
        <p:nvPr/>
      </p:nvGrpSpPr>
      <p:grpSpPr>
        <a:xfrm>
          <a:off x="0" y="0"/>
          <a:ext cx="0" cy="0"/>
          <a:chOff x="0" y="0"/>
          <a:chExt cx="0" cy="0"/>
        </a:xfrm>
      </p:grpSpPr>
      <p:sp>
        <p:nvSpPr>
          <p:cNvPr id="83" name="Google Shape;83;p26"/>
          <p:cNvSpPr>
            <a:spLocks noGrp="1"/>
          </p:cNvSpPr>
          <p:nvPr>
            <p:ph type="pic" idx="2"/>
          </p:nvPr>
        </p:nvSpPr>
        <p:spPr>
          <a:xfrm>
            <a:off x="1129941" y="1323975"/>
            <a:ext cx="1470384" cy="3013107"/>
          </a:xfrm>
          <a:prstGeom prst="rect">
            <a:avLst/>
          </a:prstGeom>
          <a:noFill/>
          <a:ln>
            <a:noFill/>
          </a:ln>
        </p:spPr>
      </p:sp>
      <p:sp>
        <p:nvSpPr>
          <p:cNvPr id="84" name="Google Shape;84;p26"/>
          <p:cNvSpPr>
            <a:spLocks noGrp="1"/>
          </p:cNvSpPr>
          <p:nvPr>
            <p:ph type="pic" idx="3"/>
          </p:nvPr>
        </p:nvSpPr>
        <p:spPr>
          <a:xfrm>
            <a:off x="2394900" y="806418"/>
            <a:ext cx="1648463" cy="3530664"/>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85"/>
        <p:cNvGrpSpPr/>
        <p:nvPr/>
      </p:nvGrpSpPr>
      <p:grpSpPr>
        <a:xfrm>
          <a:off x="0" y="0"/>
          <a:ext cx="0" cy="0"/>
          <a:chOff x="0" y="0"/>
          <a:chExt cx="0" cy="0"/>
        </a:xfrm>
      </p:grpSpPr>
      <p:sp>
        <p:nvSpPr>
          <p:cNvPr id="86" name="Google Shape;86;p27"/>
          <p:cNvSpPr>
            <a:spLocks noGrp="1"/>
          </p:cNvSpPr>
          <p:nvPr>
            <p:ph type="pic" idx="2"/>
          </p:nvPr>
        </p:nvSpPr>
        <p:spPr>
          <a:xfrm>
            <a:off x="1079168" y="812569"/>
            <a:ext cx="2478711" cy="3518363"/>
          </a:xfrm>
          <a:prstGeom prst="roundRect">
            <a:avLst>
              <a:gd name="adj" fmla="val 2709"/>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7_Custom Layout">
  <p:cSld name="47_Custom Layout">
    <p:spTree>
      <p:nvGrpSpPr>
        <p:cNvPr id="1" name="Shape 87"/>
        <p:cNvGrpSpPr/>
        <p:nvPr/>
      </p:nvGrpSpPr>
      <p:grpSpPr>
        <a:xfrm>
          <a:off x="0" y="0"/>
          <a:ext cx="0" cy="0"/>
          <a:chOff x="0" y="0"/>
          <a:chExt cx="0" cy="0"/>
        </a:xfrm>
      </p:grpSpPr>
      <p:pic>
        <p:nvPicPr>
          <p:cNvPr id="88" name="Google Shape;88;p28"/>
          <p:cNvPicPr preferRelativeResize="0"/>
          <p:nvPr/>
        </p:nvPicPr>
        <p:blipFill rotWithShape="1">
          <a:blip r:embed="rId2">
            <a:alphaModFix/>
          </a:blip>
          <a:srcRect/>
          <a:stretch/>
        </p:blipFill>
        <p:spPr>
          <a:xfrm>
            <a:off x="4004015" y="1246313"/>
            <a:ext cx="4758986" cy="2650875"/>
          </a:xfrm>
          <a:prstGeom prst="rect">
            <a:avLst/>
          </a:prstGeom>
          <a:noFill/>
          <a:ln>
            <a:noFill/>
          </a:ln>
        </p:spPr>
      </p:pic>
      <p:sp>
        <p:nvSpPr>
          <p:cNvPr id="89" name="Google Shape;89;p28"/>
          <p:cNvSpPr>
            <a:spLocks noGrp="1"/>
          </p:cNvSpPr>
          <p:nvPr>
            <p:ph type="pic" idx="2"/>
          </p:nvPr>
        </p:nvSpPr>
        <p:spPr>
          <a:xfrm>
            <a:off x="4692094" y="1408514"/>
            <a:ext cx="3367701" cy="215896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06"/>
        <p:cNvGrpSpPr/>
        <p:nvPr/>
      </p:nvGrpSpPr>
      <p:grpSpPr>
        <a:xfrm>
          <a:off x="0" y="0"/>
          <a:ext cx="0" cy="0"/>
          <a:chOff x="0" y="0"/>
          <a:chExt cx="0" cy="0"/>
        </a:xfrm>
      </p:grpSpPr>
      <p:sp>
        <p:nvSpPr>
          <p:cNvPr id="107" name="Google Shape;107;p30"/>
          <p:cNvSpPr>
            <a:spLocks noGrp="1"/>
          </p:cNvSpPr>
          <p:nvPr>
            <p:ph type="pic" idx="2"/>
          </p:nvPr>
        </p:nvSpPr>
        <p:spPr>
          <a:xfrm>
            <a:off x="0" y="1063823"/>
            <a:ext cx="9144000" cy="3015853"/>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5"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0.tiff"/><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8"/>
          <p:cNvPicPr preferRelativeResize="0"/>
          <p:nvPr/>
        </p:nvPicPr>
        <p:blipFill rotWithShape="1">
          <a:blip r:embed="rId3">
            <a:alphaModFix/>
          </a:blip>
          <a:srcRect t="15200" b="723"/>
          <a:stretch/>
        </p:blipFill>
        <p:spPr>
          <a:xfrm>
            <a:off x="0" y="-469736"/>
            <a:ext cx="9144000" cy="5143500"/>
          </a:xfrm>
          <a:prstGeom prst="rect">
            <a:avLst/>
          </a:prstGeom>
          <a:noFill/>
          <a:ln>
            <a:noFill/>
          </a:ln>
        </p:spPr>
      </p:pic>
      <p:sp>
        <p:nvSpPr>
          <p:cNvPr id="207" name="Google Shape;207;p38"/>
          <p:cNvSpPr txBox="1"/>
          <p:nvPr/>
        </p:nvSpPr>
        <p:spPr>
          <a:xfrm>
            <a:off x="524786" y="1276666"/>
            <a:ext cx="8097846" cy="19779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0000" dirty="0">
                <a:solidFill>
                  <a:srgbClr val="A8A9AA"/>
                </a:solidFill>
                <a:latin typeface="Playfair Display ExtraBold"/>
                <a:ea typeface="Playfair Display ExtraBold"/>
                <a:cs typeface="Playfair Display ExtraBold"/>
                <a:sym typeface="Playfair Display ExtraBold"/>
              </a:rPr>
              <a:t>“</a:t>
            </a:r>
            <a:endParaRPr sz="2400" dirty="0">
              <a:solidFill>
                <a:srgbClr val="A8A9AA"/>
              </a:solidFill>
              <a:latin typeface="Lato"/>
              <a:ea typeface="Lato"/>
              <a:cs typeface="Lato"/>
              <a:sym typeface="Lato"/>
            </a:endParaRPr>
          </a:p>
          <a:p>
            <a:pPr marL="0" marR="0" lvl="0" indent="0" algn="l" rtl="0">
              <a:spcBef>
                <a:spcPts val="0"/>
              </a:spcBef>
              <a:spcAft>
                <a:spcPts val="0"/>
              </a:spcAft>
              <a:buNone/>
            </a:pPr>
            <a:endParaRPr sz="2400" dirty="0">
              <a:solidFill>
                <a:schemeClr val="dk1"/>
              </a:solidFill>
              <a:latin typeface="Lato"/>
              <a:ea typeface="Lato"/>
              <a:cs typeface="Lato"/>
              <a:sym typeface="Lato"/>
            </a:endParaRPr>
          </a:p>
        </p:txBody>
      </p:sp>
      <p:cxnSp>
        <p:nvCxnSpPr>
          <p:cNvPr id="208" name="Google Shape;208;p38"/>
          <p:cNvCxnSpPr/>
          <p:nvPr/>
        </p:nvCxnSpPr>
        <p:spPr>
          <a:xfrm>
            <a:off x="912000" y="3381787"/>
            <a:ext cx="7320000" cy="0"/>
          </a:xfrm>
          <a:prstGeom prst="straightConnector1">
            <a:avLst/>
          </a:prstGeom>
          <a:noFill/>
          <a:ln w="28575" cap="flat" cmpd="sng">
            <a:solidFill>
              <a:schemeClr val="accent3"/>
            </a:solidFill>
            <a:prstDash val="solid"/>
            <a:miter lim="800000"/>
            <a:headEnd type="none" w="sm" len="sm"/>
            <a:tailEnd type="none" w="sm" len="sm"/>
          </a:ln>
        </p:spPr>
      </p:cxnSp>
      <p:sp>
        <p:nvSpPr>
          <p:cNvPr id="209" name="Google Shape;209;p38"/>
          <p:cNvSpPr txBox="1"/>
          <p:nvPr/>
        </p:nvSpPr>
        <p:spPr>
          <a:xfrm>
            <a:off x="1302632" y="3734894"/>
            <a:ext cx="7320000" cy="346218"/>
          </a:xfrm>
          <a:prstGeom prst="rect">
            <a:avLst/>
          </a:prstGeom>
          <a:noFill/>
          <a:ln>
            <a:noFill/>
          </a:ln>
        </p:spPr>
        <p:txBody>
          <a:bodyPr spcFirstLastPara="1" wrap="square" lIns="68575" tIns="34275" rIns="68575" bIns="34275" anchor="t" anchorCtr="0">
            <a:spAutoFit/>
          </a:bodyPr>
          <a:lstStyle/>
          <a:p>
            <a:pPr lvl="0" algn="ctr"/>
            <a:r>
              <a:rPr lang="en-US" sz="1800" dirty="0"/>
              <a:t>- </a:t>
            </a:r>
            <a:r>
              <a:rPr lang="en-US" sz="1800" dirty="0" err="1"/>
              <a:t>Mokokoma</a:t>
            </a:r>
            <a:r>
              <a:rPr lang="en-US" sz="1800" dirty="0"/>
              <a:t> </a:t>
            </a:r>
            <a:r>
              <a:rPr lang="en-US" sz="1800" dirty="0" err="1"/>
              <a:t>Mokhonoana</a:t>
            </a:r>
            <a:endParaRPr lang="en-US" sz="1800" dirty="0"/>
          </a:p>
        </p:txBody>
      </p:sp>
      <p:sp>
        <p:nvSpPr>
          <p:cNvPr id="210" name="Google Shape;210;p38"/>
          <p:cNvSpPr txBox="1"/>
          <p:nvPr/>
        </p:nvSpPr>
        <p:spPr>
          <a:xfrm>
            <a:off x="994266" y="2180470"/>
            <a:ext cx="7320001" cy="1415742"/>
          </a:xfrm>
          <a:prstGeom prst="rect">
            <a:avLst/>
          </a:prstGeom>
          <a:noFill/>
          <a:ln>
            <a:noFill/>
          </a:ln>
        </p:spPr>
        <p:txBody>
          <a:bodyPr spcFirstLastPara="1" wrap="square" lIns="91425" tIns="91425" rIns="91425" bIns="91425" anchor="t" anchorCtr="0">
            <a:spAutoFit/>
          </a:bodyPr>
          <a:lstStyle/>
          <a:p>
            <a:r>
              <a:rPr lang="en-US" sz="2000" i="1" dirty="0"/>
              <a:t>Millions of business people are constantly forced to choose between their desire not to be viewed as a bad person and their desire to be a good business person. </a:t>
            </a:r>
          </a:p>
          <a:p>
            <a:endParaRPr lang="en-US" sz="2000" dirty="0"/>
          </a:p>
        </p:txBody>
      </p:sp>
      <p:pic>
        <p:nvPicPr>
          <p:cNvPr id="7" name="Google Shape;113;p31">
            <a:extLst>
              <a:ext uri="{FF2B5EF4-FFF2-40B4-BE49-F238E27FC236}">
                <a16:creationId xmlns:a16="http://schemas.microsoft.com/office/drawing/2014/main" id="{ABBDEFA0-BA7C-7049-AC86-0D8449BD029F}"/>
              </a:ext>
            </a:extLst>
          </p:cNvPr>
          <p:cNvPicPr preferRelativeResize="0">
            <a:picLocks/>
          </p:cNvPicPr>
          <p:nvPr/>
        </p:nvPicPr>
        <p:blipFill rotWithShape="1">
          <a:blip r:embed="rId4">
            <a:alphaModFix/>
          </a:blip>
          <a:srcRect l="28411" t="14285" r="23067" b="12060"/>
          <a:stretch/>
        </p:blipFill>
        <p:spPr>
          <a:xfrm>
            <a:off x="8221394" y="80870"/>
            <a:ext cx="786063" cy="1114926"/>
          </a:xfrm>
          <a:prstGeom prst="rect">
            <a:avLst/>
          </a:prstGeom>
          <a:noFill/>
          <a:ln>
            <a:noFill/>
          </a:ln>
        </p:spPr>
      </p:pic>
      <p:sp>
        <p:nvSpPr>
          <p:cNvPr id="9" name="TextBox 8">
            <a:extLst>
              <a:ext uri="{FF2B5EF4-FFF2-40B4-BE49-F238E27FC236}">
                <a16:creationId xmlns:a16="http://schemas.microsoft.com/office/drawing/2014/main" id="{A3FD7771-99C3-4441-BD70-2DA29A485075}"/>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1</a:t>
            </a:fld>
            <a:endParaRPr lang="en-US" b="1" dirty="0">
              <a:solidFill>
                <a:schemeClr val="accent3">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136543" y="483845"/>
            <a:ext cx="8383837" cy="742200"/>
          </a:xfrm>
          <a:prstGeom prst="rect">
            <a:avLst/>
          </a:prstGeom>
          <a:noFill/>
          <a:ln>
            <a:noFill/>
          </a:ln>
        </p:spPr>
        <p:txBody>
          <a:bodyPr spcFirstLastPara="1" wrap="square" lIns="68575" tIns="34275" rIns="68575" bIns="34275" anchor="ctr" anchorCtr="0">
            <a:noAutofit/>
          </a:bodyPr>
          <a:lstStyle/>
          <a:p>
            <a:pPr marL="342900" lvl="1"/>
            <a:r>
              <a:rPr lang="en" sz="3000" dirty="0">
                <a:solidFill>
                  <a:schemeClr val="dk1"/>
                </a:solidFill>
                <a:latin typeface="Playfair Display Medium"/>
                <a:ea typeface="Playfair Display Medium"/>
                <a:cs typeface="Playfair Display Medium"/>
                <a:sym typeface="Playfair Display Medium"/>
              </a:rPr>
              <a:t>5. The tough side of sustainable financial performance</a:t>
            </a:r>
            <a:endParaRPr lang="en" sz="3000" dirty="0">
              <a:solidFill>
                <a:srgbClr val="3F3F3F"/>
              </a:solidFill>
              <a:latin typeface="Lato"/>
              <a:ea typeface="Lato"/>
              <a:cs typeface="Lato"/>
              <a:sym typeface="Lato"/>
            </a:endParaRPr>
          </a:p>
          <a:p>
            <a:pPr marL="342900" marR="0" lvl="1" indent="0" algn="l" rtl="0">
              <a:spcBef>
                <a:spcPts val="0"/>
              </a:spcBef>
              <a:spcAft>
                <a:spcPts val="0"/>
              </a:spcAft>
              <a:buNone/>
            </a:pPr>
            <a:endParaRPr sz="18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787532" y="1291211"/>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913588" y="1850941"/>
            <a:ext cx="7042526" cy="2585293"/>
          </a:xfrm>
          <a:prstGeom prst="rect">
            <a:avLst/>
          </a:prstGeom>
          <a:noFill/>
          <a:ln>
            <a:noFill/>
          </a:ln>
        </p:spPr>
        <p:txBody>
          <a:bodyPr spcFirstLastPara="1" wrap="square" lIns="91425" tIns="91425" rIns="91425" bIns="91425" anchor="t" anchorCtr="0">
            <a:spAutoFit/>
          </a:bodyPr>
          <a:lstStyle/>
          <a:p>
            <a:r>
              <a:rPr lang="en-US" sz="2400" dirty="0"/>
              <a:t>The subtle and visible practices build relationships based on honesty, transparency, and integrity. </a:t>
            </a:r>
            <a:r>
              <a:rPr lang="en-US" sz="2400" b="1" dirty="0"/>
              <a:t>But, what about when financial situations deteriorate? </a:t>
            </a:r>
          </a:p>
          <a:p>
            <a:endParaRPr lang="en-US" sz="2400" b="1" dirty="0"/>
          </a:p>
          <a:p>
            <a:pPr marL="285750" indent="-285750">
              <a:buFont typeface="Arial" panose="020B0604020202020204" pitchFamily="34" charset="0"/>
              <a:buChar char="•"/>
            </a:pPr>
            <a:endParaRPr lang="en-US" sz="1800" dirty="0"/>
          </a:p>
          <a:p>
            <a:endParaRPr lang="en-US" sz="1800" dirty="0"/>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10</a:t>
            </a:fld>
            <a:endParaRPr lang="en-US" b="1" dirty="0">
              <a:solidFill>
                <a:schemeClr val="accent3">
                  <a:lumMod val="60000"/>
                  <a:lumOff val="40000"/>
                </a:schemeClr>
              </a:solidFill>
            </a:endParaRPr>
          </a:p>
        </p:txBody>
      </p:sp>
    </p:spTree>
    <p:extLst>
      <p:ext uri="{BB962C8B-B14F-4D97-AF65-F5344CB8AC3E}">
        <p14:creationId xmlns:p14="http://schemas.microsoft.com/office/powerpoint/2010/main" val="53732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570963" y="350172"/>
            <a:ext cx="7249563" cy="742200"/>
          </a:xfrm>
          <a:prstGeom prst="rect">
            <a:avLst/>
          </a:prstGeom>
          <a:noFill/>
          <a:ln>
            <a:noFill/>
          </a:ln>
        </p:spPr>
        <p:txBody>
          <a:bodyPr spcFirstLastPara="1" wrap="square" lIns="68575" tIns="34275" rIns="68575" bIns="34275" anchor="ctr" anchorCtr="0">
            <a:noAutofit/>
          </a:bodyPr>
          <a:lstStyle/>
          <a:p>
            <a:pPr marL="342900" lvl="1"/>
            <a:r>
              <a:rPr lang="en" sz="3600" dirty="0">
                <a:solidFill>
                  <a:schemeClr val="dk1"/>
                </a:solidFill>
                <a:latin typeface="Playfair Display Medium"/>
                <a:ea typeface="Playfair Display Medium"/>
                <a:cs typeface="Playfair Display Medium"/>
                <a:sym typeface="Playfair Display Medium"/>
              </a:rPr>
              <a:t>6. </a:t>
            </a:r>
            <a:r>
              <a:rPr lang="en-US" sz="3600" dirty="0">
                <a:solidFill>
                  <a:schemeClr val="dk1"/>
                </a:solidFill>
                <a:latin typeface="Playfair Display Medium"/>
                <a:ea typeface="Playfair Display Medium"/>
                <a:cs typeface="Playfair Display Medium"/>
                <a:sym typeface="Playfair Display Medium"/>
              </a:rPr>
              <a:t>Now what?</a:t>
            </a:r>
            <a:endParaRPr sz="36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33050" y="1293257"/>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787532" y="1319689"/>
            <a:ext cx="6088000" cy="3724066"/>
          </a:xfrm>
          <a:prstGeom prst="rect">
            <a:avLst/>
          </a:prstGeom>
          <a:noFill/>
          <a:ln>
            <a:noFill/>
          </a:ln>
        </p:spPr>
        <p:txBody>
          <a:bodyPr spcFirstLastPara="1" wrap="square" lIns="91425" tIns="91425" rIns="91425" bIns="91425" anchor="t" anchorCtr="0">
            <a:spAutoFit/>
          </a:bodyPr>
          <a:lstStyle/>
          <a:p>
            <a:pPr marL="285750" lvl="0" indent="-285750">
              <a:buFont typeface="Arial" panose="020B0604020202020204" pitchFamily="34" charset="0"/>
              <a:buChar char="•"/>
            </a:pPr>
            <a:r>
              <a:rPr lang="en-US" sz="1800" dirty="0"/>
              <a:t>What financial issue is the most difficult to explain to team members? Why? </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What are the principal benefits for leaders and team members of crafting a list of 10 key financial facts? What’s the downside of creating the list? How do you mitigate the downside?</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What can leaders do during the good financial times to build team member resiliency during the lean times? What is the role of personal financial training during good and lean times? </a:t>
            </a:r>
          </a:p>
          <a:p>
            <a:endParaRPr lang="en-US" dirty="0"/>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29EC08E2-768F-4642-820A-C9188ABD398D}"/>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1B2F46CB-8F9B-A043-BDD9-19B1545F595B}"/>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11</a:t>
            </a:fld>
            <a:endParaRPr lang="en-US" b="1" dirty="0">
              <a:solidFill>
                <a:schemeClr val="accent3">
                  <a:lumMod val="60000"/>
                  <a:lumOff val="40000"/>
                </a:schemeClr>
              </a:solidFill>
            </a:endParaRPr>
          </a:p>
        </p:txBody>
      </p:sp>
      <p:pic>
        <p:nvPicPr>
          <p:cNvPr id="9" name="Picture 8">
            <a:extLst>
              <a:ext uri="{FF2B5EF4-FFF2-40B4-BE49-F238E27FC236}">
                <a16:creationId xmlns:a16="http://schemas.microsoft.com/office/drawing/2014/main" id="{4A1B3CCD-5941-A34F-9566-11DC34EC7B8D}"/>
              </a:ext>
            </a:extLst>
          </p:cNvPr>
          <p:cNvPicPr>
            <a:picLocks noChangeAspect="1"/>
          </p:cNvPicPr>
          <p:nvPr/>
        </p:nvPicPr>
        <p:blipFill>
          <a:blip r:embed="rId4"/>
          <a:stretch>
            <a:fillRect/>
          </a:stretch>
        </p:blipFill>
        <p:spPr>
          <a:xfrm>
            <a:off x="7055036" y="2071861"/>
            <a:ext cx="1935448" cy="1406749"/>
          </a:xfrm>
          <a:prstGeom prst="rect">
            <a:avLst/>
          </a:prstGeom>
        </p:spPr>
      </p:pic>
    </p:spTree>
    <p:extLst>
      <p:ext uri="{BB962C8B-B14F-4D97-AF65-F5344CB8AC3E}">
        <p14:creationId xmlns:p14="http://schemas.microsoft.com/office/powerpoint/2010/main" val="226749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pic>
        <p:nvPicPr>
          <p:cNvPr id="241" name="Google Shape;241;p40"/>
          <p:cNvPicPr preferRelativeResize="0"/>
          <p:nvPr/>
        </p:nvPicPr>
        <p:blipFill rotWithShape="1">
          <a:blip r:embed="rId3">
            <a:alphaModFix/>
          </a:blip>
          <a:srcRect t="15200" b="723"/>
          <a:stretch/>
        </p:blipFill>
        <p:spPr>
          <a:xfrm>
            <a:off x="0" y="7951"/>
            <a:ext cx="9144000" cy="5143500"/>
          </a:xfrm>
          <a:prstGeom prst="rect">
            <a:avLst/>
          </a:prstGeom>
          <a:noFill/>
          <a:ln>
            <a:noFill/>
          </a:ln>
        </p:spPr>
      </p:pic>
      <p:sp>
        <p:nvSpPr>
          <p:cNvPr id="242" name="Google Shape;242;p40"/>
          <p:cNvSpPr txBox="1"/>
          <p:nvPr/>
        </p:nvSpPr>
        <p:spPr>
          <a:xfrm>
            <a:off x="673516" y="2031181"/>
            <a:ext cx="7797000" cy="8790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4000" b="1" dirty="0">
                <a:solidFill>
                  <a:schemeClr val="dk1"/>
                </a:solidFill>
                <a:latin typeface="Playfair Display"/>
                <a:ea typeface="Playfair Display"/>
                <a:cs typeface="Playfair Display"/>
                <a:sym typeface="Playfair Display"/>
              </a:rPr>
              <a:t>Questions?</a:t>
            </a:r>
            <a:endParaRPr sz="4000" b="1" dirty="0">
              <a:solidFill>
                <a:schemeClr val="dk1"/>
              </a:solidFill>
              <a:latin typeface="Playfair Display"/>
              <a:ea typeface="Playfair Display"/>
              <a:cs typeface="Playfair Display"/>
              <a:sym typeface="Playfair Display"/>
            </a:endParaRPr>
          </a:p>
        </p:txBody>
      </p:sp>
      <p:sp>
        <p:nvSpPr>
          <p:cNvPr id="244" name="Google Shape;244;p40"/>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2"/>
          <p:cNvSpPr txBox="1"/>
          <p:nvPr/>
        </p:nvSpPr>
        <p:spPr>
          <a:xfrm>
            <a:off x="4499750" y="881881"/>
            <a:ext cx="4307365" cy="742200"/>
          </a:xfrm>
          <a:prstGeom prst="rect">
            <a:avLst/>
          </a:prstGeom>
          <a:noFill/>
          <a:ln>
            <a:noFill/>
          </a:ln>
        </p:spPr>
        <p:txBody>
          <a:bodyPr spcFirstLastPara="1" wrap="square" lIns="68575" tIns="34275" rIns="68575" bIns="34275" anchor="ctr" anchorCtr="0">
            <a:noAutofit/>
          </a:bodyPr>
          <a:lstStyle/>
          <a:p>
            <a:pPr marL="342900" lvl="1"/>
            <a:r>
              <a:rPr lang="en-US" sz="4400" dirty="0">
                <a:solidFill>
                  <a:schemeClr val="dk1"/>
                </a:solidFill>
                <a:latin typeface="Playfair Display Medium"/>
                <a:ea typeface="Playfair Display Medium"/>
                <a:cs typeface="Playfair Display Medium"/>
                <a:sym typeface="Playfair Display Medium"/>
              </a:rPr>
              <a:t>Visit the website</a:t>
            </a:r>
            <a:endParaRPr lang="en-US" sz="4400" dirty="0">
              <a:latin typeface="Playfair Display Medium"/>
              <a:ea typeface="Playfair Display Medium"/>
              <a:cs typeface="Playfair Display Medium"/>
              <a:sym typeface="Playfair Display Medium"/>
            </a:endParaRPr>
          </a:p>
        </p:txBody>
      </p:sp>
      <p:cxnSp>
        <p:nvCxnSpPr>
          <p:cNvPr id="122" name="Google Shape;122;p32"/>
          <p:cNvCxnSpPr>
            <a:cxnSpLocks/>
          </p:cNvCxnSpPr>
          <p:nvPr/>
        </p:nvCxnSpPr>
        <p:spPr>
          <a:xfrm>
            <a:off x="5163526" y="1749663"/>
            <a:ext cx="3154306" cy="0"/>
          </a:xfrm>
          <a:prstGeom prst="straightConnector1">
            <a:avLst/>
          </a:prstGeom>
          <a:noFill/>
          <a:ln w="57150" cap="flat" cmpd="sng">
            <a:solidFill>
              <a:schemeClr val="accent3"/>
            </a:solidFill>
            <a:prstDash val="solid"/>
            <a:miter lim="800000"/>
            <a:headEnd type="none" w="sm" len="sm"/>
            <a:tailEnd type="none" w="sm" len="sm"/>
          </a:ln>
        </p:spPr>
      </p:cxnSp>
      <p:pic>
        <p:nvPicPr>
          <p:cNvPr id="123" name="Google Shape;123;p32"/>
          <p:cNvPicPr preferRelativeResize="0">
            <a:picLocks noGrp="1"/>
          </p:cNvPicPr>
          <p:nvPr>
            <p:ph type="pic" idx="2"/>
          </p:nvPr>
        </p:nvPicPr>
        <p:blipFill rotWithShape="1">
          <a:blip r:embed="rId3">
            <a:alphaModFix/>
          </a:blip>
          <a:srcRect l="5555" r="5555"/>
          <a:stretch/>
        </p:blipFill>
        <p:spPr>
          <a:xfrm>
            <a:off x="-16329" y="5018"/>
            <a:ext cx="4572019" cy="5143500"/>
          </a:xfrm>
          <a:prstGeom prst="rect">
            <a:avLst/>
          </a:prstGeom>
          <a:noFill/>
          <a:ln>
            <a:noFill/>
          </a:ln>
        </p:spPr>
      </p:pic>
      <p:sp>
        <p:nvSpPr>
          <p:cNvPr id="124" name="Google Shape;124;p32"/>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err="1">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TextBox 1">
            <a:extLst>
              <a:ext uri="{FF2B5EF4-FFF2-40B4-BE49-F238E27FC236}">
                <a16:creationId xmlns:a16="http://schemas.microsoft.com/office/drawing/2014/main" id="{B7CCD7D2-246B-F94B-BD36-CA466C534328}"/>
              </a:ext>
            </a:extLst>
          </p:cNvPr>
          <p:cNvSpPr txBox="1"/>
          <p:nvPr/>
        </p:nvSpPr>
        <p:spPr>
          <a:xfrm>
            <a:off x="160422" y="4673765"/>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13</a:t>
            </a:fld>
            <a:endParaRPr lang="en-US" b="1" dirty="0">
              <a:solidFill>
                <a:schemeClr val="accent3">
                  <a:lumMod val="60000"/>
                  <a:lumOff val="40000"/>
                </a:schemeClr>
              </a:solidFill>
            </a:endParaRPr>
          </a:p>
        </p:txBody>
      </p:sp>
      <p:sp>
        <p:nvSpPr>
          <p:cNvPr id="22" name="Google Shape;250;p41">
            <a:extLst>
              <a:ext uri="{FF2B5EF4-FFF2-40B4-BE49-F238E27FC236}">
                <a16:creationId xmlns:a16="http://schemas.microsoft.com/office/drawing/2014/main" id="{7D8BD88C-38BB-D344-9062-4983F3C0C777}"/>
              </a:ext>
            </a:extLst>
          </p:cNvPr>
          <p:cNvSpPr/>
          <p:nvPr/>
        </p:nvSpPr>
        <p:spPr>
          <a:xfrm>
            <a:off x="5412179" y="1832850"/>
            <a:ext cx="2835000" cy="738900"/>
          </a:xfrm>
          <a:prstGeom prst="rect">
            <a:avLst/>
          </a:prstGeom>
          <a:noFill/>
          <a:ln>
            <a:noFill/>
          </a:ln>
        </p:spPr>
        <p:txBody>
          <a:bodyPr spcFirstLastPara="1" wrap="square" lIns="68575" tIns="34275" rIns="68575" bIns="34275" anchor="t" anchorCtr="0">
            <a:noAutofit/>
          </a:bodyPr>
          <a:lstStyle/>
          <a:p>
            <a:pPr marL="0" marR="0" lvl="0" indent="0" algn="just" rtl="0">
              <a:lnSpc>
                <a:spcPct val="150000"/>
              </a:lnSpc>
              <a:spcBef>
                <a:spcPts val="0"/>
              </a:spcBef>
              <a:spcAft>
                <a:spcPts val="0"/>
              </a:spcAft>
              <a:buNone/>
            </a:pPr>
            <a:r>
              <a:rPr lang="en" sz="2000" b="1" dirty="0" err="1">
                <a:solidFill>
                  <a:srgbClr val="3F3F3F"/>
                </a:solidFill>
                <a:latin typeface="Lato"/>
                <a:ea typeface="Lato"/>
                <a:cs typeface="Lato"/>
                <a:sym typeface="Lato"/>
              </a:rPr>
              <a:t>LeadingWithCare.Net</a:t>
            </a:r>
            <a:endParaRPr sz="2000" b="1" dirty="0"/>
          </a:p>
        </p:txBody>
      </p:sp>
      <p:sp>
        <p:nvSpPr>
          <p:cNvPr id="25" name="Google Shape;251;p41">
            <a:extLst>
              <a:ext uri="{FF2B5EF4-FFF2-40B4-BE49-F238E27FC236}">
                <a16:creationId xmlns:a16="http://schemas.microsoft.com/office/drawing/2014/main" id="{74705EBB-8633-4B47-90DD-6AD5B32B1E6E}"/>
              </a:ext>
            </a:extLst>
          </p:cNvPr>
          <p:cNvSpPr/>
          <p:nvPr/>
        </p:nvSpPr>
        <p:spPr>
          <a:xfrm>
            <a:off x="5502722" y="2863556"/>
            <a:ext cx="3450899" cy="346823"/>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Clr>
                <a:schemeClr val="dk1"/>
              </a:buClr>
              <a:buFont typeface="Arial"/>
              <a:buNone/>
            </a:pPr>
            <a:r>
              <a:rPr lang="en" sz="1600" dirty="0">
                <a:solidFill>
                  <a:srgbClr val="3F3F3F"/>
                </a:solidFill>
                <a:latin typeface="Lato"/>
                <a:ea typeface="Lato"/>
                <a:cs typeface="Lato"/>
                <a:sym typeface="Lato"/>
              </a:rPr>
              <a:t>Self-Tests </a:t>
            </a:r>
            <a:r>
              <a:rPr lang="en" dirty="0">
                <a:solidFill>
                  <a:srgbClr val="3F3F3F"/>
                </a:solidFill>
                <a:latin typeface="Lato"/>
                <a:ea typeface="Lato"/>
                <a:cs typeface="Lato"/>
                <a:sym typeface="Lato"/>
              </a:rPr>
              <a:t>(check your understanding)</a:t>
            </a:r>
            <a:endParaRPr dirty="0">
              <a:solidFill>
                <a:srgbClr val="3F3F3F"/>
              </a:solidFill>
              <a:latin typeface="Lato"/>
              <a:ea typeface="Lato"/>
              <a:cs typeface="Lato"/>
              <a:sym typeface="Lato"/>
            </a:endParaRPr>
          </a:p>
        </p:txBody>
      </p:sp>
      <p:sp>
        <p:nvSpPr>
          <p:cNvPr id="26" name="Google Shape;253;p41">
            <a:extLst>
              <a:ext uri="{FF2B5EF4-FFF2-40B4-BE49-F238E27FC236}">
                <a16:creationId xmlns:a16="http://schemas.microsoft.com/office/drawing/2014/main" id="{8654AD8D-8F2B-DD4A-A9F6-460A7A71BEB2}"/>
              </a:ext>
            </a:extLst>
          </p:cNvPr>
          <p:cNvSpPr/>
          <p:nvPr/>
        </p:nvSpPr>
        <p:spPr>
          <a:xfrm>
            <a:off x="5476530" y="3258010"/>
            <a:ext cx="3171341" cy="364748"/>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Clr>
                <a:schemeClr val="dk1"/>
              </a:buClr>
              <a:buFont typeface="Arial"/>
              <a:buNone/>
            </a:pPr>
            <a:r>
              <a:rPr lang="en" sz="1600" dirty="0">
                <a:solidFill>
                  <a:srgbClr val="3F3F3F"/>
                </a:solidFill>
                <a:latin typeface="Lato"/>
                <a:ea typeface="Lato"/>
                <a:cs typeface="Lato"/>
                <a:sym typeface="Lato"/>
              </a:rPr>
              <a:t>Discussions Questions </a:t>
            </a:r>
            <a:r>
              <a:rPr lang="en" dirty="0">
                <a:solidFill>
                  <a:srgbClr val="3F3F3F"/>
                </a:solidFill>
                <a:latin typeface="Lato"/>
                <a:ea typeface="Lato"/>
                <a:cs typeface="Lato"/>
                <a:sym typeface="Lato"/>
              </a:rPr>
              <a:t>(expand your knowledge)</a:t>
            </a:r>
            <a:endParaRPr dirty="0">
              <a:solidFill>
                <a:srgbClr val="3F3F3F"/>
              </a:solidFill>
              <a:latin typeface="Lato"/>
              <a:ea typeface="Lato"/>
              <a:cs typeface="Lato"/>
              <a:sym typeface="Lato"/>
            </a:endParaRPr>
          </a:p>
        </p:txBody>
      </p:sp>
      <p:sp>
        <p:nvSpPr>
          <p:cNvPr id="27" name="Google Shape;255;p41">
            <a:extLst>
              <a:ext uri="{FF2B5EF4-FFF2-40B4-BE49-F238E27FC236}">
                <a16:creationId xmlns:a16="http://schemas.microsoft.com/office/drawing/2014/main" id="{FFFC0F9C-62FE-194A-A0B3-C0E8A1177CD2}"/>
              </a:ext>
            </a:extLst>
          </p:cNvPr>
          <p:cNvSpPr/>
          <p:nvPr/>
        </p:nvSpPr>
        <p:spPr>
          <a:xfrm>
            <a:off x="5444354" y="3851679"/>
            <a:ext cx="3235692" cy="517858"/>
          </a:xfrm>
          <a:prstGeom prst="rect">
            <a:avLst/>
          </a:prstGeom>
          <a:noFill/>
          <a:ln>
            <a:noFill/>
          </a:ln>
        </p:spPr>
        <p:txBody>
          <a:bodyPr spcFirstLastPara="1" wrap="square" lIns="68575" tIns="34275" rIns="68575" bIns="34275" anchor="t" anchorCtr="0">
            <a:noAutofit/>
          </a:bodyPr>
          <a:lstStyle/>
          <a:p>
            <a:pPr marL="0" lvl="0" indent="0" rtl="0">
              <a:spcBef>
                <a:spcPts val="0"/>
              </a:spcBef>
              <a:spcAft>
                <a:spcPts val="0"/>
              </a:spcAft>
              <a:buClr>
                <a:schemeClr val="dk1"/>
              </a:buClr>
              <a:buFont typeface="Arial"/>
              <a:buNone/>
            </a:pPr>
            <a:r>
              <a:rPr lang="en" sz="1600" dirty="0">
                <a:solidFill>
                  <a:srgbClr val="3F3F3F"/>
                </a:solidFill>
                <a:latin typeface="Lato"/>
                <a:ea typeface="Lato"/>
                <a:cs typeface="Lato"/>
                <a:sym typeface="Lato"/>
              </a:rPr>
              <a:t>Self-Assessments </a:t>
            </a:r>
            <a:r>
              <a:rPr lang="en" dirty="0">
                <a:solidFill>
                  <a:srgbClr val="3F3F3F"/>
                </a:solidFill>
                <a:latin typeface="Lato"/>
                <a:ea typeface="Lato"/>
                <a:cs typeface="Lato"/>
                <a:sym typeface="Lato"/>
              </a:rPr>
              <a:t>(create a personal development plan)</a:t>
            </a:r>
            <a:endParaRPr dirty="0">
              <a:solidFill>
                <a:srgbClr val="3F3F3F"/>
              </a:solidFill>
              <a:latin typeface="Lato"/>
              <a:ea typeface="Lato"/>
              <a:cs typeface="Lato"/>
              <a:sym typeface="Lato"/>
            </a:endParaRPr>
          </a:p>
        </p:txBody>
      </p:sp>
      <p:sp>
        <p:nvSpPr>
          <p:cNvPr id="28" name="Google Shape;252;p41">
            <a:extLst>
              <a:ext uri="{FF2B5EF4-FFF2-40B4-BE49-F238E27FC236}">
                <a16:creationId xmlns:a16="http://schemas.microsoft.com/office/drawing/2014/main" id="{5E78E7F3-1080-0C4A-BB27-B0AD18AF796D}"/>
              </a:ext>
            </a:extLst>
          </p:cNvPr>
          <p:cNvSpPr/>
          <p:nvPr/>
        </p:nvSpPr>
        <p:spPr>
          <a:xfrm>
            <a:off x="5226650" y="2952325"/>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a:solidFill>
                <a:schemeClr val="dk1"/>
              </a:solidFill>
              <a:latin typeface="Roboto"/>
              <a:ea typeface="Roboto"/>
              <a:cs typeface="Roboto"/>
              <a:sym typeface="Roboto"/>
            </a:endParaRPr>
          </a:p>
        </p:txBody>
      </p:sp>
      <p:sp>
        <p:nvSpPr>
          <p:cNvPr id="31" name="Google Shape;252;p41">
            <a:extLst>
              <a:ext uri="{FF2B5EF4-FFF2-40B4-BE49-F238E27FC236}">
                <a16:creationId xmlns:a16="http://schemas.microsoft.com/office/drawing/2014/main" id="{0300ECF8-788B-A34C-A018-3F2746950437}"/>
              </a:ext>
            </a:extLst>
          </p:cNvPr>
          <p:cNvSpPr/>
          <p:nvPr/>
        </p:nvSpPr>
        <p:spPr>
          <a:xfrm>
            <a:off x="5226650" y="3323480"/>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a:solidFill>
                <a:schemeClr val="dk1"/>
              </a:solidFill>
              <a:latin typeface="Roboto"/>
              <a:ea typeface="Roboto"/>
              <a:cs typeface="Roboto"/>
              <a:sym typeface="Roboto"/>
            </a:endParaRPr>
          </a:p>
        </p:txBody>
      </p:sp>
      <p:sp>
        <p:nvSpPr>
          <p:cNvPr id="32" name="Google Shape;252;p41">
            <a:extLst>
              <a:ext uri="{FF2B5EF4-FFF2-40B4-BE49-F238E27FC236}">
                <a16:creationId xmlns:a16="http://schemas.microsoft.com/office/drawing/2014/main" id="{AC6D3BD4-707E-7549-83AE-10F50D6AAE29}"/>
              </a:ext>
            </a:extLst>
          </p:cNvPr>
          <p:cNvSpPr/>
          <p:nvPr/>
        </p:nvSpPr>
        <p:spPr>
          <a:xfrm>
            <a:off x="5207805" y="3878556"/>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a:solidFill>
                <a:schemeClr val="dk1"/>
              </a:solidFill>
              <a:latin typeface="Roboto"/>
              <a:ea typeface="Roboto"/>
              <a:cs typeface="Roboto"/>
              <a:sym typeface="Roboto"/>
            </a:endParaRPr>
          </a:p>
        </p:txBody>
      </p:sp>
    </p:spTree>
    <p:extLst>
      <p:ext uri="{BB962C8B-B14F-4D97-AF65-F5344CB8AC3E}">
        <p14:creationId xmlns:p14="http://schemas.microsoft.com/office/powerpoint/2010/main" val="54917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32"/>
          <p:cNvSpPr txBox="1"/>
          <p:nvPr/>
        </p:nvSpPr>
        <p:spPr>
          <a:xfrm>
            <a:off x="3237233" y="517361"/>
            <a:ext cx="5750022" cy="857669"/>
          </a:xfrm>
          <a:prstGeom prst="rect">
            <a:avLst/>
          </a:prstGeom>
          <a:noFill/>
          <a:ln>
            <a:noFill/>
          </a:ln>
        </p:spPr>
        <p:txBody>
          <a:bodyPr spcFirstLastPara="1" wrap="square" lIns="68575" tIns="34275" rIns="68575" bIns="34275" anchor="ctr" anchorCtr="0">
            <a:noAutofit/>
          </a:bodyPr>
          <a:lstStyle/>
          <a:p>
            <a:pPr marL="342900" marR="0" lvl="1" indent="0" algn="l" rtl="0">
              <a:spcBef>
                <a:spcPts val="0"/>
              </a:spcBef>
              <a:spcAft>
                <a:spcPts val="0"/>
              </a:spcAft>
              <a:buNone/>
            </a:pPr>
            <a:r>
              <a:rPr lang="en" sz="3200" dirty="0">
                <a:solidFill>
                  <a:schemeClr val="dk1"/>
                </a:solidFill>
                <a:latin typeface="Playfair Display Medium"/>
                <a:ea typeface="Playfair Display Medium"/>
                <a:cs typeface="Playfair Display Medium"/>
                <a:sym typeface="Playfair Display Medium"/>
              </a:rPr>
              <a:t>Agenda: Financial Performance</a:t>
            </a:r>
            <a:endParaRPr sz="3200" dirty="0">
              <a:latin typeface="Playfair Display Medium"/>
              <a:ea typeface="Playfair Display Medium"/>
              <a:cs typeface="Playfair Display Medium"/>
              <a:sym typeface="Playfair Display Medium"/>
            </a:endParaRPr>
          </a:p>
        </p:txBody>
      </p:sp>
      <p:cxnSp>
        <p:nvCxnSpPr>
          <p:cNvPr id="122" name="Google Shape;122;p32"/>
          <p:cNvCxnSpPr/>
          <p:nvPr/>
        </p:nvCxnSpPr>
        <p:spPr>
          <a:xfrm>
            <a:off x="4067350" y="1275042"/>
            <a:ext cx="2385900" cy="0"/>
          </a:xfrm>
          <a:prstGeom prst="straightConnector1">
            <a:avLst/>
          </a:prstGeom>
          <a:noFill/>
          <a:ln w="57150" cap="flat" cmpd="sng">
            <a:solidFill>
              <a:schemeClr val="accent3"/>
            </a:solidFill>
            <a:prstDash val="solid"/>
            <a:miter lim="800000"/>
            <a:headEnd type="none" w="sm" len="sm"/>
            <a:tailEnd type="none" w="sm" len="sm"/>
          </a:ln>
        </p:spPr>
      </p:cxnSp>
      <p:pic>
        <p:nvPicPr>
          <p:cNvPr id="123" name="Google Shape;123;p32"/>
          <p:cNvPicPr preferRelativeResize="0">
            <a:picLocks noGrp="1"/>
          </p:cNvPicPr>
          <p:nvPr>
            <p:ph type="pic" idx="2"/>
          </p:nvPr>
        </p:nvPicPr>
        <p:blipFill rotWithShape="1">
          <a:blip r:embed="rId3">
            <a:alphaModFix/>
          </a:blip>
          <a:srcRect l="5555" r="5555"/>
          <a:stretch/>
        </p:blipFill>
        <p:spPr>
          <a:xfrm>
            <a:off x="-357809" y="198783"/>
            <a:ext cx="4158927" cy="4944717"/>
          </a:xfrm>
          <a:prstGeom prst="rect">
            <a:avLst/>
          </a:prstGeom>
          <a:noFill/>
          <a:ln>
            <a:noFill/>
          </a:ln>
        </p:spPr>
      </p:pic>
      <p:sp>
        <p:nvSpPr>
          <p:cNvPr id="124" name="Google Shape;124;p32"/>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grpSp>
        <p:nvGrpSpPr>
          <p:cNvPr id="125" name="Google Shape;125;p32"/>
          <p:cNvGrpSpPr/>
          <p:nvPr/>
        </p:nvGrpSpPr>
        <p:grpSpPr>
          <a:xfrm>
            <a:off x="3897423" y="1608778"/>
            <a:ext cx="3943615" cy="300000"/>
            <a:chOff x="5254055" y="2362172"/>
            <a:chExt cx="3323755" cy="300000"/>
          </a:xfrm>
        </p:grpSpPr>
        <p:sp>
          <p:nvSpPr>
            <p:cNvPr id="126" name="Google Shape;126;p32"/>
            <p:cNvSpPr/>
            <p:nvPr/>
          </p:nvSpPr>
          <p:spPr>
            <a:xfrm>
              <a:off x="5559048" y="2362172"/>
              <a:ext cx="3018762" cy="300000"/>
            </a:xfrm>
            <a:prstGeom prst="rect">
              <a:avLst/>
            </a:prstGeom>
            <a:noFill/>
            <a:ln>
              <a:noFill/>
            </a:ln>
          </p:spPr>
          <p:txBody>
            <a:bodyPr spcFirstLastPara="1" wrap="square" lIns="68575" tIns="34275" rIns="68575" bIns="34275" anchor="t" anchorCtr="0">
              <a:noAutofit/>
            </a:bodyPr>
            <a:lstStyle/>
            <a:p>
              <a:pPr lvl="0" algn="just">
                <a:buClr>
                  <a:schemeClr val="dk1"/>
                </a:buClr>
              </a:pPr>
              <a:r>
                <a:rPr lang="en-US" dirty="0">
                  <a:solidFill>
                    <a:srgbClr val="3F3F3F"/>
                  </a:solidFill>
                  <a:latin typeface="Lato"/>
                  <a:ea typeface="Lato"/>
                  <a:cs typeface="Lato"/>
                  <a:sym typeface="Lato"/>
                </a:rPr>
                <a:t>Sustainable financial performance</a:t>
              </a:r>
            </a:p>
          </p:txBody>
        </p:sp>
        <p:sp>
          <p:nvSpPr>
            <p:cNvPr id="127" name="Google Shape;127;p32"/>
            <p:cNvSpPr/>
            <p:nvPr/>
          </p:nvSpPr>
          <p:spPr>
            <a:xfrm>
              <a:off x="5254055" y="2437288"/>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28" name="Google Shape;128;p32"/>
          <p:cNvGrpSpPr/>
          <p:nvPr/>
        </p:nvGrpSpPr>
        <p:grpSpPr>
          <a:xfrm>
            <a:off x="3886458" y="2093597"/>
            <a:ext cx="4114200" cy="300000"/>
            <a:chOff x="5254054" y="2783256"/>
            <a:chExt cx="3074922" cy="300000"/>
          </a:xfrm>
        </p:grpSpPr>
        <p:sp>
          <p:nvSpPr>
            <p:cNvPr id="129" name="Google Shape;129;p32"/>
            <p:cNvSpPr/>
            <p:nvPr/>
          </p:nvSpPr>
          <p:spPr>
            <a:xfrm>
              <a:off x="5547976" y="2783256"/>
              <a:ext cx="2781000" cy="300000"/>
            </a:xfrm>
            <a:prstGeom prst="rect">
              <a:avLst/>
            </a:prstGeom>
            <a:noFill/>
            <a:ln>
              <a:noFill/>
            </a:ln>
          </p:spPr>
          <p:txBody>
            <a:bodyPr spcFirstLastPara="1" wrap="square" lIns="68575" tIns="34275" rIns="68575" bIns="34275" anchor="t" anchorCtr="0">
              <a:noAutofit/>
            </a:bodyPr>
            <a:lstStyle/>
            <a:p>
              <a:pPr marL="0" lvl="0" indent="0" algn="just" rtl="0">
                <a:spcBef>
                  <a:spcPts val="0"/>
                </a:spcBef>
                <a:spcAft>
                  <a:spcPts val="0"/>
                </a:spcAft>
                <a:buClr>
                  <a:schemeClr val="dk1"/>
                </a:buClr>
                <a:buFont typeface="Arial"/>
                <a:buNone/>
              </a:pPr>
              <a:r>
                <a:rPr lang="en-US" dirty="0">
                  <a:solidFill>
                    <a:srgbClr val="3F3F3F"/>
                  </a:solidFill>
                  <a:latin typeface="Lato"/>
                  <a:ea typeface="Lato"/>
                  <a:cs typeface="Lato"/>
                  <a:sym typeface="Lato"/>
                </a:rPr>
                <a:t>Key commitments</a:t>
              </a:r>
            </a:p>
          </p:txBody>
        </p:sp>
        <p:sp>
          <p:nvSpPr>
            <p:cNvPr id="130" name="Google Shape;130;p32"/>
            <p:cNvSpPr/>
            <p:nvPr/>
          </p:nvSpPr>
          <p:spPr>
            <a:xfrm>
              <a:off x="5254054" y="2801207"/>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31" name="Google Shape;131;p32"/>
          <p:cNvGrpSpPr/>
          <p:nvPr/>
        </p:nvGrpSpPr>
        <p:grpSpPr>
          <a:xfrm>
            <a:off x="3897423" y="2547019"/>
            <a:ext cx="3852656" cy="300000"/>
            <a:chOff x="5254055" y="3134401"/>
            <a:chExt cx="3129221" cy="300000"/>
          </a:xfrm>
        </p:grpSpPr>
        <p:sp>
          <p:nvSpPr>
            <p:cNvPr id="132" name="Google Shape;132;p32"/>
            <p:cNvSpPr/>
            <p:nvPr/>
          </p:nvSpPr>
          <p:spPr>
            <a:xfrm>
              <a:off x="5547976" y="3134401"/>
              <a:ext cx="2835300" cy="300000"/>
            </a:xfrm>
            <a:prstGeom prst="rect">
              <a:avLst/>
            </a:prstGeom>
            <a:noFill/>
            <a:ln>
              <a:noFill/>
            </a:ln>
          </p:spPr>
          <p:txBody>
            <a:bodyPr spcFirstLastPara="1" wrap="square" lIns="68575" tIns="34275" rIns="68575" bIns="34275" anchor="t" anchorCtr="0">
              <a:noAutofit/>
            </a:bodyPr>
            <a:lstStyle/>
            <a:p>
              <a:pPr marL="0" lvl="0" indent="0" algn="just" rtl="0">
                <a:spcBef>
                  <a:spcPts val="0"/>
                </a:spcBef>
                <a:spcAft>
                  <a:spcPts val="0"/>
                </a:spcAft>
                <a:buClr>
                  <a:schemeClr val="dk1"/>
                </a:buClr>
                <a:buFont typeface="Arial"/>
                <a:buNone/>
              </a:pPr>
              <a:r>
                <a:rPr lang="en-US" dirty="0">
                  <a:solidFill>
                    <a:srgbClr val="3F3F3F"/>
                  </a:solidFill>
                  <a:latin typeface="Lato"/>
                  <a:ea typeface="Lato"/>
                  <a:cs typeface="Lato"/>
                  <a:sym typeface="Lato"/>
                </a:rPr>
                <a:t>Subtle practices</a:t>
              </a:r>
              <a:endParaRPr lang="en" dirty="0">
                <a:solidFill>
                  <a:srgbClr val="3F3F3F"/>
                </a:solidFill>
                <a:latin typeface="Lato"/>
                <a:ea typeface="Lato"/>
                <a:cs typeface="Lato"/>
                <a:sym typeface="Lato"/>
              </a:endParaRPr>
            </a:p>
          </p:txBody>
        </p:sp>
        <p:sp>
          <p:nvSpPr>
            <p:cNvPr id="133" name="Google Shape;133;p32"/>
            <p:cNvSpPr/>
            <p:nvPr/>
          </p:nvSpPr>
          <p:spPr>
            <a:xfrm>
              <a:off x="5254055" y="3152340"/>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34" name="Google Shape;134;p32"/>
          <p:cNvGrpSpPr/>
          <p:nvPr/>
        </p:nvGrpSpPr>
        <p:grpSpPr>
          <a:xfrm>
            <a:off x="3886458" y="3008818"/>
            <a:ext cx="3740896" cy="300000"/>
            <a:chOff x="5254055" y="3698950"/>
            <a:chExt cx="3129221" cy="300000"/>
          </a:xfrm>
        </p:grpSpPr>
        <p:sp>
          <p:nvSpPr>
            <p:cNvPr id="135" name="Google Shape;135;p32"/>
            <p:cNvSpPr/>
            <p:nvPr/>
          </p:nvSpPr>
          <p:spPr>
            <a:xfrm>
              <a:off x="5547976" y="3698950"/>
              <a:ext cx="2835300" cy="300000"/>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en" dirty="0">
                  <a:solidFill>
                    <a:srgbClr val="3F3F3F"/>
                  </a:solidFill>
                  <a:latin typeface="Lato"/>
                  <a:ea typeface="Lato"/>
                  <a:cs typeface="Lato"/>
                  <a:sym typeface="Lato"/>
                </a:rPr>
                <a:t>Visible practices</a:t>
              </a:r>
            </a:p>
            <a:p>
              <a:pPr marL="0" marR="0" lvl="0" indent="0" algn="just" rtl="0">
                <a:spcBef>
                  <a:spcPts val="0"/>
                </a:spcBef>
                <a:spcAft>
                  <a:spcPts val="0"/>
                </a:spcAft>
                <a:buNone/>
              </a:pPr>
              <a:endParaRPr lang="en" sz="1000" dirty="0">
                <a:solidFill>
                  <a:srgbClr val="3F3F3F"/>
                </a:solidFill>
                <a:latin typeface="Lato"/>
                <a:ea typeface="Lato"/>
                <a:cs typeface="Lato"/>
                <a:sym typeface="Lato"/>
              </a:endParaRPr>
            </a:p>
          </p:txBody>
        </p:sp>
        <p:sp>
          <p:nvSpPr>
            <p:cNvPr id="136" name="Google Shape;136;p32"/>
            <p:cNvSpPr/>
            <p:nvPr/>
          </p:nvSpPr>
          <p:spPr>
            <a:xfrm>
              <a:off x="5254055" y="3716903"/>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grpSp>
        <p:nvGrpSpPr>
          <p:cNvPr id="19" name="Google Shape;134;p32">
            <a:extLst>
              <a:ext uri="{FF2B5EF4-FFF2-40B4-BE49-F238E27FC236}">
                <a16:creationId xmlns:a16="http://schemas.microsoft.com/office/drawing/2014/main" id="{26351937-98D6-7E44-9975-7C37395DD714}"/>
              </a:ext>
            </a:extLst>
          </p:cNvPr>
          <p:cNvGrpSpPr/>
          <p:nvPr/>
        </p:nvGrpSpPr>
        <p:grpSpPr>
          <a:xfrm>
            <a:off x="3897424" y="3470617"/>
            <a:ext cx="4614353" cy="300000"/>
            <a:chOff x="5254056" y="3669183"/>
            <a:chExt cx="3061124" cy="300000"/>
          </a:xfrm>
        </p:grpSpPr>
        <p:sp>
          <p:nvSpPr>
            <p:cNvPr id="20" name="Google Shape;135;p32">
              <a:extLst>
                <a:ext uri="{FF2B5EF4-FFF2-40B4-BE49-F238E27FC236}">
                  <a16:creationId xmlns:a16="http://schemas.microsoft.com/office/drawing/2014/main" id="{092BAD7D-8E25-ED4B-85A6-B345E75009A4}"/>
                </a:ext>
              </a:extLst>
            </p:cNvPr>
            <p:cNvSpPr/>
            <p:nvPr/>
          </p:nvSpPr>
          <p:spPr>
            <a:xfrm>
              <a:off x="5479880" y="3669183"/>
              <a:ext cx="2835300" cy="300000"/>
            </a:xfrm>
            <a:prstGeom prst="rect">
              <a:avLst/>
            </a:prstGeom>
            <a:noFill/>
            <a:ln>
              <a:noFill/>
            </a:ln>
          </p:spPr>
          <p:txBody>
            <a:bodyPr spcFirstLastPara="1" wrap="square" lIns="68575" tIns="34275" rIns="68575" bIns="34275" anchor="t" anchorCtr="0">
              <a:noAutofit/>
            </a:bodyPr>
            <a:lstStyle/>
            <a:p>
              <a:pPr marL="0" marR="0" lvl="0" indent="0" algn="just" rtl="0">
                <a:spcBef>
                  <a:spcPts val="0"/>
                </a:spcBef>
                <a:spcAft>
                  <a:spcPts val="0"/>
                </a:spcAft>
                <a:buNone/>
              </a:pPr>
              <a:r>
                <a:rPr lang="en" dirty="0">
                  <a:solidFill>
                    <a:srgbClr val="3F3F3F"/>
                  </a:solidFill>
                  <a:latin typeface="Lato"/>
                  <a:ea typeface="Lato"/>
                  <a:cs typeface="Lato"/>
                  <a:sym typeface="Lato"/>
                </a:rPr>
                <a:t>The tough side of sustainable financial performance</a:t>
              </a:r>
            </a:p>
            <a:p>
              <a:pPr marL="0" marR="0" lvl="0" indent="0" algn="just" rtl="0">
                <a:spcBef>
                  <a:spcPts val="0"/>
                </a:spcBef>
                <a:spcAft>
                  <a:spcPts val="0"/>
                </a:spcAft>
                <a:buNone/>
              </a:pPr>
              <a:endParaRPr lang="en" sz="1000" dirty="0">
                <a:solidFill>
                  <a:srgbClr val="3F3F3F"/>
                </a:solidFill>
                <a:latin typeface="Lato"/>
                <a:ea typeface="Lato"/>
                <a:cs typeface="Lato"/>
                <a:sym typeface="Lato"/>
              </a:endParaRPr>
            </a:p>
          </p:txBody>
        </p:sp>
        <p:sp>
          <p:nvSpPr>
            <p:cNvPr id="21" name="Google Shape;136;p32">
              <a:extLst>
                <a:ext uri="{FF2B5EF4-FFF2-40B4-BE49-F238E27FC236}">
                  <a16:creationId xmlns:a16="http://schemas.microsoft.com/office/drawing/2014/main" id="{4147B2A7-F388-3145-BBF1-7BDBB06A243F}"/>
                </a:ext>
              </a:extLst>
            </p:cNvPr>
            <p:cNvSpPr/>
            <p:nvPr/>
          </p:nvSpPr>
          <p:spPr>
            <a:xfrm>
              <a:off x="5254056" y="3716903"/>
              <a:ext cx="184183"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sp>
        <p:nvSpPr>
          <p:cNvPr id="2" name="TextBox 1">
            <a:extLst>
              <a:ext uri="{FF2B5EF4-FFF2-40B4-BE49-F238E27FC236}">
                <a16:creationId xmlns:a16="http://schemas.microsoft.com/office/drawing/2014/main" id="{B7CCD7D2-246B-F94B-BD36-CA466C534328}"/>
              </a:ext>
            </a:extLst>
          </p:cNvPr>
          <p:cNvSpPr txBox="1"/>
          <p:nvPr/>
        </p:nvSpPr>
        <p:spPr>
          <a:xfrm>
            <a:off x="160422" y="4673765"/>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2</a:t>
            </a:fld>
            <a:endParaRPr lang="en-US" b="1" dirty="0">
              <a:solidFill>
                <a:schemeClr val="accent3">
                  <a:lumMod val="60000"/>
                  <a:lumOff val="40000"/>
                </a:schemeClr>
              </a:solidFill>
            </a:endParaRPr>
          </a:p>
        </p:txBody>
      </p:sp>
      <p:grpSp>
        <p:nvGrpSpPr>
          <p:cNvPr id="3" name="Google Shape;128;p32">
            <a:extLst>
              <a:ext uri="{FF2B5EF4-FFF2-40B4-BE49-F238E27FC236}">
                <a16:creationId xmlns:a16="http://schemas.microsoft.com/office/drawing/2014/main" id="{7AA31C0B-B308-D372-8CAB-D1805F2141DF}"/>
              </a:ext>
            </a:extLst>
          </p:cNvPr>
          <p:cNvGrpSpPr/>
          <p:nvPr/>
        </p:nvGrpSpPr>
        <p:grpSpPr>
          <a:xfrm>
            <a:off x="3897423" y="3967652"/>
            <a:ext cx="4114200" cy="300000"/>
            <a:chOff x="5254054" y="2783256"/>
            <a:chExt cx="3074922" cy="300000"/>
          </a:xfrm>
        </p:grpSpPr>
        <p:sp>
          <p:nvSpPr>
            <p:cNvPr id="4" name="Google Shape;129;p32">
              <a:extLst>
                <a:ext uri="{FF2B5EF4-FFF2-40B4-BE49-F238E27FC236}">
                  <a16:creationId xmlns:a16="http://schemas.microsoft.com/office/drawing/2014/main" id="{B0803571-1CE7-8783-3591-56FA11E7624B}"/>
                </a:ext>
              </a:extLst>
            </p:cNvPr>
            <p:cNvSpPr/>
            <p:nvPr/>
          </p:nvSpPr>
          <p:spPr>
            <a:xfrm>
              <a:off x="5547976" y="2783256"/>
              <a:ext cx="2781000" cy="300000"/>
            </a:xfrm>
            <a:prstGeom prst="rect">
              <a:avLst/>
            </a:prstGeom>
            <a:noFill/>
            <a:ln>
              <a:noFill/>
            </a:ln>
          </p:spPr>
          <p:txBody>
            <a:bodyPr spcFirstLastPara="1" wrap="square" lIns="68575" tIns="34275" rIns="68575" bIns="34275" anchor="t" anchorCtr="0">
              <a:noAutofit/>
            </a:bodyPr>
            <a:lstStyle/>
            <a:p>
              <a:pPr marL="0" lvl="0" indent="0" algn="just" rtl="0">
                <a:spcBef>
                  <a:spcPts val="0"/>
                </a:spcBef>
                <a:spcAft>
                  <a:spcPts val="0"/>
                </a:spcAft>
                <a:buClr>
                  <a:schemeClr val="dk1"/>
                </a:buClr>
                <a:buFont typeface="Arial"/>
                <a:buNone/>
              </a:pPr>
              <a:r>
                <a:rPr lang="en-US" dirty="0">
                  <a:solidFill>
                    <a:srgbClr val="3F3F3F"/>
                  </a:solidFill>
                  <a:latin typeface="Lato"/>
                  <a:ea typeface="Lato"/>
                  <a:cs typeface="Lato"/>
                  <a:sym typeface="Lato"/>
                </a:rPr>
                <a:t>Now what?</a:t>
              </a:r>
            </a:p>
          </p:txBody>
        </p:sp>
        <p:sp>
          <p:nvSpPr>
            <p:cNvPr id="5" name="Google Shape;130;p32">
              <a:extLst>
                <a:ext uri="{FF2B5EF4-FFF2-40B4-BE49-F238E27FC236}">
                  <a16:creationId xmlns:a16="http://schemas.microsoft.com/office/drawing/2014/main" id="{5DD9D907-ACDB-BDDA-4059-064C84CD660C}"/>
                </a:ext>
              </a:extLst>
            </p:cNvPr>
            <p:cNvSpPr/>
            <p:nvPr/>
          </p:nvSpPr>
          <p:spPr>
            <a:xfrm>
              <a:off x="5254054" y="2801207"/>
              <a:ext cx="215700" cy="217500"/>
            </a:xfrm>
            <a:custGeom>
              <a:avLst/>
              <a:gdLst/>
              <a:ahLst/>
              <a:cxnLst/>
              <a:rect l="l" t="t" r="r" b="b"/>
              <a:pathLst>
                <a:path w="120000" h="120000" extrusionOk="0">
                  <a:moveTo>
                    <a:pt x="59301" y="119800"/>
                  </a:moveTo>
                  <a:lnTo>
                    <a:pt x="59301" y="119800"/>
                  </a:lnTo>
                  <a:cubicBezTo>
                    <a:pt x="26755" y="119800"/>
                    <a:pt x="0" y="93089"/>
                    <a:pt x="0" y="59202"/>
                  </a:cubicBezTo>
                  <a:cubicBezTo>
                    <a:pt x="0" y="26910"/>
                    <a:pt x="26755" y="0"/>
                    <a:pt x="59301" y="0"/>
                  </a:cubicBezTo>
                  <a:cubicBezTo>
                    <a:pt x="93044" y="0"/>
                    <a:pt x="119800" y="26910"/>
                    <a:pt x="119800" y="59202"/>
                  </a:cubicBezTo>
                  <a:cubicBezTo>
                    <a:pt x="119800" y="93089"/>
                    <a:pt x="93044" y="119800"/>
                    <a:pt x="59301" y="119800"/>
                  </a:cubicBezTo>
                  <a:close/>
                  <a:moveTo>
                    <a:pt x="59301" y="11362"/>
                  </a:moveTo>
                  <a:lnTo>
                    <a:pt x="59301" y="11362"/>
                  </a:lnTo>
                  <a:cubicBezTo>
                    <a:pt x="32346" y="11362"/>
                    <a:pt x="11181" y="32491"/>
                    <a:pt x="11181" y="59202"/>
                  </a:cubicBezTo>
                  <a:cubicBezTo>
                    <a:pt x="11181" y="85913"/>
                    <a:pt x="32346" y="108438"/>
                    <a:pt x="59301" y="108438"/>
                  </a:cubicBezTo>
                  <a:cubicBezTo>
                    <a:pt x="86056" y="108438"/>
                    <a:pt x="108618" y="85913"/>
                    <a:pt x="108618" y="59202"/>
                  </a:cubicBezTo>
                  <a:cubicBezTo>
                    <a:pt x="108618" y="32491"/>
                    <a:pt x="86056" y="11362"/>
                    <a:pt x="59301" y="11362"/>
                  </a:cubicBezTo>
                  <a:close/>
                  <a:moveTo>
                    <a:pt x="87454" y="63388"/>
                  </a:moveTo>
                  <a:lnTo>
                    <a:pt x="87454" y="63388"/>
                  </a:lnTo>
                  <a:cubicBezTo>
                    <a:pt x="69084" y="80332"/>
                    <a:pt x="69084" y="80332"/>
                    <a:pt x="69084" y="80332"/>
                  </a:cubicBezTo>
                  <a:cubicBezTo>
                    <a:pt x="67687" y="81727"/>
                    <a:pt x="66289" y="81727"/>
                    <a:pt x="64891" y="81727"/>
                  </a:cubicBezTo>
                  <a:cubicBezTo>
                    <a:pt x="62096" y="81727"/>
                    <a:pt x="59301" y="80332"/>
                    <a:pt x="59301" y="76146"/>
                  </a:cubicBezTo>
                  <a:cubicBezTo>
                    <a:pt x="59301" y="74750"/>
                    <a:pt x="60698" y="73355"/>
                    <a:pt x="62096" y="71960"/>
                  </a:cubicBezTo>
                  <a:cubicBezTo>
                    <a:pt x="69084" y="64784"/>
                    <a:pt x="69084" y="64784"/>
                    <a:pt x="69084" y="64784"/>
                  </a:cubicBezTo>
                  <a:cubicBezTo>
                    <a:pt x="35141" y="64784"/>
                    <a:pt x="35141" y="64784"/>
                    <a:pt x="35141" y="64784"/>
                  </a:cubicBezTo>
                  <a:cubicBezTo>
                    <a:pt x="32346" y="64784"/>
                    <a:pt x="29550" y="63388"/>
                    <a:pt x="29550" y="59202"/>
                  </a:cubicBezTo>
                  <a:cubicBezTo>
                    <a:pt x="29550" y="56411"/>
                    <a:pt x="32346" y="53621"/>
                    <a:pt x="35141" y="53621"/>
                  </a:cubicBezTo>
                  <a:cubicBezTo>
                    <a:pt x="69084" y="53621"/>
                    <a:pt x="69084" y="53621"/>
                    <a:pt x="69084" y="53621"/>
                  </a:cubicBezTo>
                  <a:cubicBezTo>
                    <a:pt x="62096" y="46644"/>
                    <a:pt x="62096" y="46644"/>
                    <a:pt x="62096" y="46644"/>
                  </a:cubicBezTo>
                  <a:cubicBezTo>
                    <a:pt x="60698" y="46644"/>
                    <a:pt x="59301" y="45049"/>
                    <a:pt x="59301" y="42259"/>
                  </a:cubicBezTo>
                  <a:cubicBezTo>
                    <a:pt x="59301" y="39468"/>
                    <a:pt x="62096" y="36677"/>
                    <a:pt x="64891" y="36677"/>
                  </a:cubicBezTo>
                  <a:cubicBezTo>
                    <a:pt x="66289" y="36677"/>
                    <a:pt x="67687" y="38073"/>
                    <a:pt x="69084" y="38073"/>
                  </a:cubicBezTo>
                  <a:cubicBezTo>
                    <a:pt x="87454" y="55016"/>
                    <a:pt x="87454" y="55016"/>
                    <a:pt x="87454" y="55016"/>
                  </a:cubicBezTo>
                  <a:cubicBezTo>
                    <a:pt x="88851" y="56411"/>
                    <a:pt x="90249" y="57807"/>
                    <a:pt x="90249" y="59202"/>
                  </a:cubicBezTo>
                  <a:cubicBezTo>
                    <a:pt x="90249" y="61993"/>
                    <a:pt x="88851" y="63388"/>
                    <a:pt x="87454" y="63388"/>
                  </a:cubicBezTo>
                  <a:close/>
                </a:path>
              </a:pathLst>
            </a:custGeom>
            <a:solidFill>
              <a:schemeClr val="accent3"/>
            </a:solidFill>
            <a:ln>
              <a:noFill/>
            </a:ln>
          </p:spPr>
          <p:txBody>
            <a:bodyPr spcFirstLastPara="1" wrap="square" lIns="34275" tIns="17150" rIns="34275" bIns="17150" anchor="ctr" anchorCtr="0">
              <a:noAutofit/>
            </a:bodyPr>
            <a:lstStyle/>
            <a:p>
              <a:pPr marL="0" marR="0" lvl="0" indent="0" algn="l" rtl="0">
                <a:spcBef>
                  <a:spcPts val="0"/>
                </a:spcBef>
                <a:spcAft>
                  <a:spcPts val="0"/>
                </a:spcAft>
                <a:buNone/>
              </a:pPr>
              <a:endParaRPr sz="1400" dirty="0">
                <a:solidFill>
                  <a:schemeClr val="dk1"/>
                </a:solidFill>
                <a:latin typeface="Roboto"/>
                <a:ea typeface="Roboto"/>
                <a:cs typeface="Roboto"/>
                <a:sym typeface="Robo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136543" y="388408"/>
            <a:ext cx="7724089" cy="742200"/>
          </a:xfrm>
          <a:prstGeom prst="rect">
            <a:avLst/>
          </a:prstGeom>
          <a:noFill/>
          <a:ln>
            <a:noFill/>
          </a:ln>
        </p:spPr>
        <p:txBody>
          <a:bodyPr spcFirstLastPara="1" wrap="square" lIns="68575" tIns="34275" rIns="68575" bIns="34275" anchor="ctr" anchorCtr="0">
            <a:noAutofit/>
          </a:bodyPr>
          <a:lstStyle/>
          <a:p>
            <a:pPr marL="342900" lvl="1"/>
            <a:r>
              <a:rPr lang="en" sz="2800" dirty="0">
                <a:solidFill>
                  <a:schemeClr val="dk1"/>
                </a:solidFill>
                <a:latin typeface="Playfair Display Medium"/>
                <a:ea typeface="Playfair Display Medium"/>
                <a:cs typeface="Playfair Display Medium"/>
                <a:sym typeface="Playfair Display Medium"/>
              </a:rPr>
              <a:t>1. </a:t>
            </a:r>
            <a:r>
              <a:rPr lang="en-US" sz="2800" dirty="0">
                <a:solidFill>
                  <a:srgbClr val="3F3F3F"/>
                </a:solidFill>
                <a:latin typeface="Lato"/>
                <a:ea typeface="Lato"/>
                <a:cs typeface="Lato"/>
                <a:sym typeface="Lato"/>
              </a:rPr>
              <a:t>Sustainable financial performance</a:t>
            </a:r>
          </a:p>
          <a:p>
            <a:pPr marL="342900" marR="0" lvl="1" indent="0" algn="l" rtl="0">
              <a:spcBef>
                <a:spcPts val="0"/>
              </a:spcBef>
              <a:spcAft>
                <a:spcPts val="0"/>
              </a:spcAft>
              <a:buNone/>
            </a:pPr>
            <a:endParaRPr sz="11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41071" y="1195796"/>
            <a:ext cx="5989118" cy="0"/>
          </a:xfrm>
          <a:prstGeom prst="straightConnector1">
            <a:avLst/>
          </a:prstGeom>
          <a:noFill/>
          <a:ln w="57150" cap="flat" cmpd="sng">
            <a:solidFill>
              <a:schemeClr val="accent3"/>
            </a:solidFill>
            <a:prstDash val="solid"/>
            <a:miter lim="800000"/>
            <a:headEnd type="none" w="sm" len="sm"/>
            <a:tailEnd type="none" w="sm" len="sm"/>
          </a:ln>
        </p:spPr>
      </p:cxn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9" name="Google Shape;113;p31">
            <a:extLst>
              <a:ext uri="{FF2B5EF4-FFF2-40B4-BE49-F238E27FC236}">
                <a16:creationId xmlns:a16="http://schemas.microsoft.com/office/drawing/2014/main" id="{35D2E99D-06F7-544B-834B-EA4613F2C082}"/>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10" name="TextBox 9">
            <a:extLst>
              <a:ext uri="{FF2B5EF4-FFF2-40B4-BE49-F238E27FC236}">
                <a16:creationId xmlns:a16="http://schemas.microsoft.com/office/drawing/2014/main" id="{3A020790-3D00-6D41-812F-5886CCAF56B2}"/>
              </a:ext>
            </a:extLst>
          </p:cNvPr>
          <p:cNvSpPr txBox="1"/>
          <p:nvPr/>
        </p:nvSpPr>
        <p:spPr>
          <a:xfrm>
            <a:off x="0" y="45467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3</a:t>
            </a:fld>
            <a:endParaRPr lang="en-US" b="1" dirty="0">
              <a:solidFill>
                <a:schemeClr val="accent3">
                  <a:lumMod val="60000"/>
                  <a:lumOff val="40000"/>
                </a:schemeClr>
              </a:solidFill>
            </a:endParaRPr>
          </a:p>
        </p:txBody>
      </p:sp>
      <p:sp>
        <p:nvSpPr>
          <p:cNvPr id="11" name="Google Shape;165;p35">
            <a:extLst>
              <a:ext uri="{FF2B5EF4-FFF2-40B4-BE49-F238E27FC236}">
                <a16:creationId xmlns:a16="http://schemas.microsoft.com/office/drawing/2014/main" id="{AB1BE8BE-0284-C244-A93B-50401744CACB}"/>
              </a:ext>
            </a:extLst>
          </p:cNvPr>
          <p:cNvSpPr txBox="1"/>
          <p:nvPr/>
        </p:nvSpPr>
        <p:spPr>
          <a:xfrm>
            <a:off x="716134" y="1557423"/>
            <a:ext cx="2702928" cy="2554515"/>
          </a:xfrm>
          <a:prstGeom prst="rect">
            <a:avLst/>
          </a:prstGeom>
          <a:noFill/>
          <a:ln>
            <a:noFill/>
          </a:ln>
        </p:spPr>
        <p:txBody>
          <a:bodyPr spcFirstLastPara="1" wrap="square" lIns="91425" tIns="91425" rIns="91425" bIns="91425" anchor="t" anchorCtr="0">
            <a:spAutoFit/>
          </a:bodyPr>
          <a:lstStyle/>
          <a:p>
            <a:r>
              <a:rPr lang="en-US" sz="2000" dirty="0"/>
              <a:t>Reconciling the tension between caring about financial performance and caring about people poses a unique challenge</a:t>
            </a:r>
          </a:p>
          <a:p>
            <a:endParaRPr lang="en-US" dirty="0"/>
          </a:p>
        </p:txBody>
      </p:sp>
      <p:sp>
        <p:nvSpPr>
          <p:cNvPr id="3" name="TextBox 2">
            <a:extLst>
              <a:ext uri="{FF2B5EF4-FFF2-40B4-BE49-F238E27FC236}">
                <a16:creationId xmlns:a16="http://schemas.microsoft.com/office/drawing/2014/main" id="{AFEB6901-80DD-5E44-A9EB-4B07E95CF500}"/>
              </a:ext>
            </a:extLst>
          </p:cNvPr>
          <p:cNvSpPr txBox="1"/>
          <p:nvPr/>
        </p:nvSpPr>
        <p:spPr>
          <a:xfrm>
            <a:off x="3517618" y="1579574"/>
            <a:ext cx="4933067" cy="2662237"/>
          </a:xfrm>
          <a:prstGeom prst="rect">
            <a:avLst/>
          </a:prstGeom>
          <a:solidFill>
            <a:schemeClr val="bg1">
              <a:lumMod val="85000"/>
            </a:schemeClr>
          </a:solidFill>
          <a:ln w="15875">
            <a:solidFill>
              <a:schemeClr val="accent1"/>
            </a:solidFill>
          </a:ln>
        </p:spPr>
        <p:txBody>
          <a:bodyPr spcFirstLastPara="1" wrap="square" lIns="91425" tIns="91425" rIns="91425" bIns="91425" rtlCol="0" anchor="t" anchorCtr="0">
            <a:spAutoFit/>
          </a:bodyPr>
          <a:lstStyle/>
          <a:p>
            <a:pPr algn="ctr">
              <a:lnSpc>
                <a:spcPct val="150000"/>
              </a:lnSpc>
            </a:pPr>
            <a:r>
              <a:rPr lang="en-US" b="1" dirty="0"/>
              <a:t>A “leading with care” skeptic speaks:</a:t>
            </a:r>
          </a:p>
          <a:p>
            <a:r>
              <a:rPr lang="en-US" dirty="0"/>
              <a:t>I've spent my whole career believing in all of this stuff - the development of people, high involvement of members, transparent communications - all of it. It's all great and necessary. But my experience has been, when the money gets tight, when a business goes south and when profits turn to losses; a few enlightened people hunker down in a secluded conference room and determine how much cost they can cut and how many bodies they can get rid of. That experience is demoralizing to the entire team, and the care for the ‘softer stuff’ is out the window. That's the ‘real world.’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136543" y="388408"/>
            <a:ext cx="7724089" cy="742200"/>
          </a:xfrm>
          <a:prstGeom prst="rect">
            <a:avLst/>
          </a:prstGeom>
          <a:noFill/>
          <a:ln>
            <a:noFill/>
          </a:ln>
        </p:spPr>
        <p:txBody>
          <a:bodyPr spcFirstLastPara="1" wrap="square" lIns="68575" tIns="34275" rIns="68575" bIns="34275" anchor="ctr" anchorCtr="0">
            <a:noAutofit/>
          </a:bodyPr>
          <a:lstStyle/>
          <a:p>
            <a:pPr marL="342900" lvl="1"/>
            <a:r>
              <a:rPr lang="en" sz="2800" dirty="0">
                <a:solidFill>
                  <a:schemeClr val="dk1"/>
                </a:solidFill>
                <a:latin typeface="Playfair Display Medium"/>
                <a:ea typeface="Playfair Display Medium"/>
                <a:cs typeface="Playfair Display Medium"/>
                <a:sym typeface="Playfair Display Medium"/>
              </a:rPr>
              <a:t>1. </a:t>
            </a:r>
            <a:r>
              <a:rPr lang="en-US" sz="2800" dirty="0">
                <a:solidFill>
                  <a:srgbClr val="3F3F3F"/>
                </a:solidFill>
                <a:latin typeface="Lato"/>
                <a:ea typeface="Lato"/>
                <a:cs typeface="Lato"/>
                <a:sym typeface="Lato"/>
              </a:rPr>
              <a:t>Sustainable financial performance </a:t>
            </a:r>
            <a:r>
              <a:rPr lang="en-US" sz="1600" i="1" dirty="0">
                <a:solidFill>
                  <a:srgbClr val="3F3F3F"/>
                </a:solidFill>
                <a:latin typeface="Lato"/>
                <a:ea typeface="Lato"/>
                <a:cs typeface="Lato"/>
                <a:sym typeface="Lato"/>
              </a:rPr>
              <a:t>(cont’d)</a:t>
            </a:r>
          </a:p>
          <a:p>
            <a:pPr marL="342900" marR="0" lvl="1" indent="0" algn="l" rtl="0">
              <a:spcBef>
                <a:spcPts val="0"/>
              </a:spcBef>
              <a:spcAft>
                <a:spcPts val="0"/>
              </a:spcAft>
              <a:buNone/>
            </a:pPr>
            <a:endParaRPr sz="11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41071" y="1195796"/>
            <a:ext cx="5989118" cy="0"/>
          </a:xfrm>
          <a:prstGeom prst="straightConnector1">
            <a:avLst/>
          </a:prstGeom>
          <a:noFill/>
          <a:ln w="57150" cap="flat" cmpd="sng">
            <a:solidFill>
              <a:schemeClr val="accent3"/>
            </a:solidFill>
            <a:prstDash val="solid"/>
            <a:miter lim="800000"/>
            <a:headEnd type="none" w="sm" len="sm"/>
            <a:tailEnd type="none" w="sm" len="sm"/>
          </a:ln>
        </p:spPr>
      </p:cxn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9" name="Google Shape;113;p31">
            <a:extLst>
              <a:ext uri="{FF2B5EF4-FFF2-40B4-BE49-F238E27FC236}">
                <a16:creationId xmlns:a16="http://schemas.microsoft.com/office/drawing/2014/main" id="{35D2E99D-06F7-544B-834B-EA4613F2C082}"/>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10" name="TextBox 9">
            <a:extLst>
              <a:ext uri="{FF2B5EF4-FFF2-40B4-BE49-F238E27FC236}">
                <a16:creationId xmlns:a16="http://schemas.microsoft.com/office/drawing/2014/main" id="{3A020790-3D00-6D41-812F-5886CCAF56B2}"/>
              </a:ext>
            </a:extLst>
          </p:cNvPr>
          <p:cNvSpPr txBox="1"/>
          <p:nvPr/>
        </p:nvSpPr>
        <p:spPr>
          <a:xfrm>
            <a:off x="0" y="45467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4</a:t>
            </a:fld>
            <a:endParaRPr lang="en-US" b="1" dirty="0">
              <a:solidFill>
                <a:schemeClr val="accent3">
                  <a:lumMod val="60000"/>
                  <a:lumOff val="40000"/>
                </a:schemeClr>
              </a:solidFill>
            </a:endParaRPr>
          </a:p>
        </p:txBody>
      </p:sp>
      <p:pic>
        <p:nvPicPr>
          <p:cNvPr id="3" name="Picture 2">
            <a:extLst>
              <a:ext uri="{FF2B5EF4-FFF2-40B4-BE49-F238E27FC236}">
                <a16:creationId xmlns:a16="http://schemas.microsoft.com/office/drawing/2014/main" id="{46EAB70B-1934-1D42-9B3E-7B2579EBF8BC}"/>
              </a:ext>
            </a:extLst>
          </p:cNvPr>
          <p:cNvPicPr>
            <a:picLocks noChangeAspect="1"/>
          </p:cNvPicPr>
          <p:nvPr/>
        </p:nvPicPr>
        <p:blipFill rotWithShape="1">
          <a:blip r:embed="rId4"/>
          <a:srcRect t="3397"/>
          <a:stretch/>
        </p:blipFill>
        <p:spPr>
          <a:xfrm>
            <a:off x="1889043" y="1301598"/>
            <a:ext cx="5117432" cy="3602050"/>
          </a:xfrm>
          <a:prstGeom prst="rect">
            <a:avLst/>
          </a:prstGeom>
        </p:spPr>
      </p:pic>
    </p:spTree>
    <p:extLst>
      <p:ext uri="{BB962C8B-B14F-4D97-AF65-F5344CB8AC3E}">
        <p14:creationId xmlns:p14="http://schemas.microsoft.com/office/powerpoint/2010/main" val="237543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354395" y="391896"/>
            <a:ext cx="7172253" cy="742200"/>
          </a:xfrm>
          <a:prstGeom prst="rect">
            <a:avLst/>
          </a:prstGeom>
          <a:noFill/>
          <a:ln>
            <a:noFill/>
          </a:ln>
        </p:spPr>
        <p:txBody>
          <a:bodyPr spcFirstLastPara="1" wrap="square" lIns="68575" tIns="34275" rIns="68575" bIns="34275" anchor="ctr" anchorCtr="0">
            <a:noAutofit/>
          </a:bodyPr>
          <a:lstStyle/>
          <a:p>
            <a:pPr marL="342900" marR="0" lvl="1" indent="0" algn="l" rtl="0">
              <a:spcBef>
                <a:spcPts val="0"/>
              </a:spcBef>
              <a:spcAft>
                <a:spcPts val="0"/>
              </a:spcAft>
              <a:buNone/>
            </a:pPr>
            <a:r>
              <a:rPr lang="en" sz="3600" dirty="0">
                <a:solidFill>
                  <a:schemeClr val="dk1"/>
                </a:solidFill>
                <a:latin typeface="Playfair Display Medium"/>
                <a:ea typeface="Playfair Display Medium"/>
                <a:cs typeface="Playfair Display Medium"/>
                <a:sym typeface="Playfair Display Medium"/>
              </a:rPr>
              <a:t>2. Key commitments</a:t>
            </a:r>
            <a:endParaRPr sz="36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6756" y="1130608"/>
            <a:ext cx="7182060" cy="0"/>
          </a:xfrm>
          <a:prstGeom prst="straightConnector1">
            <a:avLst/>
          </a:prstGeom>
          <a:noFill/>
          <a:ln w="57150" cap="flat" cmpd="sng">
            <a:solidFill>
              <a:schemeClr val="accent3"/>
            </a:solidFill>
            <a:prstDash val="solid"/>
            <a:miter lim="800000"/>
            <a:headEnd type="none" w="sm" len="sm"/>
            <a:tailEnd type="none" w="sm" len="sm"/>
          </a:ln>
        </p:spPr>
      </p:cxn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DBFA7043-83A6-454C-B677-56BFD092DC6A}"/>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A2677CD3-31B8-B249-9FC5-B68CF8A3EB31}"/>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5</a:t>
            </a:fld>
            <a:endParaRPr lang="en-US" b="1" dirty="0">
              <a:solidFill>
                <a:schemeClr val="accent3">
                  <a:lumMod val="60000"/>
                  <a:lumOff val="40000"/>
                </a:schemeClr>
              </a:solidFill>
            </a:endParaRPr>
          </a:p>
        </p:txBody>
      </p:sp>
      <p:sp>
        <p:nvSpPr>
          <p:cNvPr id="9" name="Google Shape;165;p35">
            <a:extLst>
              <a:ext uri="{FF2B5EF4-FFF2-40B4-BE49-F238E27FC236}">
                <a16:creationId xmlns:a16="http://schemas.microsoft.com/office/drawing/2014/main" id="{9FA7E9AD-FDF0-144B-ABF5-E154E7684858}"/>
              </a:ext>
            </a:extLst>
          </p:cNvPr>
          <p:cNvSpPr txBox="1"/>
          <p:nvPr/>
        </p:nvSpPr>
        <p:spPr>
          <a:xfrm>
            <a:off x="477663" y="1402188"/>
            <a:ext cx="4881518" cy="2893069"/>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en-US" sz="1600" dirty="0"/>
              <a:t>Caring leaders exercise good strategic judgment when making decisions about investments, operating costs, and revenues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Caring leaders educate their team about the organization’s investments, operating costs, and revenues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When possible, caring leaders collaborate with team members on investments, operating costs, and revenue decisions</a:t>
            </a:r>
          </a:p>
        </p:txBody>
      </p:sp>
      <p:pic>
        <p:nvPicPr>
          <p:cNvPr id="3" name="Picture 2">
            <a:extLst>
              <a:ext uri="{FF2B5EF4-FFF2-40B4-BE49-F238E27FC236}">
                <a16:creationId xmlns:a16="http://schemas.microsoft.com/office/drawing/2014/main" id="{FCB2D0A3-AB70-7647-97D8-A8B34D95DDF4}"/>
              </a:ext>
            </a:extLst>
          </p:cNvPr>
          <p:cNvPicPr>
            <a:picLocks noChangeAspect="1"/>
          </p:cNvPicPr>
          <p:nvPr/>
        </p:nvPicPr>
        <p:blipFill>
          <a:blip r:embed="rId4"/>
          <a:stretch>
            <a:fillRect/>
          </a:stretch>
        </p:blipFill>
        <p:spPr>
          <a:xfrm>
            <a:off x="5571010" y="1403992"/>
            <a:ext cx="3436448" cy="2769038"/>
          </a:xfrm>
          <a:prstGeom prst="rect">
            <a:avLst/>
          </a:prstGeom>
        </p:spPr>
      </p:pic>
    </p:spTree>
    <p:extLst>
      <p:ext uri="{BB962C8B-B14F-4D97-AF65-F5344CB8AC3E}">
        <p14:creationId xmlns:p14="http://schemas.microsoft.com/office/powerpoint/2010/main" val="47665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570964" y="388408"/>
            <a:ext cx="8124980" cy="742200"/>
          </a:xfrm>
          <a:prstGeom prst="rect">
            <a:avLst/>
          </a:prstGeom>
          <a:noFill/>
          <a:ln>
            <a:noFill/>
          </a:ln>
        </p:spPr>
        <p:txBody>
          <a:bodyPr spcFirstLastPara="1" wrap="square" lIns="68575" tIns="34275" rIns="68575" bIns="34275" anchor="ctr" anchorCtr="0">
            <a:noAutofit/>
          </a:bodyPr>
          <a:lstStyle/>
          <a:p>
            <a:pPr marL="342900" lvl="1"/>
            <a:r>
              <a:rPr lang="en" sz="3600" dirty="0">
                <a:solidFill>
                  <a:schemeClr val="dk1"/>
                </a:solidFill>
                <a:latin typeface="Playfair Display Medium"/>
                <a:ea typeface="Playfair Display Medium"/>
                <a:cs typeface="Playfair Display Medium"/>
                <a:sym typeface="Playfair Display Medium"/>
              </a:rPr>
              <a:t>3. Subtle practices</a:t>
            </a:r>
            <a:endParaRPr lang="en" sz="3600" dirty="0">
              <a:solidFill>
                <a:srgbClr val="3F3F3F"/>
              </a:solidFill>
              <a:latin typeface="Lato"/>
              <a:ea typeface="Lato"/>
              <a:cs typeface="Lato"/>
              <a:sym typeface="Lato"/>
            </a:endParaRPr>
          </a:p>
          <a:p>
            <a:pPr marL="342900" marR="0" lvl="1" indent="0" algn="l" rtl="0">
              <a:spcBef>
                <a:spcPts val="0"/>
              </a:spcBef>
              <a:spcAft>
                <a:spcPts val="0"/>
              </a:spcAft>
              <a:buNone/>
            </a:pPr>
            <a:endParaRPr sz="18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4681" y="1130608"/>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636683" y="1438146"/>
            <a:ext cx="3855867" cy="3231624"/>
          </a:xfrm>
          <a:prstGeom prst="rect">
            <a:avLst/>
          </a:prstGeom>
          <a:noFill/>
          <a:ln>
            <a:noFill/>
          </a:ln>
        </p:spPr>
        <p:txBody>
          <a:bodyPr spcFirstLastPara="1" wrap="square" lIns="91425" tIns="91425" rIns="91425" bIns="91425" anchor="t" anchorCtr="0">
            <a:spAutoFit/>
          </a:bodyPr>
          <a:lstStyle/>
          <a:p>
            <a:pPr marL="342900" indent="-342900">
              <a:buFont typeface="+mj-lt"/>
              <a:buAutoNum type="alphaLcPeriod"/>
            </a:pPr>
            <a:r>
              <a:rPr lang="en-US" sz="1800" dirty="0"/>
              <a:t>Set responsible budgets and live within the guidance of those budgets</a:t>
            </a:r>
            <a:br>
              <a:rPr lang="en-US" sz="1800" dirty="0"/>
            </a:br>
            <a:endParaRPr lang="en-US" sz="1800" dirty="0"/>
          </a:p>
          <a:p>
            <a:pPr marL="342900" indent="-342900">
              <a:buFont typeface="+mj-lt"/>
              <a:buAutoNum type="alphaLcPeriod"/>
            </a:pPr>
            <a:r>
              <a:rPr lang="en-US" sz="1800" dirty="0"/>
              <a:t>Support people as they navigate through the uncertain financial times </a:t>
            </a:r>
          </a:p>
          <a:p>
            <a:pPr marL="342900" indent="-342900">
              <a:buFont typeface="+mj-lt"/>
              <a:buAutoNum type="alphaLcPeriod"/>
            </a:pPr>
            <a:endParaRPr lang="en-US" sz="1800" dirty="0"/>
          </a:p>
          <a:p>
            <a:pPr marL="342900" indent="-342900">
              <a:buFont typeface="+mj-lt"/>
              <a:buAutoNum type="alphaLcPeriod"/>
            </a:pPr>
            <a:r>
              <a:rPr lang="en-US" sz="1800" dirty="0"/>
              <a:t>Show respect for team members’ personal financial hardships</a:t>
            </a:r>
          </a:p>
        </p:txBody>
      </p:sp>
      <p:sp>
        <p:nvSpPr>
          <p:cNvPr id="166" name="Google Shape;166;p35"/>
          <p:cNvSpPr txBox="1"/>
          <p:nvPr/>
        </p:nvSpPr>
        <p:spPr>
          <a:xfrm>
            <a:off x="5294839" y="4738469"/>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6</a:t>
            </a:fld>
            <a:endParaRPr lang="en-US" b="1" dirty="0">
              <a:solidFill>
                <a:schemeClr val="accent3">
                  <a:lumMod val="60000"/>
                  <a:lumOff val="40000"/>
                </a:schemeClr>
              </a:solidFill>
            </a:endParaRPr>
          </a:p>
        </p:txBody>
      </p:sp>
      <p:pic>
        <p:nvPicPr>
          <p:cNvPr id="9" name="Picture 8">
            <a:extLst>
              <a:ext uri="{FF2B5EF4-FFF2-40B4-BE49-F238E27FC236}">
                <a16:creationId xmlns:a16="http://schemas.microsoft.com/office/drawing/2014/main" id="{54C941EC-B19E-9849-BB28-89DA5804E45D}"/>
              </a:ext>
            </a:extLst>
          </p:cNvPr>
          <p:cNvPicPr>
            <a:picLocks noChangeAspect="1"/>
          </p:cNvPicPr>
          <p:nvPr/>
        </p:nvPicPr>
        <p:blipFill>
          <a:blip r:embed="rId4"/>
          <a:stretch>
            <a:fillRect/>
          </a:stretch>
        </p:blipFill>
        <p:spPr>
          <a:xfrm>
            <a:off x="4651451" y="1196552"/>
            <a:ext cx="3568905" cy="3476729"/>
          </a:xfrm>
          <a:prstGeom prst="rect">
            <a:avLst/>
          </a:prstGeom>
        </p:spPr>
      </p:pic>
    </p:spTree>
    <p:extLst>
      <p:ext uri="{BB962C8B-B14F-4D97-AF65-F5344CB8AC3E}">
        <p14:creationId xmlns:p14="http://schemas.microsoft.com/office/powerpoint/2010/main" val="135427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570963" y="473821"/>
            <a:ext cx="8124980" cy="742200"/>
          </a:xfrm>
          <a:prstGeom prst="rect">
            <a:avLst/>
          </a:prstGeom>
          <a:noFill/>
          <a:ln>
            <a:noFill/>
          </a:ln>
        </p:spPr>
        <p:txBody>
          <a:bodyPr spcFirstLastPara="1" wrap="square" lIns="68575" tIns="34275" rIns="68575" bIns="34275" anchor="ctr" anchorCtr="0">
            <a:noAutofit/>
          </a:bodyPr>
          <a:lstStyle/>
          <a:p>
            <a:pPr marL="342900" lvl="1"/>
            <a:r>
              <a:rPr lang="en" sz="3600" dirty="0">
                <a:solidFill>
                  <a:schemeClr val="dk1"/>
                </a:solidFill>
                <a:latin typeface="Playfair Display Medium"/>
                <a:ea typeface="Playfair Display Medium"/>
                <a:cs typeface="Playfair Display Medium"/>
                <a:sym typeface="Playfair Display Medium"/>
              </a:rPr>
              <a:t>3. Subtle practices </a:t>
            </a:r>
            <a:r>
              <a:rPr lang="en" sz="1800" i="1" dirty="0">
                <a:solidFill>
                  <a:schemeClr val="dk1"/>
                </a:solidFill>
                <a:latin typeface="Playfair Display Medium"/>
                <a:ea typeface="Playfair Display Medium"/>
                <a:cs typeface="Playfair Display Medium"/>
                <a:sym typeface="Playfair Display Medium"/>
              </a:rPr>
              <a:t>(cont’d)</a:t>
            </a:r>
            <a:endParaRPr lang="en" sz="1800" i="1" dirty="0">
              <a:solidFill>
                <a:srgbClr val="3F3F3F"/>
              </a:solidFill>
              <a:latin typeface="Lato"/>
              <a:ea typeface="Lato"/>
              <a:cs typeface="Lato"/>
              <a:sym typeface="Lato"/>
            </a:endParaRPr>
          </a:p>
          <a:p>
            <a:pPr marL="342900" marR="0" lvl="1" indent="0" algn="l" rtl="0">
              <a:spcBef>
                <a:spcPts val="0"/>
              </a:spcBef>
              <a:spcAft>
                <a:spcPts val="0"/>
              </a:spcAft>
              <a:buNone/>
            </a:pPr>
            <a:endParaRPr sz="18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4681" y="1326735"/>
            <a:ext cx="7294638"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570963" y="2237037"/>
            <a:ext cx="2241811" cy="1046410"/>
          </a:xfrm>
          <a:prstGeom prst="rect">
            <a:avLst/>
          </a:prstGeom>
          <a:noFill/>
          <a:ln>
            <a:noFill/>
          </a:ln>
        </p:spPr>
        <p:txBody>
          <a:bodyPr spcFirstLastPara="1" wrap="square" lIns="91425" tIns="91425" rIns="91425" bIns="91425" anchor="t" anchorCtr="0">
            <a:spAutoFit/>
          </a:bodyPr>
          <a:lstStyle/>
          <a:p>
            <a:pPr marL="342900" indent="-342900">
              <a:buFont typeface="+mj-lt"/>
              <a:buAutoNum type="alphaLcPeriod" startAt="4"/>
            </a:pPr>
            <a:r>
              <a:rPr lang="en-US" sz="1800" dirty="0"/>
              <a:t>Discourage a “gig mentality”</a:t>
            </a:r>
          </a:p>
          <a:p>
            <a:endParaRPr lang="en-US" sz="2000" dirty="0"/>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7</a:t>
            </a:fld>
            <a:endParaRPr lang="en-US" b="1" dirty="0">
              <a:solidFill>
                <a:schemeClr val="accent3">
                  <a:lumMod val="60000"/>
                  <a:lumOff val="40000"/>
                </a:schemeClr>
              </a:solidFill>
            </a:endParaRPr>
          </a:p>
        </p:txBody>
      </p:sp>
      <p:pic>
        <p:nvPicPr>
          <p:cNvPr id="3" name="Picture 2">
            <a:extLst>
              <a:ext uri="{FF2B5EF4-FFF2-40B4-BE49-F238E27FC236}">
                <a16:creationId xmlns:a16="http://schemas.microsoft.com/office/drawing/2014/main" id="{9F2D86AF-4A1D-1D40-BF16-298BA0EFC31E}"/>
              </a:ext>
            </a:extLst>
          </p:cNvPr>
          <p:cNvPicPr>
            <a:picLocks noChangeAspect="1"/>
          </p:cNvPicPr>
          <p:nvPr/>
        </p:nvPicPr>
        <p:blipFill>
          <a:blip r:embed="rId4"/>
          <a:stretch>
            <a:fillRect/>
          </a:stretch>
        </p:blipFill>
        <p:spPr>
          <a:xfrm>
            <a:off x="3132814" y="1424268"/>
            <a:ext cx="4485325" cy="3706050"/>
          </a:xfrm>
          <a:prstGeom prst="rect">
            <a:avLst/>
          </a:prstGeom>
        </p:spPr>
      </p:pic>
    </p:spTree>
    <p:extLst>
      <p:ext uri="{BB962C8B-B14F-4D97-AF65-F5344CB8AC3E}">
        <p14:creationId xmlns:p14="http://schemas.microsoft.com/office/powerpoint/2010/main" val="341838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570964" y="388408"/>
            <a:ext cx="8124980" cy="742200"/>
          </a:xfrm>
          <a:prstGeom prst="rect">
            <a:avLst/>
          </a:prstGeom>
          <a:noFill/>
          <a:ln>
            <a:noFill/>
          </a:ln>
        </p:spPr>
        <p:txBody>
          <a:bodyPr spcFirstLastPara="1" wrap="square" lIns="68575" tIns="34275" rIns="68575" bIns="34275" anchor="ctr" anchorCtr="0">
            <a:noAutofit/>
          </a:bodyPr>
          <a:lstStyle/>
          <a:p>
            <a:pPr marL="342900" lvl="1"/>
            <a:r>
              <a:rPr lang="en" sz="3600" dirty="0">
                <a:solidFill>
                  <a:schemeClr val="dk1"/>
                </a:solidFill>
                <a:latin typeface="Playfair Display Medium"/>
                <a:ea typeface="Playfair Display Medium"/>
                <a:cs typeface="Playfair Display Medium"/>
                <a:sym typeface="Playfair Display Medium"/>
              </a:rPr>
              <a:t>4. Visible practices</a:t>
            </a:r>
            <a:endParaRPr lang="en" sz="3600" dirty="0">
              <a:solidFill>
                <a:srgbClr val="3F3F3F"/>
              </a:solidFill>
              <a:latin typeface="Lato"/>
              <a:ea typeface="Lato"/>
              <a:cs typeface="Lato"/>
              <a:sym typeface="Lato"/>
            </a:endParaRPr>
          </a:p>
          <a:p>
            <a:pPr marL="342900" marR="0" lvl="1" indent="0" algn="l" rtl="0">
              <a:spcBef>
                <a:spcPts val="0"/>
              </a:spcBef>
              <a:spcAft>
                <a:spcPts val="0"/>
              </a:spcAft>
              <a:buNone/>
            </a:pPr>
            <a:endParaRPr sz="18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6756" y="1115560"/>
            <a:ext cx="7182060"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468731" y="1494825"/>
            <a:ext cx="4561030" cy="2677626"/>
          </a:xfrm>
          <a:prstGeom prst="rect">
            <a:avLst/>
          </a:prstGeom>
          <a:noFill/>
          <a:ln>
            <a:noFill/>
          </a:ln>
        </p:spPr>
        <p:txBody>
          <a:bodyPr spcFirstLastPara="1" wrap="square" lIns="91425" tIns="91425" rIns="91425" bIns="91425" anchor="t" anchorCtr="0">
            <a:spAutoFit/>
          </a:bodyPr>
          <a:lstStyle/>
          <a:p>
            <a:pPr marL="342900" indent="-342900">
              <a:buFont typeface="+mj-lt"/>
              <a:buAutoNum type="alphaLcPeriod"/>
            </a:pPr>
            <a:r>
              <a:rPr lang="en-US" sz="1800" dirty="0"/>
              <a:t>Publicize a list of “10 Financial Facts” that everyone on the team should know</a:t>
            </a:r>
            <a:br>
              <a:rPr lang="en-US" sz="1800" dirty="0"/>
            </a:br>
            <a:endParaRPr lang="en-US" sz="1800" dirty="0"/>
          </a:p>
          <a:p>
            <a:pPr marL="342900" indent="-342900">
              <a:buFont typeface="+mj-lt"/>
              <a:buAutoNum type="alphaLcPeriod"/>
            </a:pPr>
            <a:r>
              <a:rPr lang="en-US" sz="1800" dirty="0"/>
              <a:t>Educate team members about the organization’s financial performance</a:t>
            </a:r>
            <a:br>
              <a:rPr lang="en-US" sz="1800" dirty="0"/>
            </a:br>
            <a:endParaRPr lang="en-US" sz="1800" dirty="0"/>
          </a:p>
          <a:p>
            <a:pPr marL="342900" indent="-342900">
              <a:buFont typeface="+mj-lt"/>
              <a:buAutoNum type="alphaLcPeriod"/>
            </a:pPr>
            <a:r>
              <a:rPr lang="en-US" sz="1800" dirty="0"/>
              <a:t>Calibrate the right tempo of financial communications to the needs of team members and the organization</a:t>
            </a:r>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8</a:t>
            </a:fld>
            <a:endParaRPr lang="en-US" b="1" dirty="0">
              <a:solidFill>
                <a:schemeClr val="accent3">
                  <a:lumMod val="60000"/>
                  <a:lumOff val="40000"/>
                </a:schemeClr>
              </a:solidFill>
            </a:endParaRPr>
          </a:p>
        </p:txBody>
      </p:sp>
      <p:pic>
        <p:nvPicPr>
          <p:cNvPr id="10" name="Picture 9">
            <a:extLst>
              <a:ext uri="{FF2B5EF4-FFF2-40B4-BE49-F238E27FC236}">
                <a16:creationId xmlns:a16="http://schemas.microsoft.com/office/drawing/2014/main" id="{1E6F67DB-0C74-934C-9755-556281C34462}"/>
              </a:ext>
            </a:extLst>
          </p:cNvPr>
          <p:cNvPicPr>
            <a:picLocks noChangeAspect="1"/>
          </p:cNvPicPr>
          <p:nvPr/>
        </p:nvPicPr>
        <p:blipFill>
          <a:blip r:embed="rId4"/>
          <a:stretch>
            <a:fillRect/>
          </a:stretch>
        </p:blipFill>
        <p:spPr>
          <a:xfrm>
            <a:off x="5422791" y="1165637"/>
            <a:ext cx="3191636" cy="3825961"/>
          </a:xfrm>
          <a:prstGeom prst="rect">
            <a:avLst/>
          </a:prstGeom>
        </p:spPr>
      </p:pic>
    </p:spTree>
    <p:extLst>
      <p:ext uri="{BB962C8B-B14F-4D97-AF65-F5344CB8AC3E}">
        <p14:creationId xmlns:p14="http://schemas.microsoft.com/office/powerpoint/2010/main" val="142894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35"/>
          <p:cNvSpPr txBox="1"/>
          <p:nvPr/>
        </p:nvSpPr>
        <p:spPr>
          <a:xfrm>
            <a:off x="570964" y="388408"/>
            <a:ext cx="8124980" cy="742200"/>
          </a:xfrm>
          <a:prstGeom prst="rect">
            <a:avLst/>
          </a:prstGeom>
          <a:noFill/>
          <a:ln>
            <a:noFill/>
          </a:ln>
        </p:spPr>
        <p:txBody>
          <a:bodyPr spcFirstLastPara="1" wrap="square" lIns="68575" tIns="34275" rIns="68575" bIns="34275" anchor="ctr" anchorCtr="0">
            <a:noAutofit/>
          </a:bodyPr>
          <a:lstStyle/>
          <a:p>
            <a:pPr marL="342900" lvl="1"/>
            <a:r>
              <a:rPr lang="en" sz="3600" dirty="0">
                <a:solidFill>
                  <a:schemeClr val="dk1"/>
                </a:solidFill>
                <a:latin typeface="Playfair Display Medium"/>
                <a:ea typeface="Playfair Display Medium"/>
                <a:cs typeface="Playfair Display Medium"/>
                <a:sym typeface="Playfair Display Medium"/>
              </a:rPr>
              <a:t>4. Visible practices </a:t>
            </a:r>
            <a:r>
              <a:rPr lang="en" sz="1800" i="1" dirty="0">
                <a:solidFill>
                  <a:schemeClr val="dk1"/>
                </a:solidFill>
                <a:latin typeface="Playfair Display Medium"/>
                <a:ea typeface="Playfair Display Medium"/>
                <a:cs typeface="Playfair Display Medium"/>
                <a:sym typeface="Playfair Display Medium"/>
              </a:rPr>
              <a:t>(cont’d)</a:t>
            </a:r>
            <a:endParaRPr lang="en" sz="1800" i="1" dirty="0">
              <a:solidFill>
                <a:srgbClr val="3F3F3F"/>
              </a:solidFill>
              <a:latin typeface="Lato"/>
              <a:ea typeface="Lato"/>
              <a:cs typeface="Lato"/>
              <a:sym typeface="Lato"/>
            </a:endParaRPr>
          </a:p>
          <a:p>
            <a:pPr marL="342900" marR="0" lvl="1" indent="0" algn="l" rtl="0">
              <a:spcBef>
                <a:spcPts val="0"/>
              </a:spcBef>
              <a:spcAft>
                <a:spcPts val="0"/>
              </a:spcAft>
              <a:buNone/>
            </a:pPr>
            <a:endParaRPr sz="1800" dirty="0">
              <a:latin typeface="Playfair Display Medium"/>
              <a:ea typeface="Playfair Display Medium"/>
              <a:cs typeface="Playfair Display Medium"/>
              <a:sym typeface="Playfair Display Medium"/>
            </a:endParaRPr>
          </a:p>
        </p:txBody>
      </p:sp>
      <p:cxnSp>
        <p:nvCxnSpPr>
          <p:cNvPr id="163" name="Google Shape;163;p35"/>
          <p:cNvCxnSpPr>
            <a:cxnSpLocks/>
          </p:cNvCxnSpPr>
          <p:nvPr/>
        </p:nvCxnSpPr>
        <p:spPr>
          <a:xfrm>
            <a:off x="926756" y="1115560"/>
            <a:ext cx="7182060" cy="0"/>
          </a:xfrm>
          <a:prstGeom prst="straightConnector1">
            <a:avLst/>
          </a:prstGeom>
          <a:noFill/>
          <a:ln w="57150" cap="flat" cmpd="sng">
            <a:solidFill>
              <a:schemeClr val="accent3"/>
            </a:solidFill>
            <a:prstDash val="solid"/>
            <a:miter lim="800000"/>
            <a:headEnd type="none" w="sm" len="sm"/>
            <a:tailEnd type="none" w="sm" len="sm"/>
          </a:ln>
        </p:spPr>
      </p:cxnSp>
      <p:sp>
        <p:nvSpPr>
          <p:cNvPr id="165" name="Google Shape;165;p35"/>
          <p:cNvSpPr txBox="1"/>
          <p:nvPr/>
        </p:nvSpPr>
        <p:spPr>
          <a:xfrm>
            <a:off x="354395" y="1381612"/>
            <a:ext cx="5529569" cy="2400627"/>
          </a:xfrm>
          <a:prstGeom prst="rect">
            <a:avLst/>
          </a:prstGeom>
          <a:noFill/>
          <a:ln>
            <a:noFill/>
          </a:ln>
        </p:spPr>
        <p:txBody>
          <a:bodyPr spcFirstLastPara="1" wrap="square" lIns="91425" tIns="91425" rIns="91425" bIns="91425" anchor="t" anchorCtr="0">
            <a:spAutoFit/>
          </a:bodyPr>
          <a:lstStyle/>
          <a:p>
            <a:pPr marL="342900" indent="-342900">
              <a:buFont typeface="+mj-lt"/>
              <a:buAutoNum type="alphaLcPeriod" startAt="4"/>
            </a:pPr>
            <a:r>
              <a:rPr lang="en-US" sz="1800" dirty="0"/>
              <a:t>Transparently communicate about the “Big 3” financial elements - investments, operating costs, and revenues</a:t>
            </a:r>
          </a:p>
          <a:p>
            <a:pPr marL="342900" indent="-342900">
              <a:buFont typeface="+mj-lt"/>
              <a:buAutoNum type="alphaLcPeriod" startAt="4"/>
            </a:pPr>
            <a:endParaRPr lang="en-US" sz="1800" dirty="0"/>
          </a:p>
          <a:p>
            <a:pPr marL="342900" indent="-342900">
              <a:buFont typeface="+mj-lt"/>
              <a:buAutoNum type="alphaLcPeriod" startAt="4"/>
            </a:pPr>
            <a:r>
              <a:rPr lang="en-US" sz="1800" dirty="0"/>
              <a:t>Offer personal finance training for team members</a:t>
            </a:r>
          </a:p>
          <a:p>
            <a:pPr marL="342900" indent="-342900">
              <a:buFont typeface="+mj-lt"/>
              <a:buAutoNum type="alphaLcPeriod" startAt="4"/>
            </a:pPr>
            <a:endParaRPr lang="en-US" sz="1800" dirty="0"/>
          </a:p>
          <a:p>
            <a:pPr marL="342900" indent="-342900">
              <a:buFont typeface="+mj-lt"/>
              <a:buAutoNum type="alphaLcPeriod" startAt="4"/>
            </a:pPr>
            <a:r>
              <a:rPr lang="en-US" sz="1800" dirty="0"/>
              <a:t>Engage a diverse group of team members in financial communication and action planning</a:t>
            </a:r>
          </a:p>
        </p:txBody>
      </p:sp>
      <p:sp>
        <p:nvSpPr>
          <p:cNvPr id="166" name="Google Shape;166;p35"/>
          <p:cNvSpPr txBox="1"/>
          <p:nvPr/>
        </p:nvSpPr>
        <p:spPr>
          <a:xfrm>
            <a:off x="5163526" y="4673765"/>
            <a:ext cx="3450900" cy="2538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200" dirty="0">
                <a:solidFill>
                  <a:srgbClr val="888888"/>
                </a:solidFill>
                <a:latin typeface="Lato"/>
                <a:ea typeface="Lato"/>
                <a:cs typeface="Lato"/>
                <a:sym typeface="Lato"/>
              </a:rPr>
              <a:t>leadingwithcare.net</a:t>
            </a:r>
            <a:endParaRPr sz="900" dirty="0">
              <a:solidFill>
                <a:srgbClr val="888888"/>
              </a:solidFill>
              <a:latin typeface="Lato"/>
              <a:ea typeface="Lato"/>
              <a:cs typeface="Lato"/>
              <a:sym typeface="Lato"/>
            </a:endParaRPr>
          </a:p>
        </p:txBody>
      </p:sp>
      <p:sp>
        <p:nvSpPr>
          <p:cNvPr id="2" name="Rectangle 2">
            <a:extLst>
              <a:ext uri="{FF2B5EF4-FFF2-40B4-BE49-F238E27FC236}">
                <a16:creationId xmlns:a16="http://schemas.microsoft.com/office/drawing/2014/main" id="{F24E8463-5C4D-204A-AF7C-4B948B7CBAC3}"/>
              </a:ext>
            </a:extLst>
          </p:cNvPr>
          <p:cNvSpPr>
            <a:spLocks noChangeArrowheads="1"/>
          </p:cNvSpPr>
          <p:nvPr/>
        </p:nvSpPr>
        <p:spPr bwMode="auto">
          <a:xfrm>
            <a:off x="5294534" y="1485762"/>
            <a:ext cx="28142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7" name="Google Shape;113;p31">
            <a:extLst>
              <a:ext uri="{FF2B5EF4-FFF2-40B4-BE49-F238E27FC236}">
                <a16:creationId xmlns:a16="http://schemas.microsoft.com/office/drawing/2014/main" id="{A4D26C24-0C6F-A94D-895E-F343C27B38BF}"/>
              </a:ext>
            </a:extLst>
          </p:cNvPr>
          <p:cNvPicPr preferRelativeResize="0">
            <a:picLocks/>
          </p:cNvPicPr>
          <p:nvPr/>
        </p:nvPicPr>
        <p:blipFill rotWithShape="1">
          <a:blip r:embed="rId3">
            <a:alphaModFix/>
          </a:blip>
          <a:srcRect l="28411" t="14285" r="23067" b="12060"/>
          <a:stretch/>
        </p:blipFill>
        <p:spPr>
          <a:xfrm>
            <a:off x="8221394" y="80870"/>
            <a:ext cx="786063" cy="1114926"/>
          </a:xfrm>
          <a:prstGeom prst="rect">
            <a:avLst/>
          </a:prstGeom>
          <a:noFill/>
          <a:ln>
            <a:noFill/>
          </a:ln>
        </p:spPr>
      </p:pic>
      <p:sp>
        <p:nvSpPr>
          <p:cNvPr id="8" name="TextBox 7">
            <a:extLst>
              <a:ext uri="{FF2B5EF4-FFF2-40B4-BE49-F238E27FC236}">
                <a16:creationId xmlns:a16="http://schemas.microsoft.com/office/drawing/2014/main" id="{59B2D7E5-BC17-1143-B309-E5456FF94896}"/>
              </a:ext>
            </a:extLst>
          </p:cNvPr>
          <p:cNvSpPr txBox="1"/>
          <p:nvPr/>
        </p:nvSpPr>
        <p:spPr>
          <a:xfrm>
            <a:off x="354395" y="4419864"/>
            <a:ext cx="433137" cy="507801"/>
          </a:xfrm>
          <a:prstGeom prst="rect">
            <a:avLst/>
          </a:prstGeom>
          <a:noFill/>
          <a:ln>
            <a:noFill/>
          </a:ln>
        </p:spPr>
        <p:txBody>
          <a:bodyPr spcFirstLastPara="1" wrap="square" lIns="91425" tIns="91425" rIns="91425" bIns="91425" rtlCol="0" anchor="t" anchorCtr="0">
            <a:spAutoFit/>
          </a:bodyPr>
          <a:lstStyle/>
          <a:p>
            <a:pPr algn="ctr">
              <a:lnSpc>
                <a:spcPct val="150000"/>
              </a:lnSpc>
            </a:pPr>
            <a:fld id="{09ABE818-405C-D044-945D-240F1D5E6A43}" type="slidenum">
              <a:rPr lang="en-US" b="1" smtClean="0">
                <a:solidFill>
                  <a:schemeClr val="accent3">
                    <a:lumMod val="60000"/>
                    <a:lumOff val="40000"/>
                  </a:schemeClr>
                </a:solidFill>
              </a:rPr>
              <a:pPr algn="ctr">
                <a:lnSpc>
                  <a:spcPct val="150000"/>
                </a:lnSpc>
              </a:pPr>
              <a:t>9</a:t>
            </a:fld>
            <a:endParaRPr lang="en-US" b="1" dirty="0">
              <a:solidFill>
                <a:schemeClr val="accent3">
                  <a:lumMod val="60000"/>
                  <a:lumOff val="40000"/>
                </a:schemeClr>
              </a:solidFill>
            </a:endParaRPr>
          </a:p>
        </p:txBody>
      </p:sp>
      <p:pic>
        <p:nvPicPr>
          <p:cNvPr id="3" name="Picture 2">
            <a:extLst>
              <a:ext uri="{FF2B5EF4-FFF2-40B4-BE49-F238E27FC236}">
                <a16:creationId xmlns:a16="http://schemas.microsoft.com/office/drawing/2014/main" id="{4E875896-75AD-A347-8860-3C50CDF1BFE9}"/>
              </a:ext>
            </a:extLst>
          </p:cNvPr>
          <p:cNvPicPr>
            <a:picLocks noChangeAspect="1"/>
          </p:cNvPicPr>
          <p:nvPr/>
        </p:nvPicPr>
        <p:blipFill>
          <a:blip r:embed="rId4"/>
          <a:stretch>
            <a:fillRect/>
          </a:stretch>
        </p:blipFill>
        <p:spPr>
          <a:xfrm>
            <a:off x="6111125" y="2096498"/>
            <a:ext cx="1181100" cy="1752600"/>
          </a:xfrm>
          <a:prstGeom prst="rect">
            <a:avLst/>
          </a:prstGeom>
        </p:spPr>
      </p:pic>
      <p:pic>
        <p:nvPicPr>
          <p:cNvPr id="4" name="Picture 3">
            <a:extLst>
              <a:ext uri="{FF2B5EF4-FFF2-40B4-BE49-F238E27FC236}">
                <a16:creationId xmlns:a16="http://schemas.microsoft.com/office/drawing/2014/main" id="{D096B10B-49E8-D245-99AF-8933590CAE2D}"/>
              </a:ext>
            </a:extLst>
          </p:cNvPr>
          <p:cNvPicPr>
            <a:picLocks noChangeAspect="1"/>
          </p:cNvPicPr>
          <p:nvPr/>
        </p:nvPicPr>
        <p:blipFill>
          <a:blip r:embed="rId5"/>
          <a:stretch>
            <a:fillRect/>
          </a:stretch>
        </p:blipFill>
        <p:spPr>
          <a:xfrm>
            <a:off x="7619393" y="2170514"/>
            <a:ext cx="1076551" cy="1576538"/>
          </a:xfrm>
          <a:prstGeom prst="rect">
            <a:avLst/>
          </a:prstGeom>
        </p:spPr>
      </p:pic>
    </p:spTree>
    <p:extLst>
      <p:ext uri="{BB962C8B-B14F-4D97-AF65-F5344CB8AC3E}">
        <p14:creationId xmlns:p14="http://schemas.microsoft.com/office/powerpoint/2010/main" val="202817769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134199"/>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spcFirstLastPara="1" wrap="square" lIns="91425" tIns="91425" rIns="91425" bIns="91425" anchor="t" anchorCtr="0">
        <a:spAutoFit/>
      </a:bodyPr>
      <a:lstStyle>
        <a:defPPr marL="342900" indent="-342900" algn="l">
          <a:lnSpc>
            <a:spcPct val="150000"/>
          </a:lnSpc>
          <a:buFont typeface="+mj-lt"/>
          <a:buAutoNum type="arabicPeriod"/>
          <a:defRPr b="1" dirty="0"/>
        </a:defPPr>
      </a:lstStyle>
    </a:tx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604</Words>
  <Application>Microsoft Macintosh PowerPoint</Application>
  <PresentationFormat>On-screen Show (16:9)</PresentationFormat>
  <Paragraphs>77</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Lato</vt:lpstr>
      <vt:lpstr>Playfair Display</vt:lpstr>
      <vt:lpstr>Playfair Display ExtraBold</vt:lpstr>
      <vt:lpstr>Playfair Display Medium</vt:lpstr>
      <vt:lpstr>Roboto</vt:lpstr>
      <vt:lpstr>Arial</vt:lpstr>
      <vt:lpstr>Calibri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71</cp:revision>
  <cp:lastPrinted>2022-07-18T16:11:32Z</cp:lastPrinted>
  <dcterms:modified xsi:type="dcterms:W3CDTF">2022-07-23T20:42:04Z</dcterms:modified>
</cp:coreProperties>
</file>