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13"/>
  </p:notesMasterIdLst>
  <p:sldIdLst>
    <p:sldId id="263" r:id="rId3"/>
    <p:sldId id="257" r:id="rId4"/>
    <p:sldId id="260" r:id="rId5"/>
    <p:sldId id="268" r:id="rId6"/>
    <p:sldId id="276" r:id="rId7"/>
    <p:sldId id="272" r:id="rId8"/>
    <p:sldId id="275" r:id="rId9"/>
    <p:sldId id="270" r:id="rId10"/>
    <p:sldId id="265" r:id="rId11"/>
    <p:sldId id="274"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94674"/>
  </p:normalViewPr>
  <p:slideViewPr>
    <p:cSldViewPr snapToGrid="0">
      <p:cViewPr varScale="1">
        <p:scale>
          <a:sx n="159" d="100"/>
          <a:sy n="159" d="100"/>
        </p:scale>
        <p:origin x="208"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79f10d246_2_1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4" name="Google Shape;204;g1379f10d246_2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72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2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06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71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3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93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79f10d246_2_5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9" name="Google Shape;239;g1379f10d246_2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6"/>
        <p:cNvGrpSpPr/>
        <p:nvPr/>
      </p:nvGrpSpPr>
      <p:grpSpPr>
        <a:xfrm>
          <a:off x="0" y="0"/>
          <a:ext cx="0" cy="0"/>
          <a:chOff x="0" y="0"/>
          <a:chExt cx="0" cy="0"/>
        </a:xfrm>
      </p:grpSpPr>
      <p:sp>
        <p:nvSpPr>
          <p:cNvPr id="57" name="Google Shape;57;p14"/>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1" y="0"/>
            <a:ext cx="4571999"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0"/>
        <p:cNvGrpSpPr/>
        <p:nvPr/>
      </p:nvGrpSpPr>
      <p:grpSpPr>
        <a:xfrm>
          <a:off x="0" y="0"/>
          <a:ext cx="0" cy="0"/>
          <a:chOff x="0" y="0"/>
          <a:chExt cx="0" cy="0"/>
        </a:xfrm>
      </p:grpSpPr>
      <p:sp>
        <p:nvSpPr>
          <p:cNvPr id="61" name="Google Shape;61;p16"/>
          <p:cNvSpPr>
            <a:spLocks noGrp="1"/>
          </p:cNvSpPr>
          <p:nvPr>
            <p:ph type="pic" idx="2"/>
          </p:nvPr>
        </p:nvSpPr>
        <p:spPr>
          <a:xfrm>
            <a:off x="1284515" y="722540"/>
            <a:ext cx="3287485" cy="3698421"/>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67"/>
        <p:cNvGrpSpPr/>
        <p:nvPr/>
      </p:nvGrpSpPr>
      <p:grpSpPr>
        <a:xfrm>
          <a:off x="0" y="0"/>
          <a:ext cx="0" cy="0"/>
          <a:chOff x="0" y="0"/>
          <a:chExt cx="0" cy="0"/>
        </a:xfrm>
      </p:grpSpPr>
      <p:sp>
        <p:nvSpPr>
          <p:cNvPr id="68" name="Google Shape;68;p20"/>
          <p:cNvSpPr>
            <a:spLocks noGrp="1"/>
          </p:cNvSpPr>
          <p:nvPr>
            <p:ph type="pic" idx="2"/>
          </p:nvPr>
        </p:nvSpPr>
        <p:spPr>
          <a:xfrm>
            <a:off x="0" y="2586038"/>
            <a:ext cx="9144000" cy="2557463"/>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69"/>
        <p:cNvGrpSpPr/>
        <p:nvPr/>
      </p:nvGrpSpPr>
      <p:grpSpPr>
        <a:xfrm>
          <a:off x="0" y="0"/>
          <a:ext cx="0" cy="0"/>
          <a:chOff x="0" y="0"/>
          <a:chExt cx="0" cy="0"/>
        </a:xfrm>
      </p:grpSpPr>
      <p:sp>
        <p:nvSpPr>
          <p:cNvPr id="70" name="Google Shape;70;p21"/>
          <p:cNvSpPr>
            <a:spLocks noGrp="1"/>
          </p:cNvSpPr>
          <p:nvPr>
            <p:ph type="pic" idx="2"/>
          </p:nvPr>
        </p:nvSpPr>
        <p:spPr>
          <a:xfrm>
            <a:off x="754420" y="0"/>
            <a:ext cx="3980866" cy="4376057"/>
          </a:xfrm>
          <a:prstGeom prst="roundRect">
            <a:avLst>
              <a:gd name="adj" fmla="val 0"/>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73"/>
        <p:cNvGrpSpPr/>
        <p:nvPr/>
      </p:nvGrpSpPr>
      <p:grpSpPr>
        <a:xfrm>
          <a:off x="0" y="0"/>
          <a:ext cx="0" cy="0"/>
          <a:chOff x="0" y="0"/>
          <a:chExt cx="0" cy="0"/>
        </a:xfrm>
      </p:grpSpPr>
      <p:sp>
        <p:nvSpPr>
          <p:cNvPr id="74" name="Google Shape;74;p23"/>
          <p:cNvSpPr>
            <a:spLocks noGrp="1"/>
          </p:cNvSpPr>
          <p:nvPr>
            <p:ph type="pic" idx="2"/>
          </p:nvPr>
        </p:nvSpPr>
        <p:spPr>
          <a:xfrm>
            <a:off x="698047" y="561499"/>
            <a:ext cx="3286125" cy="4020502"/>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75"/>
        <p:cNvGrpSpPr/>
        <p:nvPr/>
      </p:nvGrpSpPr>
      <p:grpSpPr>
        <a:xfrm>
          <a:off x="0" y="0"/>
          <a:ext cx="0" cy="0"/>
          <a:chOff x="0" y="0"/>
          <a:chExt cx="0" cy="0"/>
        </a:xfrm>
      </p:grpSpPr>
      <p:sp>
        <p:nvSpPr>
          <p:cNvPr id="76" name="Google Shape;76;p24"/>
          <p:cNvSpPr>
            <a:spLocks noGrp="1"/>
          </p:cNvSpPr>
          <p:nvPr>
            <p:ph type="pic" idx="2"/>
          </p:nvPr>
        </p:nvSpPr>
        <p:spPr>
          <a:xfrm>
            <a:off x="2316625" y="1287236"/>
            <a:ext cx="1977075" cy="2569029"/>
          </a:xfrm>
          <a:prstGeom prst="rect">
            <a:avLst/>
          </a:prstGeom>
          <a:noFill/>
          <a:ln>
            <a:noFill/>
          </a:ln>
        </p:spPr>
      </p:sp>
      <p:sp>
        <p:nvSpPr>
          <p:cNvPr id="77" name="Google Shape;77;p24"/>
          <p:cNvSpPr>
            <a:spLocks noGrp="1"/>
          </p:cNvSpPr>
          <p:nvPr>
            <p:ph type="pic" idx="3"/>
          </p:nvPr>
        </p:nvSpPr>
        <p:spPr>
          <a:xfrm>
            <a:off x="4824502" y="1287236"/>
            <a:ext cx="1977075" cy="256902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78"/>
        <p:cNvGrpSpPr/>
        <p:nvPr/>
      </p:nvGrpSpPr>
      <p:grpSpPr>
        <a:xfrm>
          <a:off x="0" y="0"/>
          <a:ext cx="0" cy="0"/>
          <a:chOff x="0" y="0"/>
          <a:chExt cx="0" cy="0"/>
        </a:xfrm>
      </p:grpSpPr>
      <p:sp>
        <p:nvSpPr>
          <p:cNvPr id="79" name="Google Shape;79;p25"/>
          <p:cNvSpPr>
            <a:spLocks noGrp="1"/>
          </p:cNvSpPr>
          <p:nvPr>
            <p:ph type="pic" idx="2"/>
          </p:nvPr>
        </p:nvSpPr>
        <p:spPr>
          <a:xfrm>
            <a:off x="1618367" y="1428751"/>
            <a:ext cx="1941263" cy="1600199"/>
          </a:xfrm>
          <a:prstGeom prst="rect">
            <a:avLst/>
          </a:prstGeom>
          <a:solidFill>
            <a:schemeClr val="lt1"/>
          </a:solidFill>
          <a:ln>
            <a:noFill/>
          </a:ln>
        </p:spPr>
      </p:sp>
      <p:sp>
        <p:nvSpPr>
          <p:cNvPr id="80" name="Google Shape;80;p25"/>
          <p:cNvSpPr>
            <a:spLocks noGrp="1"/>
          </p:cNvSpPr>
          <p:nvPr>
            <p:ph type="pic" idx="3"/>
          </p:nvPr>
        </p:nvSpPr>
        <p:spPr>
          <a:xfrm>
            <a:off x="3429000" y="1200152"/>
            <a:ext cx="2286000" cy="2090185"/>
          </a:xfrm>
          <a:prstGeom prst="rect">
            <a:avLst/>
          </a:prstGeom>
          <a:solidFill>
            <a:schemeClr val="lt1"/>
          </a:solidFill>
          <a:ln>
            <a:noFill/>
          </a:ln>
        </p:spPr>
      </p:sp>
      <p:sp>
        <p:nvSpPr>
          <p:cNvPr id="81" name="Google Shape;81;p25"/>
          <p:cNvSpPr>
            <a:spLocks noGrp="1"/>
          </p:cNvSpPr>
          <p:nvPr>
            <p:ph type="pic" idx="4"/>
          </p:nvPr>
        </p:nvSpPr>
        <p:spPr>
          <a:xfrm>
            <a:off x="5584373" y="1428751"/>
            <a:ext cx="1941263" cy="1600199"/>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82"/>
        <p:cNvGrpSpPr/>
        <p:nvPr/>
      </p:nvGrpSpPr>
      <p:grpSpPr>
        <a:xfrm>
          <a:off x="0" y="0"/>
          <a:ext cx="0" cy="0"/>
          <a:chOff x="0" y="0"/>
          <a:chExt cx="0" cy="0"/>
        </a:xfrm>
      </p:grpSpPr>
      <p:sp>
        <p:nvSpPr>
          <p:cNvPr id="83" name="Google Shape;83;p26"/>
          <p:cNvSpPr>
            <a:spLocks noGrp="1"/>
          </p:cNvSpPr>
          <p:nvPr>
            <p:ph type="pic" idx="2"/>
          </p:nvPr>
        </p:nvSpPr>
        <p:spPr>
          <a:xfrm>
            <a:off x="1129941" y="1323975"/>
            <a:ext cx="1470384" cy="3013107"/>
          </a:xfrm>
          <a:prstGeom prst="rect">
            <a:avLst/>
          </a:prstGeom>
          <a:noFill/>
          <a:ln>
            <a:noFill/>
          </a:ln>
        </p:spPr>
      </p:sp>
      <p:sp>
        <p:nvSpPr>
          <p:cNvPr id="84" name="Google Shape;84;p26"/>
          <p:cNvSpPr>
            <a:spLocks noGrp="1"/>
          </p:cNvSpPr>
          <p:nvPr>
            <p:ph type="pic" idx="3"/>
          </p:nvPr>
        </p:nvSpPr>
        <p:spPr>
          <a:xfrm>
            <a:off x="2394900" y="806418"/>
            <a:ext cx="1648463" cy="3530664"/>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85"/>
        <p:cNvGrpSpPr/>
        <p:nvPr/>
      </p:nvGrpSpPr>
      <p:grpSpPr>
        <a:xfrm>
          <a:off x="0" y="0"/>
          <a:ext cx="0" cy="0"/>
          <a:chOff x="0" y="0"/>
          <a:chExt cx="0" cy="0"/>
        </a:xfrm>
      </p:grpSpPr>
      <p:sp>
        <p:nvSpPr>
          <p:cNvPr id="86" name="Google Shape;86;p27"/>
          <p:cNvSpPr>
            <a:spLocks noGrp="1"/>
          </p:cNvSpPr>
          <p:nvPr>
            <p:ph type="pic" idx="2"/>
          </p:nvPr>
        </p:nvSpPr>
        <p:spPr>
          <a:xfrm>
            <a:off x="1079168" y="812569"/>
            <a:ext cx="2478711" cy="3518363"/>
          </a:xfrm>
          <a:prstGeom prst="roundRect">
            <a:avLst>
              <a:gd name="adj" fmla="val 2709"/>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87"/>
        <p:cNvGrpSpPr/>
        <p:nvPr/>
      </p:nvGrpSpPr>
      <p:grpSpPr>
        <a:xfrm>
          <a:off x="0" y="0"/>
          <a:ext cx="0" cy="0"/>
          <a:chOff x="0" y="0"/>
          <a:chExt cx="0" cy="0"/>
        </a:xfrm>
      </p:grpSpPr>
      <p:pic>
        <p:nvPicPr>
          <p:cNvPr id="88" name="Google Shape;88;p28"/>
          <p:cNvPicPr preferRelativeResize="0"/>
          <p:nvPr/>
        </p:nvPicPr>
        <p:blipFill rotWithShape="1">
          <a:blip r:embed="rId2">
            <a:alphaModFix/>
          </a:blip>
          <a:srcRect/>
          <a:stretch/>
        </p:blipFill>
        <p:spPr>
          <a:xfrm>
            <a:off x="4004015" y="1246313"/>
            <a:ext cx="4758986" cy="2650875"/>
          </a:xfrm>
          <a:prstGeom prst="rect">
            <a:avLst/>
          </a:prstGeom>
          <a:noFill/>
          <a:ln>
            <a:noFill/>
          </a:ln>
        </p:spPr>
      </p:pic>
      <p:sp>
        <p:nvSpPr>
          <p:cNvPr id="89" name="Google Shape;89;p28"/>
          <p:cNvSpPr>
            <a:spLocks noGrp="1"/>
          </p:cNvSpPr>
          <p:nvPr>
            <p:ph type="pic" idx="2"/>
          </p:nvPr>
        </p:nvSpPr>
        <p:spPr>
          <a:xfrm>
            <a:off x="4692094" y="1408514"/>
            <a:ext cx="3367701" cy="215896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6"/>
        <p:cNvGrpSpPr/>
        <p:nvPr/>
      </p:nvGrpSpPr>
      <p:grpSpPr>
        <a:xfrm>
          <a:off x="0" y="0"/>
          <a:ext cx="0" cy="0"/>
          <a:chOff x="0" y="0"/>
          <a:chExt cx="0" cy="0"/>
        </a:xfrm>
      </p:grpSpPr>
      <p:sp>
        <p:nvSpPr>
          <p:cNvPr id="107" name="Google Shape;107;p30"/>
          <p:cNvSpPr>
            <a:spLocks noGrp="1"/>
          </p:cNvSpPr>
          <p:nvPr>
            <p:ph type="pic" idx="2"/>
          </p:nvPr>
        </p:nvSpPr>
        <p:spPr>
          <a:xfrm>
            <a:off x="0" y="1063823"/>
            <a:ext cx="9144000" cy="3015853"/>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tif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8"/>
          <p:cNvPicPr preferRelativeResize="0"/>
          <p:nvPr/>
        </p:nvPicPr>
        <p:blipFill rotWithShape="1">
          <a:blip r:embed="rId3">
            <a:alphaModFix/>
          </a:blip>
          <a:srcRect t="15200" b="723"/>
          <a:stretch/>
        </p:blipFill>
        <p:spPr>
          <a:xfrm>
            <a:off x="0" y="2500"/>
            <a:ext cx="9144000" cy="5143500"/>
          </a:xfrm>
          <a:prstGeom prst="rect">
            <a:avLst/>
          </a:prstGeom>
          <a:noFill/>
          <a:ln>
            <a:noFill/>
          </a:ln>
        </p:spPr>
      </p:pic>
      <p:sp>
        <p:nvSpPr>
          <p:cNvPr id="207" name="Google Shape;207;p38"/>
          <p:cNvSpPr txBox="1"/>
          <p:nvPr/>
        </p:nvSpPr>
        <p:spPr>
          <a:xfrm>
            <a:off x="278594" y="1276666"/>
            <a:ext cx="8344038" cy="197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0000" dirty="0">
                <a:solidFill>
                  <a:srgbClr val="A8A9AA"/>
                </a:solidFill>
                <a:latin typeface="Playfair Display ExtraBold"/>
                <a:ea typeface="Playfair Display ExtraBold"/>
                <a:cs typeface="Playfair Display ExtraBold"/>
                <a:sym typeface="Playfair Display ExtraBold"/>
              </a:rPr>
              <a:t>“</a:t>
            </a:r>
            <a:endParaRPr sz="2400" dirty="0">
              <a:solidFill>
                <a:srgbClr val="A8A9AA"/>
              </a:solidFill>
              <a:latin typeface="Lato"/>
              <a:ea typeface="Lato"/>
              <a:cs typeface="Lato"/>
              <a:sym typeface="Lato"/>
            </a:endParaRPr>
          </a:p>
          <a:p>
            <a:pPr marL="0" marR="0" lvl="0" indent="0" algn="l" rtl="0">
              <a:spcBef>
                <a:spcPts val="0"/>
              </a:spcBef>
              <a:spcAft>
                <a:spcPts val="0"/>
              </a:spcAft>
              <a:buNone/>
            </a:pPr>
            <a:endParaRPr sz="2400" dirty="0">
              <a:solidFill>
                <a:schemeClr val="dk1"/>
              </a:solidFill>
              <a:latin typeface="Lato"/>
              <a:ea typeface="Lato"/>
              <a:cs typeface="Lato"/>
              <a:sym typeface="Lato"/>
            </a:endParaRPr>
          </a:p>
        </p:txBody>
      </p:sp>
      <p:cxnSp>
        <p:nvCxnSpPr>
          <p:cNvPr id="208" name="Google Shape;208;p38"/>
          <p:cNvCxnSpPr>
            <a:cxnSpLocks/>
          </p:cNvCxnSpPr>
          <p:nvPr/>
        </p:nvCxnSpPr>
        <p:spPr>
          <a:xfrm>
            <a:off x="3637140" y="3089943"/>
            <a:ext cx="4603553" cy="0"/>
          </a:xfrm>
          <a:prstGeom prst="straightConnector1">
            <a:avLst/>
          </a:prstGeom>
          <a:noFill/>
          <a:ln w="28575" cap="flat" cmpd="sng">
            <a:solidFill>
              <a:schemeClr val="accent3"/>
            </a:solidFill>
            <a:prstDash val="solid"/>
            <a:miter lim="800000"/>
            <a:headEnd type="none" w="sm" len="sm"/>
            <a:tailEnd type="none" w="sm" len="sm"/>
          </a:ln>
        </p:spPr>
      </p:cxnSp>
      <p:sp>
        <p:nvSpPr>
          <p:cNvPr id="209" name="Google Shape;209;p38"/>
          <p:cNvSpPr txBox="1"/>
          <p:nvPr/>
        </p:nvSpPr>
        <p:spPr>
          <a:xfrm>
            <a:off x="1502973" y="3464214"/>
            <a:ext cx="7320000" cy="346218"/>
          </a:xfrm>
          <a:prstGeom prst="rect">
            <a:avLst/>
          </a:prstGeom>
          <a:noFill/>
          <a:ln>
            <a:noFill/>
          </a:ln>
        </p:spPr>
        <p:txBody>
          <a:bodyPr spcFirstLastPara="1" wrap="square" lIns="68575" tIns="34275" rIns="68575" bIns="34275" anchor="t" anchorCtr="0">
            <a:spAutoFit/>
          </a:bodyPr>
          <a:lstStyle/>
          <a:p>
            <a:pPr lvl="0" algn="ctr"/>
            <a:r>
              <a:rPr lang="en-US" sz="1800" dirty="0"/>
              <a:t>– Conrad Anker</a:t>
            </a:r>
          </a:p>
        </p:txBody>
      </p:sp>
      <p:sp>
        <p:nvSpPr>
          <p:cNvPr id="210" name="Google Shape;210;p38"/>
          <p:cNvSpPr txBox="1"/>
          <p:nvPr/>
        </p:nvSpPr>
        <p:spPr>
          <a:xfrm>
            <a:off x="3546637" y="2175267"/>
            <a:ext cx="4784558" cy="1107965"/>
          </a:xfrm>
          <a:prstGeom prst="rect">
            <a:avLst/>
          </a:prstGeom>
          <a:noFill/>
          <a:ln>
            <a:noFill/>
          </a:ln>
        </p:spPr>
        <p:txBody>
          <a:bodyPr spcFirstLastPara="1" wrap="square" lIns="91425" tIns="91425" rIns="91425" bIns="91425" anchor="t" anchorCtr="0">
            <a:spAutoFit/>
          </a:bodyPr>
          <a:lstStyle/>
          <a:p>
            <a:pPr algn="ctr"/>
            <a:r>
              <a:rPr lang="en-US" sz="2000" i="1" dirty="0"/>
              <a:t>The summit is what drives us, but the climb itself is what matters. </a:t>
            </a:r>
            <a:endParaRPr lang="en-US" sz="2000" dirty="0"/>
          </a:p>
          <a:p>
            <a:endParaRPr lang="en-US" sz="2000" dirty="0"/>
          </a:p>
        </p:txBody>
      </p:sp>
      <p:pic>
        <p:nvPicPr>
          <p:cNvPr id="7" name="Google Shape;113;p31">
            <a:extLst>
              <a:ext uri="{FF2B5EF4-FFF2-40B4-BE49-F238E27FC236}">
                <a16:creationId xmlns:a16="http://schemas.microsoft.com/office/drawing/2014/main" id="{ABBDEFA0-BA7C-7049-AC86-0D8449BD029F}"/>
              </a:ext>
            </a:extLst>
          </p:cNvPr>
          <p:cNvPicPr preferRelativeResize="0">
            <a:picLocks/>
          </p:cNvPicPr>
          <p:nvPr/>
        </p:nvPicPr>
        <p:blipFill rotWithShape="1">
          <a:blip r:embed="rId4">
            <a:alphaModFix/>
          </a:blip>
          <a:srcRect l="28411" t="14285" r="23067" b="12060"/>
          <a:stretch/>
        </p:blipFill>
        <p:spPr>
          <a:xfrm>
            <a:off x="8221394" y="80870"/>
            <a:ext cx="786063" cy="1114926"/>
          </a:xfrm>
          <a:prstGeom prst="rect">
            <a:avLst/>
          </a:prstGeom>
          <a:noFill/>
          <a:ln>
            <a:noFill/>
          </a:ln>
        </p:spPr>
      </p:pic>
      <p:sp>
        <p:nvSpPr>
          <p:cNvPr id="9" name="TextBox 8">
            <a:extLst>
              <a:ext uri="{FF2B5EF4-FFF2-40B4-BE49-F238E27FC236}">
                <a16:creationId xmlns:a16="http://schemas.microsoft.com/office/drawing/2014/main" id="{A3FD7771-99C3-4441-BD70-2DA29A485075}"/>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a:t>
            </a:fld>
            <a:endParaRPr lang="en-US" b="1" dirty="0">
              <a:solidFill>
                <a:schemeClr val="accent3">
                  <a:lumMod val="60000"/>
                  <a:lumOff val="40000"/>
                </a:schemeClr>
              </a:solidFill>
            </a:endParaRPr>
          </a:p>
        </p:txBody>
      </p:sp>
      <p:pic>
        <p:nvPicPr>
          <p:cNvPr id="4" name="Picture 3">
            <a:extLst>
              <a:ext uri="{FF2B5EF4-FFF2-40B4-BE49-F238E27FC236}">
                <a16:creationId xmlns:a16="http://schemas.microsoft.com/office/drawing/2014/main" id="{48E8E5B4-F162-6B43-8613-F23E08B57A7C}"/>
              </a:ext>
            </a:extLst>
          </p:cNvPr>
          <p:cNvPicPr>
            <a:picLocks noChangeAspect="1"/>
          </p:cNvPicPr>
          <p:nvPr/>
        </p:nvPicPr>
        <p:blipFill>
          <a:blip r:embed="rId5"/>
          <a:stretch>
            <a:fillRect/>
          </a:stretch>
        </p:blipFill>
        <p:spPr>
          <a:xfrm>
            <a:off x="140998" y="474996"/>
            <a:ext cx="3094867" cy="41987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2"/>
          <p:cNvSpPr txBox="1"/>
          <p:nvPr/>
        </p:nvSpPr>
        <p:spPr>
          <a:xfrm>
            <a:off x="4499750" y="881881"/>
            <a:ext cx="4307365" cy="742200"/>
          </a:xfrm>
          <a:prstGeom prst="rect">
            <a:avLst/>
          </a:prstGeom>
          <a:noFill/>
          <a:ln>
            <a:noFill/>
          </a:ln>
        </p:spPr>
        <p:txBody>
          <a:bodyPr spcFirstLastPara="1" wrap="square" lIns="68575" tIns="34275" rIns="68575" bIns="34275" anchor="ctr" anchorCtr="0">
            <a:noAutofit/>
          </a:bodyPr>
          <a:lstStyle/>
          <a:p>
            <a:pPr marL="342900" lvl="1"/>
            <a:r>
              <a:rPr lang="en-US" sz="4400" dirty="0">
                <a:solidFill>
                  <a:schemeClr val="dk1"/>
                </a:solidFill>
                <a:latin typeface="Playfair Display Medium"/>
                <a:ea typeface="Playfair Display Medium"/>
                <a:cs typeface="Playfair Display Medium"/>
                <a:sym typeface="Playfair Display Medium"/>
              </a:rPr>
              <a:t>Visit the website</a:t>
            </a:r>
            <a:endParaRPr lang="en-US" sz="4400" dirty="0">
              <a:latin typeface="Playfair Display Medium"/>
              <a:ea typeface="Playfair Display Medium"/>
              <a:cs typeface="Playfair Display Medium"/>
              <a:sym typeface="Playfair Display Medium"/>
            </a:endParaRPr>
          </a:p>
        </p:txBody>
      </p:sp>
      <p:cxnSp>
        <p:nvCxnSpPr>
          <p:cNvPr id="122" name="Google Shape;122;p32"/>
          <p:cNvCxnSpPr>
            <a:cxnSpLocks/>
          </p:cNvCxnSpPr>
          <p:nvPr/>
        </p:nvCxnSpPr>
        <p:spPr>
          <a:xfrm>
            <a:off x="5163526" y="1749663"/>
            <a:ext cx="3154306"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0" y="38066"/>
            <a:ext cx="4572019" cy="5143500"/>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err="1">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10</a:t>
            </a:fld>
            <a:endParaRPr lang="en-US" b="1" dirty="0">
              <a:solidFill>
                <a:schemeClr val="accent3">
                  <a:lumMod val="60000"/>
                  <a:lumOff val="40000"/>
                </a:schemeClr>
              </a:solidFill>
            </a:endParaRPr>
          </a:p>
        </p:txBody>
      </p:sp>
      <p:sp>
        <p:nvSpPr>
          <p:cNvPr id="22" name="Google Shape;250;p41">
            <a:extLst>
              <a:ext uri="{FF2B5EF4-FFF2-40B4-BE49-F238E27FC236}">
                <a16:creationId xmlns:a16="http://schemas.microsoft.com/office/drawing/2014/main" id="{7D8BD88C-38BB-D344-9062-4983F3C0C777}"/>
              </a:ext>
            </a:extLst>
          </p:cNvPr>
          <p:cNvSpPr/>
          <p:nvPr/>
        </p:nvSpPr>
        <p:spPr>
          <a:xfrm>
            <a:off x="5412179" y="1832850"/>
            <a:ext cx="2835000" cy="738900"/>
          </a:xfrm>
          <a:prstGeom prst="rect">
            <a:avLst/>
          </a:prstGeom>
          <a:noFill/>
          <a:ln>
            <a:noFill/>
          </a:ln>
        </p:spPr>
        <p:txBody>
          <a:bodyPr spcFirstLastPara="1" wrap="square" lIns="68575" tIns="34275" rIns="68575" bIns="34275" anchor="t" anchorCtr="0">
            <a:noAutofit/>
          </a:bodyPr>
          <a:lstStyle/>
          <a:p>
            <a:pPr marL="0" marR="0" lvl="0" indent="0" algn="just" rtl="0">
              <a:lnSpc>
                <a:spcPct val="150000"/>
              </a:lnSpc>
              <a:spcBef>
                <a:spcPts val="0"/>
              </a:spcBef>
              <a:spcAft>
                <a:spcPts val="0"/>
              </a:spcAft>
              <a:buNone/>
            </a:pPr>
            <a:r>
              <a:rPr lang="en" sz="2000" b="1" dirty="0" err="1">
                <a:solidFill>
                  <a:srgbClr val="3F3F3F"/>
                </a:solidFill>
                <a:latin typeface="Lato"/>
                <a:ea typeface="Lato"/>
                <a:cs typeface="Lato"/>
                <a:sym typeface="Lato"/>
              </a:rPr>
              <a:t>LeadingWithCare.Net</a:t>
            </a:r>
            <a:endParaRPr sz="2000" b="1" dirty="0"/>
          </a:p>
        </p:txBody>
      </p:sp>
      <p:sp>
        <p:nvSpPr>
          <p:cNvPr id="25" name="Google Shape;251;p41">
            <a:extLst>
              <a:ext uri="{FF2B5EF4-FFF2-40B4-BE49-F238E27FC236}">
                <a16:creationId xmlns:a16="http://schemas.microsoft.com/office/drawing/2014/main" id="{74705EBB-8633-4B47-90DD-6AD5B32B1E6E}"/>
              </a:ext>
            </a:extLst>
          </p:cNvPr>
          <p:cNvSpPr/>
          <p:nvPr/>
        </p:nvSpPr>
        <p:spPr>
          <a:xfrm>
            <a:off x="5502722" y="2863556"/>
            <a:ext cx="3450899" cy="346823"/>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Self-Tests </a:t>
            </a:r>
            <a:r>
              <a:rPr lang="en" dirty="0">
                <a:solidFill>
                  <a:srgbClr val="3F3F3F"/>
                </a:solidFill>
                <a:latin typeface="Lato"/>
                <a:ea typeface="Lato"/>
                <a:cs typeface="Lato"/>
                <a:sym typeface="Lato"/>
              </a:rPr>
              <a:t>(check your understanding)</a:t>
            </a:r>
            <a:endParaRPr dirty="0">
              <a:solidFill>
                <a:srgbClr val="3F3F3F"/>
              </a:solidFill>
              <a:latin typeface="Lato"/>
              <a:ea typeface="Lato"/>
              <a:cs typeface="Lato"/>
              <a:sym typeface="Lato"/>
            </a:endParaRPr>
          </a:p>
        </p:txBody>
      </p:sp>
      <p:sp>
        <p:nvSpPr>
          <p:cNvPr id="26" name="Google Shape;253;p41">
            <a:extLst>
              <a:ext uri="{FF2B5EF4-FFF2-40B4-BE49-F238E27FC236}">
                <a16:creationId xmlns:a16="http://schemas.microsoft.com/office/drawing/2014/main" id="{8654AD8D-8F2B-DD4A-A9F6-460A7A71BEB2}"/>
              </a:ext>
            </a:extLst>
          </p:cNvPr>
          <p:cNvSpPr/>
          <p:nvPr/>
        </p:nvSpPr>
        <p:spPr>
          <a:xfrm>
            <a:off x="5476530" y="3258010"/>
            <a:ext cx="3171341" cy="36474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Discussions Questions </a:t>
            </a:r>
            <a:r>
              <a:rPr lang="en" dirty="0">
                <a:solidFill>
                  <a:srgbClr val="3F3F3F"/>
                </a:solidFill>
                <a:latin typeface="Lato"/>
                <a:ea typeface="Lato"/>
                <a:cs typeface="Lato"/>
                <a:sym typeface="Lato"/>
              </a:rPr>
              <a:t>(expand your knowledge)</a:t>
            </a:r>
            <a:endParaRPr dirty="0">
              <a:solidFill>
                <a:srgbClr val="3F3F3F"/>
              </a:solidFill>
              <a:latin typeface="Lato"/>
              <a:ea typeface="Lato"/>
              <a:cs typeface="Lato"/>
              <a:sym typeface="Lato"/>
            </a:endParaRPr>
          </a:p>
        </p:txBody>
      </p:sp>
      <p:sp>
        <p:nvSpPr>
          <p:cNvPr id="27" name="Google Shape;255;p41">
            <a:extLst>
              <a:ext uri="{FF2B5EF4-FFF2-40B4-BE49-F238E27FC236}">
                <a16:creationId xmlns:a16="http://schemas.microsoft.com/office/drawing/2014/main" id="{FFFC0F9C-62FE-194A-A0B3-C0E8A1177CD2}"/>
              </a:ext>
            </a:extLst>
          </p:cNvPr>
          <p:cNvSpPr/>
          <p:nvPr/>
        </p:nvSpPr>
        <p:spPr>
          <a:xfrm>
            <a:off x="5444354" y="3851679"/>
            <a:ext cx="3235692" cy="51785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Self-Assessments </a:t>
            </a:r>
            <a:r>
              <a:rPr lang="en" dirty="0">
                <a:solidFill>
                  <a:srgbClr val="3F3F3F"/>
                </a:solidFill>
                <a:latin typeface="Lato"/>
                <a:ea typeface="Lato"/>
                <a:cs typeface="Lato"/>
                <a:sym typeface="Lato"/>
              </a:rPr>
              <a:t>(create a personal development plan)</a:t>
            </a:r>
            <a:endParaRPr dirty="0">
              <a:solidFill>
                <a:srgbClr val="3F3F3F"/>
              </a:solidFill>
              <a:latin typeface="Lato"/>
              <a:ea typeface="Lato"/>
              <a:cs typeface="Lato"/>
              <a:sym typeface="Lato"/>
            </a:endParaRPr>
          </a:p>
        </p:txBody>
      </p:sp>
      <p:sp>
        <p:nvSpPr>
          <p:cNvPr id="28" name="Google Shape;252;p41">
            <a:extLst>
              <a:ext uri="{FF2B5EF4-FFF2-40B4-BE49-F238E27FC236}">
                <a16:creationId xmlns:a16="http://schemas.microsoft.com/office/drawing/2014/main" id="{5E78E7F3-1080-0C4A-BB27-B0AD18AF796D}"/>
              </a:ext>
            </a:extLst>
          </p:cNvPr>
          <p:cNvSpPr/>
          <p:nvPr/>
        </p:nvSpPr>
        <p:spPr>
          <a:xfrm>
            <a:off x="5226650" y="2952325"/>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1" name="Google Shape;252;p41">
            <a:extLst>
              <a:ext uri="{FF2B5EF4-FFF2-40B4-BE49-F238E27FC236}">
                <a16:creationId xmlns:a16="http://schemas.microsoft.com/office/drawing/2014/main" id="{0300ECF8-788B-A34C-A018-3F2746950437}"/>
              </a:ext>
            </a:extLst>
          </p:cNvPr>
          <p:cNvSpPr/>
          <p:nvPr/>
        </p:nvSpPr>
        <p:spPr>
          <a:xfrm>
            <a:off x="5226650" y="332348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2" name="Google Shape;252;p41">
            <a:extLst>
              <a:ext uri="{FF2B5EF4-FFF2-40B4-BE49-F238E27FC236}">
                <a16:creationId xmlns:a16="http://schemas.microsoft.com/office/drawing/2014/main" id="{AC6D3BD4-707E-7549-83AE-10F50D6AAE29}"/>
              </a:ext>
            </a:extLst>
          </p:cNvPr>
          <p:cNvSpPr/>
          <p:nvPr/>
        </p:nvSpPr>
        <p:spPr>
          <a:xfrm>
            <a:off x="5207805" y="3878556"/>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18216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2"/>
          <p:cNvSpPr txBox="1"/>
          <p:nvPr/>
        </p:nvSpPr>
        <p:spPr>
          <a:xfrm>
            <a:off x="3230493" y="875622"/>
            <a:ext cx="5756744" cy="742200"/>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2800" dirty="0">
                <a:solidFill>
                  <a:schemeClr val="dk1"/>
                </a:solidFill>
                <a:latin typeface="Playfair Display Medium"/>
                <a:ea typeface="Playfair Display Medium"/>
                <a:cs typeface="Playfair Display Medium"/>
                <a:sym typeface="Playfair Display Medium"/>
              </a:rPr>
              <a:t>Agenda: Beyond Servant Leadership</a:t>
            </a:r>
            <a:endParaRPr sz="2800" dirty="0">
              <a:latin typeface="Playfair Display Medium"/>
              <a:ea typeface="Playfair Display Medium"/>
              <a:cs typeface="Playfair Display Medium"/>
              <a:sym typeface="Playfair Display Medium"/>
            </a:endParaRPr>
          </a:p>
        </p:txBody>
      </p:sp>
      <p:cxnSp>
        <p:nvCxnSpPr>
          <p:cNvPr id="122" name="Google Shape;122;p32"/>
          <p:cNvCxnSpPr/>
          <p:nvPr/>
        </p:nvCxnSpPr>
        <p:spPr>
          <a:xfrm>
            <a:off x="4150581" y="1596084"/>
            <a:ext cx="2385900"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491938" y="-268821"/>
            <a:ext cx="4572019" cy="5143500"/>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grpSp>
        <p:nvGrpSpPr>
          <p:cNvPr id="125" name="Google Shape;125;p32"/>
          <p:cNvGrpSpPr/>
          <p:nvPr/>
        </p:nvGrpSpPr>
        <p:grpSpPr>
          <a:xfrm>
            <a:off x="4124829" y="1838662"/>
            <a:ext cx="3943615" cy="300000"/>
            <a:chOff x="5254055" y="2362172"/>
            <a:chExt cx="3323755" cy="300000"/>
          </a:xfrm>
        </p:grpSpPr>
        <p:sp>
          <p:nvSpPr>
            <p:cNvPr id="126" name="Google Shape;126;p32"/>
            <p:cNvSpPr/>
            <p:nvPr/>
          </p:nvSpPr>
          <p:spPr>
            <a:xfrm>
              <a:off x="5559048" y="2362172"/>
              <a:ext cx="3018762" cy="300000"/>
            </a:xfrm>
            <a:prstGeom prst="rect">
              <a:avLst/>
            </a:prstGeom>
            <a:noFill/>
            <a:ln>
              <a:noFill/>
            </a:ln>
          </p:spPr>
          <p:txBody>
            <a:bodyPr spcFirstLastPara="1" wrap="square" lIns="68575" tIns="34275" rIns="68575" bIns="34275" anchor="t" anchorCtr="0">
              <a:noAutofit/>
            </a:bodyPr>
            <a:lstStyle/>
            <a:p>
              <a:pPr lvl="0" algn="just">
                <a:buClr>
                  <a:schemeClr val="dk1"/>
                </a:buClr>
              </a:pPr>
              <a:r>
                <a:rPr lang="en-US" dirty="0">
                  <a:solidFill>
                    <a:srgbClr val="3F3F3F"/>
                  </a:solidFill>
                  <a:latin typeface="Lato"/>
                  <a:ea typeface="Lato"/>
                  <a:cs typeface="Lato"/>
                  <a:sym typeface="Lato"/>
                </a:rPr>
                <a:t>Nagging questions</a:t>
              </a:r>
            </a:p>
          </p:txBody>
        </p:sp>
        <p:sp>
          <p:nvSpPr>
            <p:cNvPr id="127" name="Google Shape;127;p32"/>
            <p:cNvSpPr/>
            <p:nvPr/>
          </p:nvSpPr>
          <p:spPr>
            <a:xfrm>
              <a:off x="5254055" y="2437288"/>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28" name="Google Shape;128;p32"/>
          <p:cNvGrpSpPr/>
          <p:nvPr/>
        </p:nvGrpSpPr>
        <p:grpSpPr>
          <a:xfrm>
            <a:off x="4107064" y="2302929"/>
            <a:ext cx="4114200" cy="300000"/>
            <a:chOff x="5254054" y="2783256"/>
            <a:chExt cx="3074922" cy="300000"/>
          </a:xfrm>
        </p:grpSpPr>
        <p:sp>
          <p:nvSpPr>
            <p:cNvPr id="129" name="Google Shape;129;p32"/>
            <p:cNvSpPr/>
            <p:nvPr/>
          </p:nvSpPr>
          <p:spPr>
            <a:xfrm>
              <a:off x="5547976" y="2783256"/>
              <a:ext cx="2781000" cy="300000"/>
            </a:xfrm>
            <a:prstGeom prst="rect">
              <a:avLst/>
            </a:prstGeom>
            <a:noFill/>
            <a:ln>
              <a:noFill/>
            </a:ln>
          </p:spPr>
          <p:txBody>
            <a:bodyPr spcFirstLastPara="1" wrap="square" lIns="68575" tIns="34275" rIns="68575" bIns="34275" anchor="t" anchorCtr="0">
              <a:noAutofit/>
            </a:bodyPr>
            <a:lstStyle/>
            <a:p>
              <a:pPr marL="0" lvl="0" indent="0" algn="just" rtl="0">
                <a:spcBef>
                  <a:spcPts val="0"/>
                </a:spcBef>
                <a:spcAft>
                  <a:spcPts val="0"/>
                </a:spcAft>
                <a:buClr>
                  <a:schemeClr val="dk1"/>
                </a:buClr>
                <a:buFont typeface="Arial"/>
                <a:buNone/>
              </a:pPr>
              <a:r>
                <a:rPr lang="en-US" dirty="0">
                  <a:solidFill>
                    <a:srgbClr val="3F3F3F"/>
                  </a:solidFill>
                  <a:latin typeface="Lato"/>
                  <a:ea typeface="Lato"/>
                  <a:cs typeface="Lato"/>
                  <a:sym typeface="Lato"/>
                </a:rPr>
                <a:t>Caring for the person &amp; the mission</a:t>
              </a:r>
            </a:p>
          </p:txBody>
        </p:sp>
        <p:sp>
          <p:nvSpPr>
            <p:cNvPr id="130" name="Google Shape;130;p32"/>
            <p:cNvSpPr/>
            <p:nvPr/>
          </p:nvSpPr>
          <p:spPr>
            <a:xfrm>
              <a:off x="5254054" y="2801207"/>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1" name="Google Shape;131;p32"/>
          <p:cNvGrpSpPr/>
          <p:nvPr/>
        </p:nvGrpSpPr>
        <p:grpSpPr>
          <a:xfrm>
            <a:off x="4124829" y="2769533"/>
            <a:ext cx="3852656" cy="300000"/>
            <a:chOff x="5254055" y="3134401"/>
            <a:chExt cx="3129221" cy="300000"/>
          </a:xfrm>
        </p:grpSpPr>
        <p:sp>
          <p:nvSpPr>
            <p:cNvPr id="132" name="Google Shape;132;p32"/>
            <p:cNvSpPr/>
            <p:nvPr/>
          </p:nvSpPr>
          <p:spPr>
            <a:xfrm>
              <a:off x="5547976" y="3134401"/>
              <a:ext cx="2835300" cy="300000"/>
            </a:xfrm>
            <a:prstGeom prst="rect">
              <a:avLst/>
            </a:prstGeom>
            <a:noFill/>
            <a:ln>
              <a:noFill/>
            </a:ln>
          </p:spPr>
          <p:txBody>
            <a:bodyPr spcFirstLastPara="1" wrap="square" lIns="68575" tIns="34275" rIns="68575" bIns="34275" anchor="t" anchorCtr="0">
              <a:noAutofit/>
            </a:bodyPr>
            <a:lstStyle/>
            <a:p>
              <a:pPr marL="0" lvl="0" indent="0" algn="just" rtl="0">
                <a:spcBef>
                  <a:spcPts val="0"/>
                </a:spcBef>
                <a:spcAft>
                  <a:spcPts val="0"/>
                </a:spcAft>
                <a:buClr>
                  <a:schemeClr val="dk1"/>
                </a:buClr>
                <a:buFont typeface="Arial"/>
                <a:buNone/>
              </a:pPr>
              <a:r>
                <a:rPr lang="en-US" dirty="0">
                  <a:solidFill>
                    <a:srgbClr val="3F3F3F"/>
                  </a:solidFill>
                  <a:latin typeface="Lato"/>
                  <a:ea typeface="Lato"/>
                  <a:cs typeface="Lato"/>
                  <a:sym typeface="Lato"/>
                </a:rPr>
                <a:t>Beliefs without practices</a:t>
              </a:r>
              <a:endParaRPr lang="en" dirty="0">
                <a:solidFill>
                  <a:srgbClr val="3F3F3F"/>
                </a:solidFill>
                <a:latin typeface="Lato"/>
                <a:ea typeface="Lato"/>
                <a:cs typeface="Lato"/>
                <a:sym typeface="Lato"/>
              </a:endParaRPr>
            </a:p>
          </p:txBody>
        </p:sp>
        <p:sp>
          <p:nvSpPr>
            <p:cNvPr id="133" name="Google Shape;133;p32"/>
            <p:cNvSpPr/>
            <p:nvPr/>
          </p:nvSpPr>
          <p:spPr>
            <a:xfrm>
              <a:off x="5254055" y="315234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4" name="Google Shape;134;p32"/>
          <p:cNvGrpSpPr/>
          <p:nvPr/>
        </p:nvGrpSpPr>
        <p:grpSpPr>
          <a:xfrm>
            <a:off x="4124829" y="3241438"/>
            <a:ext cx="3740896" cy="300000"/>
            <a:chOff x="5254055" y="3698950"/>
            <a:chExt cx="3129221" cy="300000"/>
          </a:xfrm>
        </p:grpSpPr>
        <p:sp>
          <p:nvSpPr>
            <p:cNvPr id="135" name="Google Shape;135;p32"/>
            <p:cNvSpPr/>
            <p:nvPr/>
          </p:nvSpPr>
          <p:spPr>
            <a:xfrm>
              <a:off x="5547976" y="3698950"/>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Lato"/>
                  <a:ea typeface="Lato"/>
                  <a:cs typeface="Lato"/>
                  <a:sym typeface="Lato"/>
                </a:rPr>
                <a:t>Practices without beliefs</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136" name="Google Shape;136;p32"/>
            <p:cNvSpPr/>
            <p:nvPr/>
          </p:nvSpPr>
          <p:spPr>
            <a:xfrm>
              <a:off x="5254055" y="3716903"/>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9" name="Google Shape;134;p32">
            <a:extLst>
              <a:ext uri="{FF2B5EF4-FFF2-40B4-BE49-F238E27FC236}">
                <a16:creationId xmlns:a16="http://schemas.microsoft.com/office/drawing/2014/main" id="{26351937-98D6-7E44-9975-7C37395DD714}"/>
              </a:ext>
            </a:extLst>
          </p:cNvPr>
          <p:cNvGrpSpPr/>
          <p:nvPr/>
        </p:nvGrpSpPr>
        <p:grpSpPr>
          <a:xfrm>
            <a:off x="4124829" y="3727677"/>
            <a:ext cx="3580281" cy="300000"/>
            <a:chOff x="5254055" y="3698950"/>
            <a:chExt cx="3129221" cy="300000"/>
          </a:xfrm>
        </p:grpSpPr>
        <p:sp>
          <p:nvSpPr>
            <p:cNvPr id="20" name="Google Shape;135;p32">
              <a:extLst>
                <a:ext uri="{FF2B5EF4-FFF2-40B4-BE49-F238E27FC236}">
                  <a16:creationId xmlns:a16="http://schemas.microsoft.com/office/drawing/2014/main" id="{092BAD7D-8E25-ED4B-85A6-B345E75009A4}"/>
                </a:ext>
              </a:extLst>
            </p:cNvPr>
            <p:cNvSpPr/>
            <p:nvPr/>
          </p:nvSpPr>
          <p:spPr>
            <a:xfrm>
              <a:off x="5547976" y="3698950"/>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Lato"/>
                  <a:ea typeface="Lato"/>
                  <a:cs typeface="Lato"/>
                  <a:sym typeface="Lato"/>
                </a:rPr>
                <a:t>Beyond servant leadership</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21" name="Google Shape;136;p32">
              <a:extLst>
                <a:ext uri="{FF2B5EF4-FFF2-40B4-BE49-F238E27FC236}">
                  <a16:creationId xmlns:a16="http://schemas.microsoft.com/office/drawing/2014/main" id="{4147B2A7-F388-3145-BBF1-7BDBB06A243F}"/>
                </a:ext>
              </a:extLst>
            </p:cNvPr>
            <p:cNvSpPr/>
            <p:nvPr/>
          </p:nvSpPr>
          <p:spPr>
            <a:xfrm>
              <a:off x="5254055" y="3716903"/>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2</a:t>
            </a:fld>
            <a:endParaRPr lang="en-US" b="1" dirty="0">
              <a:solidFill>
                <a:schemeClr val="accent3">
                  <a:lumMod val="60000"/>
                  <a:lumOff val="40000"/>
                </a:schemeClr>
              </a:solidFill>
            </a:endParaRPr>
          </a:p>
        </p:txBody>
      </p:sp>
      <p:grpSp>
        <p:nvGrpSpPr>
          <p:cNvPr id="3" name="Google Shape;125;p32">
            <a:extLst>
              <a:ext uri="{FF2B5EF4-FFF2-40B4-BE49-F238E27FC236}">
                <a16:creationId xmlns:a16="http://schemas.microsoft.com/office/drawing/2014/main" id="{F8ADD42C-1694-0870-8F1E-95C024B8B5EA}"/>
              </a:ext>
            </a:extLst>
          </p:cNvPr>
          <p:cNvGrpSpPr/>
          <p:nvPr/>
        </p:nvGrpSpPr>
        <p:grpSpPr>
          <a:xfrm>
            <a:off x="4124829" y="4161996"/>
            <a:ext cx="3943615" cy="300000"/>
            <a:chOff x="5254055" y="2362172"/>
            <a:chExt cx="3323755" cy="300000"/>
          </a:xfrm>
        </p:grpSpPr>
        <p:sp>
          <p:nvSpPr>
            <p:cNvPr id="4" name="Google Shape;126;p32">
              <a:extLst>
                <a:ext uri="{FF2B5EF4-FFF2-40B4-BE49-F238E27FC236}">
                  <a16:creationId xmlns:a16="http://schemas.microsoft.com/office/drawing/2014/main" id="{53CAD3F9-E643-EC71-6498-45B58B2BA268}"/>
                </a:ext>
              </a:extLst>
            </p:cNvPr>
            <p:cNvSpPr/>
            <p:nvPr/>
          </p:nvSpPr>
          <p:spPr>
            <a:xfrm>
              <a:off x="5559048" y="2362172"/>
              <a:ext cx="3018762" cy="300000"/>
            </a:xfrm>
            <a:prstGeom prst="rect">
              <a:avLst/>
            </a:prstGeom>
            <a:noFill/>
            <a:ln>
              <a:noFill/>
            </a:ln>
          </p:spPr>
          <p:txBody>
            <a:bodyPr spcFirstLastPara="1" wrap="square" lIns="68575" tIns="34275" rIns="68575" bIns="34275" anchor="t" anchorCtr="0">
              <a:noAutofit/>
            </a:bodyPr>
            <a:lstStyle/>
            <a:p>
              <a:pPr lvl="0" algn="just">
                <a:buClr>
                  <a:schemeClr val="dk1"/>
                </a:buClr>
              </a:pPr>
              <a:r>
                <a:rPr lang="en-US" dirty="0">
                  <a:solidFill>
                    <a:srgbClr val="3F3F3F"/>
                  </a:solidFill>
                  <a:latin typeface="Lato"/>
                  <a:ea typeface="Lato"/>
                  <a:cs typeface="Lato"/>
                  <a:sym typeface="Lato"/>
                </a:rPr>
                <a:t>Now what?</a:t>
              </a:r>
            </a:p>
          </p:txBody>
        </p:sp>
        <p:sp>
          <p:nvSpPr>
            <p:cNvPr id="5" name="Google Shape;127;p32">
              <a:extLst>
                <a:ext uri="{FF2B5EF4-FFF2-40B4-BE49-F238E27FC236}">
                  <a16:creationId xmlns:a16="http://schemas.microsoft.com/office/drawing/2014/main" id="{99018C19-DD71-4B19-EBCA-1D0FAB6BE9A6}"/>
                </a:ext>
              </a:extLst>
            </p:cNvPr>
            <p:cNvSpPr/>
            <p:nvPr/>
          </p:nvSpPr>
          <p:spPr>
            <a:xfrm>
              <a:off x="5254055" y="2437288"/>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36543" y="388408"/>
            <a:ext cx="7724089"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1. </a:t>
            </a:r>
            <a:r>
              <a:rPr lang="en-US" sz="3600" dirty="0">
                <a:solidFill>
                  <a:srgbClr val="3F3F3F"/>
                </a:solidFill>
                <a:latin typeface="Lato"/>
                <a:ea typeface="Lato"/>
                <a:cs typeface="Lato"/>
                <a:sym typeface="Lato"/>
              </a:rPr>
              <a:t>Nagging questions </a:t>
            </a:r>
          </a:p>
          <a:p>
            <a:pPr marL="342900" marR="0" lvl="1" indent="0" algn="l" rtl="0">
              <a:spcBef>
                <a:spcPts val="0"/>
              </a:spcBef>
              <a:spcAft>
                <a:spcPts val="0"/>
              </a:spcAft>
              <a:buNone/>
            </a:pPr>
            <a:endParaRPr sz="11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821801" y="1068575"/>
            <a:ext cx="598911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 name="Google Shape;113;p31">
            <a:extLst>
              <a:ext uri="{FF2B5EF4-FFF2-40B4-BE49-F238E27FC236}">
                <a16:creationId xmlns:a16="http://schemas.microsoft.com/office/drawing/2014/main" id="{35D2E99D-06F7-544B-834B-EA4613F2C082}"/>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10" name="TextBox 9">
            <a:extLst>
              <a:ext uri="{FF2B5EF4-FFF2-40B4-BE49-F238E27FC236}">
                <a16:creationId xmlns:a16="http://schemas.microsoft.com/office/drawing/2014/main" id="{3A020790-3D00-6D41-812F-5886CCAF56B2}"/>
              </a:ext>
            </a:extLst>
          </p:cNvPr>
          <p:cNvSpPr txBox="1"/>
          <p:nvPr/>
        </p:nvSpPr>
        <p:spPr>
          <a:xfrm>
            <a:off x="0" y="45467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3</a:t>
            </a:fld>
            <a:endParaRPr lang="en-US" b="1" dirty="0">
              <a:solidFill>
                <a:schemeClr val="accent3">
                  <a:lumMod val="60000"/>
                  <a:lumOff val="40000"/>
                </a:schemeClr>
              </a:solidFill>
            </a:endParaRPr>
          </a:p>
        </p:txBody>
      </p:sp>
      <p:sp>
        <p:nvSpPr>
          <p:cNvPr id="11" name="Google Shape;165;p35">
            <a:extLst>
              <a:ext uri="{FF2B5EF4-FFF2-40B4-BE49-F238E27FC236}">
                <a16:creationId xmlns:a16="http://schemas.microsoft.com/office/drawing/2014/main" id="{64563BA9-024A-F645-968B-7E6B06102C60}"/>
              </a:ext>
            </a:extLst>
          </p:cNvPr>
          <p:cNvSpPr txBox="1"/>
          <p:nvPr/>
        </p:nvSpPr>
        <p:spPr>
          <a:xfrm>
            <a:off x="644639" y="1277247"/>
            <a:ext cx="5307680" cy="3477845"/>
          </a:xfrm>
          <a:prstGeom prst="rect">
            <a:avLst/>
          </a:prstGeom>
          <a:noFill/>
          <a:ln>
            <a:noFill/>
          </a:ln>
        </p:spPr>
        <p:txBody>
          <a:bodyPr spcFirstLastPara="1" wrap="square" lIns="91425" tIns="91425" rIns="91425" bIns="91425" anchor="t" anchorCtr="0">
            <a:spAutoFit/>
          </a:bodyPr>
          <a:lstStyle/>
          <a:p>
            <a:pPr marL="342900" lvl="0" indent="-342900">
              <a:buFont typeface="+mj-lt"/>
              <a:buAutoNum type="alphaLcPeriod"/>
            </a:pPr>
            <a:r>
              <a:rPr lang="en-US" sz="1800" dirty="0"/>
              <a:t>How can leaders reconcile the tension between the organizational mission and caring for people?</a:t>
            </a:r>
          </a:p>
          <a:p>
            <a:pPr marL="342900" lvl="0" indent="-342900">
              <a:buFont typeface="+mj-lt"/>
              <a:buAutoNum type="alphaLcPeriod"/>
            </a:pPr>
            <a:endParaRPr lang="en-US" sz="1800" dirty="0"/>
          </a:p>
          <a:p>
            <a:pPr marL="342900" lvl="0" indent="-342900">
              <a:buFont typeface="+mj-lt"/>
              <a:buAutoNum type="alphaLcPeriod"/>
            </a:pPr>
            <a:r>
              <a:rPr lang="en-US" sz="1800" dirty="0"/>
              <a:t>Can leaders possess caring leadership beliefs without the ability to “practice what they preach?”</a:t>
            </a:r>
          </a:p>
          <a:p>
            <a:pPr marL="342900" lvl="0" indent="-342900">
              <a:buFont typeface="+mj-lt"/>
              <a:buAutoNum type="alphaLcPeriod"/>
            </a:pPr>
            <a:endParaRPr lang="en-US" sz="1800" dirty="0"/>
          </a:p>
          <a:p>
            <a:pPr marL="342900" lvl="0" indent="-342900">
              <a:buFont typeface="+mj-lt"/>
              <a:buAutoNum type="alphaLcPeriod"/>
            </a:pPr>
            <a:r>
              <a:rPr lang="en-US" sz="1800" dirty="0"/>
              <a:t>Can leaders use caring practices without embracing fundamental beliefs and sentiments? </a:t>
            </a:r>
          </a:p>
          <a:p>
            <a:pPr marL="342900" indent="-342900">
              <a:buFont typeface="+mj-lt"/>
              <a:buAutoNum type="alphaLcPeriod"/>
            </a:pPr>
            <a:endParaRPr lang="en-US" sz="1600" dirty="0"/>
          </a:p>
        </p:txBody>
      </p:sp>
      <p:pic>
        <p:nvPicPr>
          <p:cNvPr id="12" name="Picture 11">
            <a:extLst>
              <a:ext uri="{FF2B5EF4-FFF2-40B4-BE49-F238E27FC236}">
                <a16:creationId xmlns:a16="http://schemas.microsoft.com/office/drawing/2014/main" id="{E5E20B7F-053B-F74D-86CC-72D77E011B0D}"/>
              </a:ext>
            </a:extLst>
          </p:cNvPr>
          <p:cNvPicPr>
            <a:picLocks noChangeAspect="1"/>
          </p:cNvPicPr>
          <p:nvPr/>
        </p:nvPicPr>
        <p:blipFill>
          <a:blip r:embed="rId4"/>
          <a:stretch>
            <a:fillRect/>
          </a:stretch>
        </p:blipFill>
        <p:spPr>
          <a:xfrm>
            <a:off x="6062027" y="1929316"/>
            <a:ext cx="2794235" cy="17603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246490" y="372496"/>
            <a:ext cx="7335772" cy="742200"/>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3400" dirty="0">
                <a:solidFill>
                  <a:schemeClr val="dk1"/>
                </a:solidFill>
                <a:latin typeface="Playfair Display Medium"/>
                <a:ea typeface="Playfair Display Medium"/>
                <a:cs typeface="Playfair Display Medium"/>
                <a:sym typeface="Playfair Display Medium"/>
              </a:rPr>
              <a:t>2. Caring for the person &amp; the mission</a:t>
            </a:r>
            <a:endParaRPr sz="34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6756" y="1130608"/>
            <a:ext cx="7182060"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DBFA7043-83A6-454C-B677-56BFD092DC6A}"/>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A2677CD3-31B8-B249-9FC5-B68CF8A3EB31}"/>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4</a:t>
            </a:fld>
            <a:endParaRPr lang="en-US" b="1" dirty="0">
              <a:solidFill>
                <a:schemeClr val="accent3">
                  <a:lumMod val="60000"/>
                  <a:lumOff val="40000"/>
                </a:schemeClr>
              </a:solidFill>
            </a:endParaRPr>
          </a:p>
        </p:txBody>
      </p:sp>
      <p:sp>
        <p:nvSpPr>
          <p:cNvPr id="9" name="Google Shape;165;p35">
            <a:extLst>
              <a:ext uri="{FF2B5EF4-FFF2-40B4-BE49-F238E27FC236}">
                <a16:creationId xmlns:a16="http://schemas.microsoft.com/office/drawing/2014/main" id="{9FA7E9AD-FDF0-144B-ABF5-E154E7684858}"/>
              </a:ext>
            </a:extLst>
          </p:cNvPr>
          <p:cNvSpPr txBox="1"/>
          <p:nvPr/>
        </p:nvSpPr>
        <p:spPr>
          <a:xfrm>
            <a:off x="657726" y="1279920"/>
            <a:ext cx="5878246" cy="3385512"/>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600" dirty="0"/>
              <a:t>People in leadership positions have missions, goals, and expected outcomes </a:t>
            </a:r>
          </a:p>
          <a:p>
            <a:pPr marL="342900" indent="-342900">
              <a:buFont typeface="+mj-lt"/>
              <a:buAutoNum type="alphaLcPeriod"/>
            </a:pPr>
            <a:endParaRPr lang="en-US" sz="1600" dirty="0"/>
          </a:p>
          <a:p>
            <a:pPr marL="342900" indent="-342900">
              <a:buFont typeface="+mj-lt"/>
              <a:buAutoNum type="alphaLcPeriod"/>
            </a:pPr>
            <a:r>
              <a:rPr lang="en-US" sz="1600" dirty="0"/>
              <a:t>Some authors who embrace the servant leadership philosophy overlook those realities and focus almost exclusively on serving others. This approach is at best naïve and at worse subtly manipulative. </a:t>
            </a:r>
          </a:p>
          <a:p>
            <a:pPr marL="342900" indent="-342900">
              <a:buFont typeface="+mj-lt"/>
              <a:buAutoNum type="alphaLcPeriod"/>
            </a:pPr>
            <a:endParaRPr lang="en-US" sz="1600" dirty="0"/>
          </a:p>
          <a:p>
            <a:pPr marL="342900" indent="-342900">
              <a:buFont typeface="+mj-lt"/>
              <a:buAutoNum type="alphaLcPeriod"/>
            </a:pPr>
            <a:r>
              <a:rPr lang="en-US" sz="1600" dirty="0"/>
              <a:t>Even Greenleaf acknowledged that “part of our dilemma is that all leadership is to some extent, manipulative”</a:t>
            </a:r>
          </a:p>
          <a:p>
            <a:pPr marL="342900" indent="-342900">
              <a:buFont typeface="+mj-lt"/>
              <a:buAutoNum type="alphaLcPeriod"/>
            </a:pPr>
            <a:endParaRPr lang="en-US" sz="1600" dirty="0"/>
          </a:p>
          <a:p>
            <a:pPr marL="342900" indent="-342900">
              <a:buFont typeface="+mj-lt"/>
              <a:buAutoNum type="alphaLcPeriod"/>
            </a:pPr>
            <a:r>
              <a:rPr lang="en-US" sz="1600" i="1" dirty="0"/>
              <a:t>Leading with care means caring about people AND the mission, but it starts with people</a:t>
            </a:r>
            <a:r>
              <a:rPr lang="en-US" sz="1600" dirty="0"/>
              <a:t> </a:t>
            </a:r>
          </a:p>
        </p:txBody>
      </p:sp>
      <p:pic>
        <p:nvPicPr>
          <p:cNvPr id="3" name="Picture 2">
            <a:extLst>
              <a:ext uri="{FF2B5EF4-FFF2-40B4-BE49-F238E27FC236}">
                <a16:creationId xmlns:a16="http://schemas.microsoft.com/office/drawing/2014/main" id="{103F5D47-12AD-6641-A0B7-2733A1A16A12}"/>
              </a:ext>
            </a:extLst>
          </p:cNvPr>
          <p:cNvPicPr>
            <a:picLocks noChangeAspect="1"/>
          </p:cNvPicPr>
          <p:nvPr/>
        </p:nvPicPr>
        <p:blipFill>
          <a:blip r:embed="rId4"/>
          <a:stretch>
            <a:fillRect/>
          </a:stretch>
        </p:blipFill>
        <p:spPr>
          <a:xfrm>
            <a:off x="6678251" y="1642979"/>
            <a:ext cx="1808023" cy="2684158"/>
          </a:xfrm>
          <a:prstGeom prst="rect">
            <a:avLst/>
          </a:prstGeom>
        </p:spPr>
      </p:pic>
    </p:spTree>
    <p:extLst>
      <p:ext uri="{BB962C8B-B14F-4D97-AF65-F5344CB8AC3E}">
        <p14:creationId xmlns:p14="http://schemas.microsoft.com/office/powerpoint/2010/main" val="47665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229058" y="530409"/>
            <a:ext cx="8124980"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3. Beliefs without practices</a:t>
            </a:r>
            <a:endParaRPr lang="en" sz="36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853119" y="1195796"/>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478460" y="1459763"/>
            <a:ext cx="4816379" cy="2646848"/>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600" dirty="0"/>
              <a:t>A leader may see their role as prophet and seer and simply want to avoid the details, muckiness, and complexity of becoming a skilled practitioner </a:t>
            </a:r>
          </a:p>
          <a:p>
            <a:pPr marL="342900" indent="-342900">
              <a:buFont typeface="+mj-lt"/>
              <a:buAutoNum type="alphaLcPeriod"/>
            </a:pPr>
            <a:endParaRPr lang="en-US" sz="1600" dirty="0"/>
          </a:p>
          <a:p>
            <a:pPr marL="342900" indent="-342900">
              <a:buFont typeface="+mj-lt"/>
              <a:buAutoNum type="alphaLcPeriod"/>
            </a:pPr>
            <a:r>
              <a:rPr lang="en-US" sz="1600" dirty="0"/>
              <a:t>A leader may need to preach a bit as a self-motivation tactic to learn about new practices </a:t>
            </a:r>
          </a:p>
          <a:p>
            <a:pPr marL="342900" indent="-342900">
              <a:buFont typeface="+mj-lt"/>
              <a:buAutoNum type="alphaLcPeriod"/>
            </a:pPr>
            <a:endParaRPr lang="en-US" sz="1600" dirty="0"/>
          </a:p>
          <a:p>
            <a:pPr marL="342900" indent="-342900">
              <a:buFont typeface="+mj-lt"/>
              <a:buAutoNum type="alphaLcPeriod"/>
            </a:pPr>
            <a:r>
              <a:rPr lang="en-US" sz="1600" dirty="0"/>
              <a:t>A leader may need guidance and coaching on how to “practice what they preach”</a:t>
            </a:r>
          </a:p>
        </p:txBody>
      </p:sp>
      <p:sp>
        <p:nvSpPr>
          <p:cNvPr id="166" name="Google Shape;166;p35"/>
          <p:cNvSpPr txBox="1"/>
          <p:nvPr/>
        </p:nvSpPr>
        <p:spPr>
          <a:xfrm>
            <a:off x="5294839" y="4738469"/>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5</a:t>
            </a:fld>
            <a:endParaRPr lang="en-US" b="1" dirty="0">
              <a:solidFill>
                <a:schemeClr val="accent3">
                  <a:lumMod val="60000"/>
                  <a:lumOff val="40000"/>
                </a:schemeClr>
              </a:solidFill>
            </a:endParaRPr>
          </a:p>
        </p:txBody>
      </p:sp>
      <p:pic>
        <p:nvPicPr>
          <p:cNvPr id="2" name="Picture 1">
            <a:extLst>
              <a:ext uri="{FF2B5EF4-FFF2-40B4-BE49-F238E27FC236}">
                <a16:creationId xmlns:a16="http://schemas.microsoft.com/office/drawing/2014/main" id="{0A202F9D-17E1-B948-92BA-4F6D1A1EC683}"/>
              </a:ext>
            </a:extLst>
          </p:cNvPr>
          <p:cNvPicPr>
            <a:picLocks noChangeAspect="1"/>
          </p:cNvPicPr>
          <p:nvPr/>
        </p:nvPicPr>
        <p:blipFill>
          <a:blip r:embed="rId4"/>
          <a:stretch>
            <a:fillRect/>
          </a:stretch>
        </p:blipFill>
        <p:spPr>
          <a:xfrm>
            <a:off x="5294863" y="1861183"/>
            <a:ext cx="3632234" cy="1720259"/>
          </a:xfrm>
          <a:prstGeom prst="rect">
            <a:avLst/>
          </a:prstGeom>
        </p:spPr>
      </p:pic>
    </p:spTree>
    <p:extLst>
      <p:ext uri="{BB962C8B-B14F-4D97-AF65-F5344CB8AC3E}">
        <p14:creationId xmlns:p14="http://schemas.microsoft.com/office/powerpoint/2010/main" val="135427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244960" y="472829"/>
            <a:ext cx="8124980"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4. Practices without beliefs</a:t>
            </a:r>
            <a:endParaRPr lang="en" sz="36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6756" y="1115560"/>
            <a:ext cx="7182060"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354395" y="1418713"/>
            <a:ext cx="4940140" cy="2646848"/>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600" dirty="0"/>
              <a:t>Many people yearn for off-the-shelf, “how-</a:t>
            </a:r>
            <a:r>
              <a:rPr lang="en-US" sz="1600" dirty="0" err="1"/>
              <a:t>to’s</a:t>
            </a:r>
            <a:r>
              <a:rPr lang="en-US" sz="1600" dirty="0"/>
              <a:t>” or practices free of richer explanations about the rationale and philosophy behind the practical recommendations. That’s fine for connecting your TV, but you can’t connect with people in that way.</a:t>
            </a:r>
          </a:p>
          <a:p>
            <a:pPr marL="342900" indent="-342900">
              <a:buFont typeface="+mj-lt"/>
              <a:buAutoNum type="alphaLcPeriod"/>
            </a:pPr>
            <a:endParaRPr lang="en-US" sz="1600" dirty="0"/>
          </a:p>
          <a:p>
            <a:pPr marL="342900" indent="-342900">
              <a:buFont typeface="+mj-lt"/>
              <a:buAutoNum type="alphaLcPeriod"/>
            </a:pPr>
            <a:r>
              <a:rPr lang="en-US" sz="1600" dirty="0"/>
              <a:t>Without the richness of perspective offered by core beliefs, people soon realize the thinness of leaders’ commitment to any laudable sentiment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6</a:t>
            </a:fld>
            <a:endParaRPr lang="en-US" b="1" dirty="0">
              <a:solidFill>
                <a:schemeClr val="accent3">
                  <a:lumMod val="60000"/>
                  <a:lumOff val="40000"/>
                </a:schemeClr>
              </a:solidFill>
            </a:endParaRPr>
          </a:p>
        </p:txBody>
      </p:sp>
      <p:pic>
        <p:nvPicPr>
          <p:cNvPr id="3" name="Picture 2">
            <a:extLst>
              <a:ext uri="{FF2B5EF4-FFF2-40B4-BE49-F238E27FC236}">
                <a16:creationId xmlns:a16="http://schemas.microsoft.com/office/drawing/2014/main" id="{6347EFB0-EECD-AA49-8BDA-2BC940A4405B}"/>
              </a:ext>
            </a:extLst>
          </p:cNvPr>
          <p:cNvPicPr>
            <a:picLocks noChangeAspect="1"/>
          </p:cNvPicPr>
          <p:nvPr/>
        </p:nvPicPr>
        <p:blipFill>
          <a:blip r:embed="rId4"/>
          <a:stretch>
            <a:fillRect/>
          </a:stretch>
        </p:blipFill>
        <p:spPr>
          <a:xfrm>
            <a:off x="5567250" y="1657028"/>
            <a:ext cx="3209250" cy="2615864"/>
          </a:xfrm>
          <a:prstGeom prst="rect">
            <a:avLst/>
          </a:prstGeom>
        </p:spPr>
      </p:pic>
    </p:spTree>
    <p:extLst>
      <p:ext uri="{BB962C8B-B14F-4D97-AF65-F5344CB8AC3E}">
        <p14:creationId xmlns:p14="http://schemas.microsoft.com/office/powerpoint/2010/main" val="142894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244960" y="477016"/>
            <a:ext cx="8124980" cy="742200"/>
          </a:xfrm>
          <a:prstGeom prst="rect">
            <a:avLst/>
          </a:prstGeom>
          <a:noFill/>
          <a:ln>
            <a:noFill/>
          </a:ln>
        </p:spPr>
        <p:txBody>
          <a:bodyPr spcFirstLastPara="1" wrap="square" lIns="68575" tIns="34275" rIns="68575" bIns="34275" anchor="ctr" anchorCtr="0">
            <a:noAutofit/>
          </a:bodyPr>
          <a:lstStyle/>
          <a:p>
            <a:pPr marL="342900" lvl="1"/>
            <a:r>
              <a:rPr lang="en" sz="4000" dirty="0">
                <a:solidFill>
                  <a:schemeClr val="dk1"/>
                </a:solidFill>
                <a:latin typeface="Playfair Display Medium"/>
                <a:ea typeface="Playfair Display Medium"/>
                <a:cs typeface="Playfair Display Medium"/>
                <a:sym typeface="Playfair Display Medium"/>
              </a:rPr>
              <a:t>5. Beyond servant leadership</a:t>
            </a:r>
            <a:endParaRPr lang="en" sz="40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326735"/>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787531" y="2019307"/>
            <a:ext cx="4205887" cy="1569630"/>
          </a:xfrm>
          <a:prstGeom prst="rect">
            <a:avLst/>
          </a:prstGeom>
          <a:noFill/>
          <a:ln>
            <a:noFill/>
          </a:ln>
        </p:spPr>
        <p:txBody>
          <a:bodyPr spcFirstLastPara="1" wrap="square" lIns="91425" tIns="91425" rIns="91425" bIns="91425" anchor="t" anchorCtr="0">
            <a:spAutoFit/>
          </a:bodyPr>
          <a:lstStyle/>
          <a:p>
            <a:r>
              <a:rPr lang="en-US" sz="1800" dirty="0"/>
              <a:t>Leading with care means that leaders’ core beliefs about fundamental issues enrich their day-to-day practices, just  as the visible and subtle practices enhance understanding of their beliefs</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7</a:t>
            </a:fld>
            <a:endParaRPr lang="en-US" b="1" dirty="0">
              <a:solidFill>
                <a:schemeClr val="accent3">
                  <a:lumMod val="60000"/>
                  <a:lumOff val="40000"/>
                </a:schemeClr>
              </a:solidFill>
            </a:endParaRPr>
          </a:p>
        </p:txBody>
      </p:sp>
      <p:pic>
        <p:nvPicPr>
          <p:cNvPr id="4" name="Picture 3">
            <a:extLst>
              <a:ext uri="{FF2B5EF4-FFF2-40B4-BE49-F238E27FC236}">
                <a16:creationId xmlns:a16="http://schemas.microsoft.com/office/drawing/2014/main" id="{9F37A7C2-A8AE-4C41-9ED8-498001184FE4}"/>
              </a:ext>
            </a:extLst>
          </p:cNvPr>
          <p:cNvPicPr>
            <a:picLocks noChangeAspect="1"/>
          </p:cNvPicPr>
          <p:nvPr/>
        </p:nvPicPr>
        <p:blipFill>
          <a:blip r:embed="rId4"/>
          <a:stretch>
            <a:fillRect/>
          </a:stretch>
        </p:blipFill>
        <p:spPr>
          <a:xfrm>
            <a:off x="5294535" y="1429424"/>
            <a:ext cx="3231660" cy="3309529"/>
          </a:xfrm>
          <a:prstGeom prst="rect">
            <a:avLst/>
          </a:prstGeom>
        </p:spPr>
      </p:pic>
    </p:spTree>
    <p:extLst>
      <p:ext uri="{BB962C8B-B14F-4D97-AF65-F5344CB8AC3E}">
        <p14:creationId xmlns:p14="http://schemas.microsoft.com/office/powerpoint/2010/main" val="5373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354395" y="225935"/>
            <a:ext cx="7249563"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6. </a:t>
            </a:r>
            <a:r>
              <a:rPr lang="en-US" sz="3600" dirty="0">
                <a:solidFill>
                  <a:schemeClr val="dk1"/>
                </a:solidFill>
                <a:latin typeface="Playfair Display Medium"/>
                <a:ea typeface="Playfair Display Medium"/>
                <a:cs typeface="Playfair Display Medium"/>
                <a:sym typeface="Playfair Display Medium"/>
              </a:rPr>
              <a:t>Now what?</a:t>
            </a:r>
            <a:endParaRPr sz="36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787532" y="968135"/>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608432" y="988055"/>
            <a:ext cx="6349358" cy="3754844"/>
          </a:xfrm>
          <a:prstGeom prst="rect">
            <a:avLst/>
          </a:prstGeom>
          <a:noFill/>
          <a:ln>
            <a:noFill/>
          </a:ln>
        </p:spPr>
        <p:txBody>
          <a:bodyPr spcFirstLastPara="1" wrap="square" lIns="91425" tIns="91425" rIns="91425" bIns="91425" anchor="t" anchorCtr="0">
            <a:spAutoFit/>
          </a:bodyPr>
          <a:lstStyle/>
          <a:p>
            <a:pPr lvl="0" algn="ctr"/>
            <a:r>
              <a:rPr lang="en-US" sz="2400" dirty="0"/>
              <a:t>Discussion Questions</a:t>
            </a:r>
          </a:p>
          <a:p>
            <a:pPr lvl="0"/>
            <a:endParaRPr lang="en-US" sz="1600" b="1" dirty="0"/>
          </a:p>
          <a:p>
            <a:pPr marL="285750" lvl="0" indent="-285750">
              <a:buFont typeface="Arial" panose="020B0604020202020204" pitchFamily="34" charset="0"/>
              <a:buChar char="•"/>
            </a:pPr>
            <a:r>
              <a:rPr lang="en-US" sz="1600" dirty="0"/>
              <a:t>How do you think the idea of servant leadership has been misunderstood? Why? Could you name a movie or sitcom where servant leadership has gone awry? </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dirty="0"/>
              <a:t>Why do caring leaders need to embrace foundational beliefs (e.g., embracing uncertainty, progress making, core values, learning and caring)? What happens if leaders seek to become collaborative, inclusive, etc., without those beliefs? Are there other foundational beliefs that could be useful as well?</a:t>
            </a:r>
          </a:p>
          <a:p>
            <a:pPr lvl="0"/>
            <a:endParaRPr lang="en-US" sz="1600" dirty="0"/>
          </a:p>
          <a:p>
            <a:pPr marL="285750" lvl="0" indent="-285750">
              <a:buFont typeface="Arial" panose="020B0604020202020204" pitchFamily="34" charset="0"/>
              <a:buChar char="•"/>
            </a:pPr>
            <a:r>
              <a:rPr lang="en-US" sz="1600" dirty="0"/>
              <a:t>What are the three most important and actionable lessons you learned in the book?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29EC08E2-768F-4642-820A-C9188ABD398D}"/>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1B2F46CB-8F9B-A043-BDD9-19B1545F595B}"/>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8</a:t>
            </a:fld>
            <a:endParaRPr lang="en-US" b="1" dirty="0">
              <a:solidFill>
                <a:schemeClr val="accent3">
                  <a:lumMod val="60000"/>
                  <a:lumOff val="40000"/>
                </a:schemeClr>
              </a:solidFill>
            </a:endParaRPr>
          </a:p>
        </p:txBody>
      </p:sp>
      <p:pic>
        <p:nvPicPr>
          <p:cNvPr id="9" name="Picture 8">
            <a:extLst>
              <a:ext uri="{FF2B5EF4-FFF2-40B4-BE49-F238E27FC236}">
                <a16:creationId xmlns:a16="http://schemas.microsoft.com/office/drawing/2014/main" id="{4A1B3CCD-5941-A34F-9566-11DC34EC7B8D}"/>
              </a:ext>
            </a:extLst>
          </p:cNvPr>
          <p:cNvPicPr>
            <a:picLocks noChangeAspect="1"/>
          </p:cNvPicPr>
          <p:nvPr/>
        </p:nvPicPr>
        <p:blipFill>
          <a:blip r:embed="rId4"/>
          <a:stretch>
            <a:fillRect/>
          </a:stretch>
        </p:blipFill>
        <p:spPr>
          <a:xfrm>
            <a:off x="7027402" y="1944620"/>
            <a:ext cx="1760847" cy="1279843"/>
          </a:xfrm>
          <a:prstGeom prst="rect">
            <a:avLst/>
          </a:prstGeom>
        </p:spPr>
      </p:pic>
    </p:spTree>
    <p:extLst>
      <p:ext uri="{BB962C8B-B14F-4D97-AF65-F5344CB8AC3E}">
        <p14:creationId xmlns:p14="http://schemas.microsoft.com/office/powerpoint/2010/main" val="226749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241" name="Google Shape;241;p40"/>
          <p:cNvPicPr preferRelativeResize="0"/>
          <p:nvPr/>
        </p:nvPicPr>
        <p:blipFill rotWithShape="1">
          <a:blip r:embed="rId3">
            <a:alphaModFix/>
          </a:blip>
          <a:srcRect t="15200" b="723"/>
          <a:stretch/>
        </p:blipFill>
        <p:spPr>
          <a:xfrm>
            <a:off x="0" y="0"/>
            <a:ext cx="9144000" cy="5143500"/>
          </a:xfrm>
          <a:prstGeom prst="rect">
            <a:avLst/>
          </a:prstGeom>
          <a:noFill/>
          <a:ln>
            <a:noFill/>
          </a:ln>
        </p:spPr>
      </p:pic>
      <p:sp>
        <p:nvSpPr>
          <p:cNvPr id="242" name="Google Shape;242;p40"/>
          <p:cNvSpPr txBox="1"/>
          <p:nvPr/>
        </p:nvSpPr>
        <p:spPr>
          <a:xfrm>
            <a:off x="673516" y="2031181"/>
            <a:ext cx="7797000" cy="8790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000" b="1" dirty="0">
                <a:solidFill>
                  <a:schemeClr val="dk1"/>
                </a:solidFill>
                <a:latin typeface="Playfair Display"/>
                <a:ea typeface="Playfair Display"/>
                <a:cs typeface="Playfair Display"/>
                <a:sym typeface="Playfair Display"/>
              </a:rPr>
              <a:t>Questions?</a:t>
            </a:r>
            <a:endParaRPr sz="4000" b="1" dirty="0">
              <a:solidFill>
                <a:schemeClr val="dk1"/>
              </a:solidFill>
              <a:latin typeface="Playfair Display"/>
              <a:ea typeface="Playfair Display"/>
              <a:cs typeface="Playfair Display"/>
              <a:sym typeface="Playfair Display"/>
            </a:endParaRPr>
          </a:p>
        </p:txBody>
      </p:sp>
      <p:sp>
        <p:nvSpPr>
          <p:cNvPr id="244" name="Google Shape;244;p40"/>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134199"/>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spAutoFit/>
      </a:bodyPr>
      <a:lstStyle>
        <a:defPPr marL="342900" indent="-342900" algn="l">
          <a:lnSpc>
            <a:spcPct val="150000"/>
          </a:lnSpc>
          <a:buFont typeface="+mj-lt"/>
          <a:buAutoNum type="arabicPeriod"/>
          <a:defRPr b="1" dirty="0"/>
        </a:defPPr>
      </a:lst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522</Words>
  <Application>Microsoft Macintosh PowerPoint</Application>
  <PresentationFormat>On-screen Show (16:9)</PresentationFormat>
  <Paragraphs>68</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Lato</vt:lpstr>
      <vt:lpstr>Playfair Display</vt:lpstr>
      <vt:lpstr>Playfair Display ExtraBold</vt:lpstr>
      <vt:lpstr>Playfair Display Medium</vt:lpstr>
      <vt:lpstr>Roboto</vt:lpstr>
      <vt:lpstr>Arial</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78</cp:revision>
  <cp:lastPrinted>2022-07-19T16:46:42Z</cp:lastPrinted>
  <dcterms:modified xsi:type="dcterms:W3CDTF">2022-07-25T15:30:44Z</dcterms:modified>
</cp:coreProperties>
</file>