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</p:sldMasterIdLst>
  <p:notesMasterIdLst>
    <p:notesMasterId r:id="rId14"/>
  </p:notesMasterIdLst>
  <p:sldIdLst>
    <p:sldId id="263" r:id="rId3"/>
    <p:sldId id="257" r:id="rId4"/>
    <p:sldId id="260" r:id="rId5"/>
    <p:sldId id="268" r:id="rId6"/>
    <p:sldId id="276" r:id="rId7"/>
    <p:sldId id="283" r:id="rId8"/>
    <p:sldId id="272" r:id="rId9"/>
    <p:sldId id="275" r:id="rId10"/>
    <p:sldId id="270" r:id="rId11"/>
    <p:sldId id="265" r:id="rId12"/>
    <p:sldId id="27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74"/>
  </p:normalViewPr>
  <p:slideViewPr>
    <p:cSldViewPr snapToGrid="0">
      <p:cViewPr varScale="1">
        <p:scale>
          <a:sx n="159" d="100"/>
          <a:sy n="159" d="100"/>
        </p:scale>
        <p:origin x="49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79f10d246_2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4" name="Google Shape;204;g1379f10d246_2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79f10d246_2_5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g1379f10d246_2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6962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79f10d246_2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19;g1379f10d246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2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406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34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9712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130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79f10d246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g1379f10d2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393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>
            <a:spLocks noGrp="1"/>
          </p:cNvSpPr>
          <p:nvPr>
            <p:ph type="pic" idx="2"/>
          </p:nvPr>
        </p:nvSpPr>
        <p:spPr>
          <a:xfrm>
            <a:off x="1" y="0"/>
            <a:ext cx="4571999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>
            <a:spLocks noGrp="1"/>
          </p:cNvSpPr>
          <p:nvPr>
            <p:ph type="pic" idx="2"/>
          </p:nvPr>
        </p:nvSpPr>
        <p:spPr>
          <a:xfrm>
            <a:off x="1284515" y="722540"/>
            <a:ext cx="3287485" cy="36984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>
            <a:spLocks noGrp="1"/>
          </p:cNvSpPr>
          <p:nvPr>
            <p:ph type="pic" idx="2"/>
          </p:nvPr>
        </p:nvSpPr>
        <p:spPr>
          <a:xfrm>
            <a:off x="0" y="2586038"/>
            <a:ext cx="9144000" cy="255746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>
            <a:spLocks noGrp="1"/>
          </p:cNvSpPr>
          <p:nvPr>
            <p:ph type="pic" idx="2"/>
          </p:nvPr>
        </p:nvSpPr>
        <p:spPr>
          <a:xfrm>
            <a:off x="754420" y="0"/>
            <a:ext cx="3980866" cy="43760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>
            <a:spLocks noGrp="1"/>
          </p:cNvSpPr>
          <p:nvPr>
            <p:ph type="pic" idx="2"/>
          </p:nvPr>
        </p:nvSpPr>
        <p:spPr>
          <a:xfrm>
            <a:off x="698047" y="561499"/>
            <a:ext cx="3286125" cy="402050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>
            <a:spLocks noGrp="1"/>
          </p:cNvSpPr>
          <p:nvPr>
            <p:ph type="pic" idx="2"/>
          </p:nvPr>
        </p:nvSpPr>
        <p:spPr>
          <a:xfrm>
            <a:off x="2316625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4"/>
          <p:cNvSpPr>
            <a:spLocks noGrp="1"/>
          </p:cNvSpPr>
          <p:nvPr>
            <p:ph type="pic" idx="3"/>
          </p:nvPr>
        </p:nvSpPr>
        <p:spPr>
          <a:xfrm>
            <a:off x="4824502" y="1287236"/>
            <a:ext cx="1977075" cy="25690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Blank">
  <p:cSld name="18_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>
            <a:spLocks noGrp="1"/>
          </p:cNvSpPr>
          <p:nvPr>
            <p:ph type="pic" idx="2"/>
          </p:nvPr>
        </p:nvSpPr>
        <p:spPr>
          <a:xfrm>
            <a:off x="1618367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" name="Google Shape;80;p25"/>
          <p:cNvSpPr>
            <a:spLocks noGrp="1"/>
          </p:cNvSpPr>
          <p:nvPr>
            <p:ph type="pic" idx="3"/>
          </p:nvPr>
        </p:nvSpPr>
        <p:spPr>
          <a:xfrm>
            <a:off x="3429000" y="1200152"/>
            <a:ext cx="2286000" cy="20901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1" name="Google Shape;81;p25"/>
          <p:cNvSpPr>
            <a:spLocks noGrp="1"/>
          </p:cNvSpPr>
          <p:nvPr>
            <p:ph type="pic" idx="4"/>
          </p:nvPr>
        </p:nvSpPr>
        <p:spPr>
          <a:xfrm>
            <a:off x="5584373" y="1428751"/>
            <a:ext cx="1941263" cy="16001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Custom Layout">
  <p:cSld name="37_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1129941" y="1323975"/>
            <a:ext cx="1470384" cy="3013107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6"/>
          <p:cNvSpPr>
            <a:spLocks noGrp="1"/>
          </p:cNvSpPr>
          <p:nvPr>
            <p:ph type="pic" idx="3"/>
          </p:nvPr>
        </p:nvSpPr>
        <p:spPr>
          <a:xfrm>
            <a:off x="2394900" y="806418"/>
            <a:ext cx="1648463" cy="35306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>
            <a:spLocks noGrp="1"/>
          </p:cNvSpPr>
          <p:nvPr>
            <p:ph type="pic" idx="2"/>
          </p:nvPr>
        </p:nvSpPr>
        <p:spPr>
          <a:xfrm>
            <a:off x="1079168" y="812569"/>
            <a:ext cx="2478711" cy="3518363"/>
          </a:xfrm>
          <a:prstGeom prst="roundRect">
            <a:avLst>
              <a:gd name="adj" fmla="val 270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04015" y="1246313"/>
            <a:ext cx="4758986" cy="26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8"/>
          <p:cNvSpPr>
            <a:spLocks noGrp="1"/>
          </p:cNvSpPr>
          <p:nvPr>
            <p:ph type="pic" idx="2"/>
          </p:nvPr>
        </p:nvSpPr>
        <p:spPr>
          <a:xfrm>
            <a:off x="4692094" y="1408514"/>
            <a:ext cx="3367701" cy="215896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>
            <a:spLocks noGrp="1"/>
          </p:cNvSpPr>
          <p:nvPr>
            <p:ph type="pic" idx="2"/>
          </p:nvPr>
        </p:nvSpPr>
        <p:spPr>
          <a:xfrm>
            <a:off x="0" y="1063823"/>
            <a:ext cx="9144000" cy="30158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-154767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 txBox="1"/>
          <p:nvPr/>
        </p:nvSpPr>
        <p:spPr>
          <a:xfrm>
            <a:off x="289125" y="439083"/>
            <a:ext cx="7942800" cy="19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dirty="0">
                <a:solidFill>
                  <a:srgbClr val="A8A9AA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“</a:t>
            </a:r>
            <a:endParaRPr sz="2400" dirty="0">
              <a:solidFill>
                <a:srgbClr val="A8A9AA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08" name="Google Shape;208;p38"/>
          <p:cNvCxnSpPr/>
          <p:nvPr/>
        </p:nvCxnSpPr>
        <p:spPr>
          <a:xfrm>
            <a:off x="901394" y="3539279"/>
            <a:ext cx="73200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9" name="Google Shape;209;p38"/>
          <p:cNvSpPr txBox="1"/>
          <p:nvPr/>
        </p:nvSpPr>
        <p:spPr>
          <a:xfrm>
            <a:off x="1611850" y="3990322"/>
            <a:ext cx="732000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algn="ctr"/>
            <a:r>
              <a:rPr lang="en-US" sz="1800" b="1" i="1" dirty="0"/>
              <a:t>– </a:t>
            </a:r>
            <a:r>
              <a:rPr lang="en-US" sz="1800" dirty="0" err="1"/>
              <a:t>Kaleel</a:t>
            </a:r>
            <a:r>
              <a:rPr lang="en-US" sz="1800" dirty="0"/>
              <a:t> Jamison</a:t>
            </a:r>
            <a:endParaRPr lang="en-US" sz="1600" dirty="0"/>
          </a:p>
        </p:txBody>
      </p:sp>
      <p:sp>
        <p:nvSpPr>
          <p:cNvPr id="210" name="Google Shape;210;p38"/>
          <p:cNvSpPr txBox="1"/>
          <p:nvPr/>
        </p:nvSpPr>
        <p:spPr>
          <a:xfrm>
            <a:off x="912075" y="1273763"/>
            <a:ext cx="7320000" cy="2708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600" dirty="0"/>
              <a:t>Relationships are like sand held in your hand. </a:t>
            </a:r>
          </a:p>
          <a:p>
            <a:r>
              <a:rPr lang="en-US" sz="1600" dirty="0"/>
              <a:t>Held loosely, with an open hand, the sand remains where it is. </a:t>
            </a:r>
          </a:p>
          <a:p>
            <a:r>
              <a:rPr lang="en-US" sz="1600" dirty="0"/>
              <a:t>The minute you close your hand and squeeze tightly, </a:t>
            </a:r>
          </a:p>
          <a:p>
            <a:r>
              <a:rPr lang="en-US" sz="1600" dirty="0"/>
              <a:t>the sand trickles through your fingers. </a:t>
            </a:r>
          </a:p>
          <a:p>
            <a:r>
              <a:rPr lang="en-US" sz="1600" dirty="0"/>
              <a:t>You may hold on to some of it, but most will be spilled. </a:t>
            </a:r>
          </a:p>
          <a:p>
            <a:r>
              <a:rPr lang="en-US" sz="1600" dirty="0"/>
              <a:t>Relationships are like that. Held loosely, with respect and freedom for the other person, it is likely to remain intact. </a:t>
            </a:r>
          </a:p>
          <a:p>
            <a:r>
              <a:rPr lang="en-US" sz="1600" dirty="0"/>
              <a:t>But held too tightly, too possessively, the relationship slips away and is lost.</a:t>
            </a:r>
          </a:p>
          <a:p>
            <a:r>
              <a:rPr lang="en-US" sz="1600" b="1" i="1" dirty="0"/>
              <a:t> </a:t>
            </a:r>
          </a:p>
          <a:p>
            <a:endParaRPr lang="en-US" sz="2000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BBDEFA0-BA7C-7049-AC86-0D8449BD029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FD7771-99C3-4441-BD70-2DA29A485075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40"/>
          <p:cNvPicPr preferRelativeResize="0"/>
          <p:nvPr/>
        </p:nvPicPr>
        <p:blipFill rotWithShape="1">
          <a:blip r:embed="rId3">
            <a:alphaModFix/>
          </a:blip>
          <a:srcRect t="15200" b="723"/>
          <a:stretch/>
        </p:blipFill>
        <p:spPr>
          <a:xfrm>
            <a:off x="0" y="-21593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0"/>
          <p:cNvSpPr txBox="1"/>
          <p:nvPr/>
        </p:nvSpPr>
        <p:spPr>
          <a:xfrm>
            <a:off x="673516" y="2031181"/>
            <a:ext cx="77970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  <a:endParaRPr sz="40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4" name="Google Shape;244;p40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4499750" y="881881"/>
            <a:ext cx="430736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-US" sz="44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Visit the website</a:t>
            </a:r>
            <a:endParaRPr lang="en-US" sz="44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>
            <a:cxnSpLocks/>
          </p:cNvCxnSpPr>
          <p:nvPr/>
        </p:nvCxnSpPr>
        <p:spPr>
          <a:xfrm>
            <a:off x="5163526" y="1749663"/>
            <a:ext cx="3154306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16329" y="5018"/>
            <a:ext cx="457201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err="1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11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Google Shape;250;p41">
            <a:extLst>
              <a:ext uri="{FF2B5EF4-FFF2-40B4-BE49-F238E27FC236}">
                <a16:creationId xmlns:a16="http://schemas.microsoft.com/office/drawing/2014/main" id="{7D8BD88C-38BB-D344-9062-4983F3C0C777}"/>
              </a:ext>
            </a:extLst>
          </p:cNvPr>
          <p:cNvSpPr/>
          <p:nvPr/>
        </p:nvSpPr>
        <p:spPr>
          <a:xfrm>
            <a:off x="5412179" y="1832850"/>
            <a:ext cx="283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err="1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2000" b="1" dirty="0"/>
          </a:p>
        </p:txBody>
      </p:sp>
      <p:sp>
        <p:nvSpPr>
          <p:cNvPr id="25" name="Google Shape;251;p41">
            <a:extLst>
              <a:ext uri="{FF2B5EF4-FFF2-40B4-BE49-F238E27FC236}">
                <a16:creationId xmlns:a16="http://schemas.microsoft.com/office/drawing/2014/main" id="{74705EBB-8633-4B47-90DD-6AD5B32B1E6E}"/>
              </a:ext>
            </a:extLst>
          </p:cNvPr>
          <p:cNvSpPr/>
          <p:nvPr/>
        </p:nvSpPr>
        <p:spPr>
          <a:xfrm>
            <a:off x="5502722" y="2863556"/>
            <a:ext cx="3450899" cy="34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Self-Tests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(check your understanding)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" name="Google Shape;253;p41">
            <a:extLst>
              <a:ext uri="{FF2B5EF4-FFF2-40B4-BE49-F238E27FC236}">
                <a16:creationId xmlns:a16="http://schemas.microsoft.com/office/drawing/2014/main" id="{8654AD8D-8F2B-DD4A-A9F6-460A7A71BEB2}"/>
              </a:ext>
            </a:extLst>
          </p:cNvPr>
          <p:cNvSpPr/>
          <p:nvPr/>
        </p:nvSpPr>
        <p:spPr>
          <a:xfrm>
            <a:off x="5476530" y="3258010"/>
            <a:ext cx="3171341" cy="36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Discussions Questions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(expand your knowledge)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" name="Google Shape;255;p41">
            <a:extLst>
              <a:ext uri="{FF2B5EF4-FFF2-40B4-BE49-F238E27FC236}">
                <a16:creationId xmlns:a16="http://schemas.microsoft.com/office/drawing/2014/main" id="{FFFC0F9C-62FE-194A-A0B3-C0E8A1177CD2}"/>
              </a:ext>
            </a:extLst>
          </p:cNvPr>
          <p:cNvSpPr/>
          <p:nvPr/>
        </p:nvSpPr>
        <p:spPr>
          <a:xfrm>
            <a:off x="5444354" y="3851679"/>
            <a:ext cx="3235692" cy="517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Self-Assessments </a:t>
            </a:r>
            <a:r>
              <a: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(create a personal development plan)</a:t>
            </a:r>
            <a:endParaRPr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52;p41">
            <a:extLst>
              <a:ext uri="{FF2B5EF4-FFF2-40B4-BE49-F238E27FC236}">
                <a16:creationId xmlns:a16="http://schemas.microsoft.com/office/drawing/2014/main" id="{5E78E7F3-1080-0C4A-BB27-B0AD18AF796D}"/>
              </a:ext>
            </a:extLst>
          </p:cNvPr>
          <p:cNvSpPr/>
          <p:nvPr/>
        </p:nvSpPr>
        <p:spPr>
          <a:xfrm>
            <a:off x="5226650" y="2952325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252;p41">
            <a:extLst>
              <a:ext uri="{FF2B5EF4-FFF2-40B4-BE49-F238E27FC236}">
                <a16:creationId xmlns:a16="http://schemas.microsoft.com/office/drawing/2014/main" id="{0300ECF8-788B-A34C-A018-3F2746950437}"/>
              </a:ext>
            </a:extLst>
          </p:cNvPr>
          <p:cNvSpPr/>
          <p:nvPr/>
        </p:nvSpPr>
        <p:spPr>
          <a:xfrm>
            <a:off x="5226650" y="3323480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252;p41">
            <a:extLst>
              <a:ext uri="{FF2B5EF4-FFF2-40B4-BE49-F238E27FC236}">
                <a16:creationId xmlns:a16="http://schemas.microsoft.com/office/drawing/2014/main" id="{AC6D3BD4-707E-7549-83AE-10F50D6AAE29}"/>
              </a:ext>
            </a:extLst>
          </p:cNvPr>
          <p:cNvSpPr/>
          <p:nvPr/>
        </p:nvSpPr>
        <p:spPr>
          <a:xfrm>
            <a:off x="5207805" y="3878556"/>
            <a:ext cx="215700" cy="21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301" y="119800"/>
                </a:moveTo>
                <a:lnTo>
                  <a:pt x="59301" y="119800"/>
                </a:lnTo>
                <a:cubicBezTo>
                  <a:pt x="26755" y="119800"/>
                  <a:pt x="0" y="93089"/>
                  <a:pt x="0" y="59202"/>
                </a:cubicBezTo>
                <a:cubicBezTo>
                  <a:pt x="0" y="26910"/>
                  <a:pt x="26755" y="0"/>
                  <a:pt x="59301" y="0"/>
                </a:cubicBezTo>
                <a:cubicBezTo>
                  <a:pt x="93044" y="0"/>
                  <a:pt x="119800" y="26910"/>
                  <a:pt x="119800" y="59202"/>
                </a:cubicBezTo>
                <a:cubicBezTo>
                  <a:pt x="119800" y="93089"/>
                  <a:pt x="93044" y="119800"/>
                  <a:pt x="59301" y="119800"/>
                </a:cubicBezTo>
                <a:close/>
                <a:moveTo>
                  <a:pt x="59301" y="11362"/>
                </a:moveTo>
                <a:lnTo>
                  <a:pt x="59301" y="11362"/>
                </a:lnTo>
                <a:cubicBezTo>
                  <a:pt x="32346" y="11362"/>
                  <a:pt x="11181" y="32491"/>
                  <a:pt x="11181" y="59202"/>
                </a:cubicBezTo>
                <a:cubicBezTo>
                  <a:pt x="11181" y="85913"/>
                  <a:pt x="32346" y="108438"/>
                  <a:pt x="59301" y="108438"/>
                </a:cubicBezTo>
                <a:cubicBezTo>
                  <a:pt x="86056" y="108438"/>
                  <a:pt x="108618" y="85913"/>
                  <a:pt x="108618" y="59202"/>
                </a:cubicBezTo>
                <a:cubicBezTo>
                  <a:pt x="108618" y="32491"/>
                  <a:pt x="86056" y="11362"/>
                  <a:pt x="59301" y="11362"/>
                </a:cubicBezTo>
                <a:close/>
                <a:moveTo>
                  <a:pt x="87454" y="63388"/>
                </a:moveTo>
                <a:lnTo>
                  <a:pt x="87454" y="63388"/>
                </a:lnTo>
                <a:cubicBezTo>
                  <a:pt x="69084" y="80332"/>
                  <a:pt x="69084" y="80332"/>
                  <a:pt x="69084" y="80332"/>
                </a:cubicBezTo>
                <a:cubicBezTo>
                  <a:pt x="67687" y="81727"/>
                  <a:pt x="66289" y="81727"/>
                  <a:pt x="64891" y="81727"/>
                </a:cubicBezTo>
                <a:cubicBezTo>
                  <a:pt x="62096" y="81727"/>
                  <a:pt x="59301" y="80332"/>
                  <a:pt x="59301" y="76146"/>
                </a:cubicBezTo>
                <a:cubicBezTo>
                  <a:pt x="59301" y="74750"/>
                  <a:pt x="60698" y="73355"/>
                  <a:pt x="62096" y="71960"/>
                </a:cubicBezTo>
                <a:cubicBezTo>
                  <a:pt x="69084" y="64784"/>
                  <a:pt x="69084" y="64784"/>
                  <a:pt x="69084" y="64784"/>
                </a:cubicBezTo>
                <a:cubicBezTo>
                  <a:pt x="35141" y="64784"/>
                  <a:pt x="35141" y="64784"/>
                  <a:pt x="35141" y="64784"/>
                </a:cubicBezTo>
                <a:cubicBezTo>
                  <a:pt x="32346" y="64784"/>
                  <a:pt x="29550" y="63388"/>
                  <a:pt x="29550" y="59202"/>
                </a:cubicBezTo>
                <a:cubicBezTo>
                  <a:pt x="29550" y="56411"/>
                  <a:pt x="32346" y="53621"/>
                  <a:pt x="35141" y="53621"/>
                </a:cubicBezTo>
                <a:cubicBezTo>
                  <a:pt x="69084" y="53621"/>
                  <a:pt x="69084" y="53621"/>
                  <a:pt x="69084" y="53621"/>
                </a:cubicBezTo>
                <a:cubicBezTo>
                  <a:pt x="62096" y="46644"/>
                  <a:pt x="62096" y="46644"/>
                  <a:pt x="62096" y="46644"/>
                </a:cubicBezTo>
                <a:cubicBezTo>
                  <a:pt x="60698" y="46644"/>
                  <a:pt x="59301" y="45049"/>
                  <a:pt x="59301" y="42259"/>
                </a:cubicBezTo>
                <a:cubicBezTo>
                  <a:pt x="59301" y="39468"/>
                  <a:pt x="62096" y="36677"/>
                  <a:pt x="64891" y="36677"/>
                </a:cubicBezTo>
                <a:cubicBezTo>
                  <a:pt x="66289" y="36677"/>
                  <a:pt x="67687" y="38073"/>
                  <a:pt x="69084" y="38073"/>
                </a:cubicBezTo>
                <a:cubicBezTo>
                  <a:pt x="87454" y="55016"/>
                  <a:pt x="87454" y="55016"/>
                  <a:pt x="87454" y="55016"/>
                </a:cubicBezTo>
                <a:cubicBezTo>
                  <a:pt x="88851" y="56411"/>
                  <a:pt x="90249" y="57807"/>
                  <a:pt x="90249" y="59202"/>
                </a:cubicBezTo>
                <a:cubicBezTo>
                  <a:pt x="90249" y="61993"/>
                  <a:pt x="88851" y="63388"/>
                  <a:pt x="87454" y="633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34275" tIns="17150" rIns="34275" bIns="171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1953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/>
          <p:nvPr/>
        </p:nvSpPr>
        <p:spPr>
          <a:xfrm>
            <a:off x="3912042" y="785671"/>
            <a:ext cx="4857577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Agenda: Relationships</a:t>
            </a:r>
            <a:endParaRPr sz="36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22" name="Google Shape;122;p32"/>
          <p:cNvCxnSpPr/>
          <p:nvPr/>
        </p:nvCxnSpPr>
        <p:spPr>
          <a:xfrm>
            <a:off x="4608266" y="1527871"/>
            <a:ext cx="238590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3" name="Google Shape;123;p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-159025" y="30250"/>
            <a:ext cx="444275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2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5" name="Google Shape;125;p32"/>
          <p:cNvGrpSpPr/>
          <p:nvPr/>
        </p:nvGrpSpPr>
        <p:grpSpPr>
          <a:xfrm>
            <a:off x="4287037" y="1728121"/>
            <a:ext cx="3943615" cy="300000"/>
            <a:chOff x="5254055" y="2362172"/>
            <a:chExt cx="3323755" cy="300000"/>
          </a:xfrm>
        </p:grpSpPr>
        <p:sp>
          <p:nvSpPr>
            <p:cNvPr id="126" name="Google Shape;126;p32"/>
            <p:cNvSpPr/>
            <p:nvPr/>
          </p:nvSpPr>
          <p:spPr>
            <a:xfrm>
              <a:off x="5559048" y="2362172"/>
              <a:ext cx="3018762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 algn="just">
                <a:buClr>
                  <a:schemeClr val="dk1"/>
                </a:buClr>
              </a:pPr>
              <a:r>
                <a:rPr lang="en-US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A perspective on relationships</a:t>
              </a:r>
            </a:p>
          </p:txBody>
        </p:sp>
        <p:sp>
          <p:nvSpPr>
            <p:cNvPr id="127" name="Google Shape;127;p32"/>
            <p:cNvSpPr/>
            <p:nvPr/>
          </p:nvSpPr>
          <p:spPr>
            <a:xfrm>
              <a:off x="5254055" y="2437288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" name="Google Shape;128;p32"/>
          <p:cNvGrpSpPr/>
          <p:nvPr/>
        </p:nvGrpSpPr>
        <p:grpSpPr>
          <a:xfrm>
            <a:off x="4283730" y="2153487"/>
            <a:ext cx="4114200" cy="300000"/>
            <a:chOff x="5254054" y="2783256"/>
            <a:chExt cx="3074922" cy="300000"/>
          </a:xfrm>
        </p:grpSpPr>
        <p:sp>
          <p:nvSpPr>
            <p:cNvPr id="129" name="Google Shape;129;p32"/>
            <p:cNvSpPr/>
            <p:nvPr/>
          </p:nvSpPr>
          <p:spPr>
            <a:xfrm>
              <a:off x="5547976" y="2783256"/>
              <a:ext cx="27810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Principles</a:t>
              </a:r>
            </a:p>
          </p:txBody>
        </p:sp>
        <p:sp>
          <p:nvSpPr>
            <p:cNvPr id="130" name="Google Shape;130;p32"/>
            <p:cNvSpPr/>
            <p:nvPr/>
          </p:nvSpPr>
          <p:spPr>
            <a:xfrm>
              <a:off x="5254054" y="2801207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1" name="Google Shape;131;p32"/>
          <p:cNvGrpSpPr/>
          <p:nvPr/>
        </p:nvGrpSpPr>
        <p:grpSpPr>
          <a:xfrm>
            <a:off x="4283730" y="2584061"/>
            <a:ext cx="3852656" cy="300000"/>
            <a:chOff x="5254055" y="3134401"/>
            <a:chExt cx="3129221" cy="300000"/>
          </a:xfrm>
        </p:grpSpPr>
        <p:sp>
          <p:nvSpPr>
            <p:cNvPr id="132" name="Google Shape;132;p32"/>
            <p:cNvSpPr/>
            <p:nvPr/>
          </p:nvSpPr>
          <p:spPr>
            <a:xfrm>
              <a:off x="5547976" y="3134401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Arial"/>
                <a:buNone/>
              </a:pPr>
              <a:r>
                <a:rPr lang="en-US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Visible practices</a:t>
              </a:r>
              <a:endParaRPr lang="en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32"/>
            <p:cNvSpPr/>
            <p:nvPr/>
          </p:nvSpPr>
          <p:spPr>
            <a:xfrm>
              <a:off x="5254055" y="3152340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4" name="Google Shape;134;p32"/>
          <p:cNvGrpSpPr/>
          <p:nvPr/>
        </p:nvGrpSpPr>
        <p:grpSpPr>
          <a:xfrm>
            <a:off x="4283730" y="3033654"/>
            <a:ext cx="3740896" cy="300000"/>
            <a:chOff x="5254055" y="3698950"/>
            <a:chExt cx="3129221" cy="300000"/>
          </a:xfrm>
        </p:grpSpPr>
        <p:sp>
          <p:nvSpPr>
            <p:cNvPr id="135" name="Google Shape;135;p32"/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Subtle practices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32"/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" name="Google Shape;134;p32">
            <a:extLst>
              <a:ext uri="{FF2B5EF4-FFF2-40B4-BE49-F238E27FC236}">
                <a16:creationId xmlns:a16="http://schemas.microsoft.com/office/drawing/2014/main" id="{26351937-98D6-7E44-9975-7C37395DD714}"/>
              </a:ext>
            </a:extLst>
          </p:cNvPr>
          <p:cNvGrpSpPr/>
          <p:nvPr/>
        </p:nvGrpSpPr>
        <p:grpSpPr>
          <a:xfrm>
            <a:off x="4283730" y="3471815"/>
            <a:ext cx="3580281" cy="300000"/>
            <a:chOff x="5254055" y="3698950"/>
            <a:chExt cx="3129221" cy="300000"/>
          </a:xfrm>
        </p:grpSpPr>
        <p:sp>
          <p:nvSpPr>
            <p:cNvPr id="20" name="Google Shape;135;p32">
              <a:extLst>
                <a:ext uri="{FF2B5EF4-FFF2-40B4-BE49-F238E27FC236}">
                  <a16:creationId xmlns:a16="http://schemas.microsoft.com/office/drawing/2014/main" id="{092BAD7D-8E25-ED4B-85A6-B345E75009A4}"/>
                </a:ext>
              </a:extLst>
            </p:cNvPr>
            <p:cNvSpPr/>
            <p:nvPr/>
          </p:nvSpPr>
          <p:spPr>
            <a:xfrm>
              <a:off x="5547976" y="3698950"/>
              <a:ext cx="2835300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The tough side of relationships</a:t>
              </a:r>
            </a:p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" sz="10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" name="Google Shape;136;p32">
              <a:extLst>
                <a:ext uri="{FF2B5EF4-FFF2-40B4-BE49-F238E27FC236}">
                  <a16:creationId xmlns:a16="http://schemas.microsoft.com/office/drawing/2014/main" id="{4147B2A7-F388-3145-BBF1-7BDBB06A243F}"/>
                </a:ext>
              </a:extLst>
            </p:cNvPr>
            <p:cNvSpPr/>
            <p:nvPr/>
          </p:nvSpPr>
          <p:spPr>
            <a:xfrm>
              <a:off x="5254055" y="3716903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CCD7D2-246B-F94B-BD36-CA466C534328}"/>
              </a:ext>
            </a:extLst>
          </p:cNvPr>
          <p:cNvSpPr txBox="1"/>
          <p:nvPr/>
        </p:nvSpPr>
        <p:spPr>
          <a:xfrm>
            <a:off x="160422" y="4673765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2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oogle Shape;125;p32">
            <a:extLst>
              <a:ext uri="{FF2B5EF4-FFF2-40B4-BE49-F238E27FC236}">
                <a16:creationId xmlns:a16="http://schemas.microsoft.com/office/drawing/2014/main" id="{2A200644-4435-E9C1-6C36-46B87A9854C2}"/>
              </a:ext>
            </a:extLst>
          </p:cNvPr>
          <p:cNvGrpSpPr/>
          <p:nvPr/>
        </p:nvGrpSpPr>
        <p:grpSpPr>
          <a:xfrm>
            <a:off x="4287037" y="3871057"/>
            <a:ext cx="3943615" cy="300000"/>
            <a:chOff x="5254055" y="2362172"/>
            <a:chExt cx="3323755" cy="300000"/>
          </a:xfrm>
        </p:grpSpPr>
        <p:sp>
          <p:nvSpPr>
            <p:cNvPr id="4" name="Google Shape;126;p32">
              <a:extLst>
                <a:ext uri="{FF2B5EF4-FFF2-40B4-BE49-F238E27FC236}">
                  <a16:creationId xmlns:a16="http://schemas.microsoft.com/office/drawing/2014/main" id="{73D41DEE-2059-C995-B165-AD5CEC032FDF}"/>
                </a:ext>
              </a:extLst>
            </p:cNvPr>
            <p:cNvSpPr/>
            <p:nvPr/>
          </p:nvSpPr>
          <p:spPr>
            <a:xfrm>
              <a:off x="5559048" y="2362172"/>
              <a:ext cx="3018762" cy="30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lvl="0" algn="just">
                <a:buClr>
                  <a:schemeClr val="dk1"/>
                </a:buClr>
              </a:pPr>
              <a:r>
                <a:rPr lang="en-US" dirty="0">
                  <a:solidFill>
                    <a:srgbClr val="3F3F3F"/>
                  </a:solidFill>
                  <a:latin typeface="Lato"/>
                  <a:ea typeface="Lato"/>
                  <a:cs typeface="Lato"/>
                  <a:sym typeface="Lato"/>
                </a:rPr>
                <a:t>Now what?</a:t>
              </a:r>
            </a:p>
          </p:txBody>
        </p:sp>
        <p:sp>
          <p:nvSpPr>
            <p:cNvPr id="5" name="Google Shape;127;p32">
              <a:extLst>
                <a:ext uri="{FF2B5EF4-FFF2-40B4-BE49-F238E27FC236}">
                  <a16:creationId xmlns:a16="http://schemas.microsoft.com/office/drawing/2014/main" id="{D5E8A5C0-72B4-75DE-D272-22A2EA5B32B7}"/>
                </a:ext>
              </a:extLst>
            </p:cNvPr>
            <p:cNvSpPr/>
            <p:nvPr/>
          </p:nvSpPr>
          <p:spPr>
            <a:xfrm>
              <a:off x="5254055" y="2437288"/>
              <a:ext cx="215700" cy="21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301" y="119800"/>
                  </a:moveTo>
                  <a:lnTo>
                    <a:pt x="59301" y="119800"/>
                  </a:lnTo>
                  <a:cubicBezTo>
                    <a:pt x="26755" y="119800"/>
                    <a:pt x="0" y="93089"/>
                    <a:pt x="0" y="59202"/>
                  </a:cubicBezTo>
                  <a:cubicBezTo>
                    <a:pt x="0" y="26910"/>
                    <a:pt x="26755" y="0"/>
                    <a:pt x="59301" y="0"/>
                  </a:cubicBezTo>
                  <a:cubicBezTo>
                    <a:pt x="93044" y="0"/>
                    <a:pt x="119800" y="26910"/>
                    <a:pt x="119800" y="59202"/>
                  </a:cubicBezTo>
                  <a:cubicBezTo>
                    <a:pt x="119800" y="93089"/>
                    <a:pt x="93044" y="119800"/>
                    <a:pt x="59301" y="119800"/>
                  </a:cubicBezTo>
                  <a:close/>
                  <a:moveTo>
                    <a:pt x="59301" y="11362"/>
                  </a:moveTo>
                  <a:lnTo>
                    <a:pt x="59301" y="11362"/>
                  </a:lnTo>
                  <a:cubicBezTo>
                    <a:pt x="32346" y="11362"/>
                    <a:pt x="11181" y="32491"/>
                    <a:pt x="11181" y="59202"/>
                  </a:cubicBezTo>
                  <a:cubicBezTo>
                    <a:pt x="11181" y="85913"/>
                    <a:pt x="32346" y="108438"/>
                    <a:pt x="59301" y="108438"/>
                  </a:cubicBezTo>
                  <a:cubicBezTo>
                    <a:pt x="86056" y="108438"/>
                    <a:pt x="108618" y="85913"/>
                    <a:pt x="108618" y="59202"/>
                  </a:cubicBezTo>
                  <a:cubicBezTo>
                    <a:pt x="108618" y="32491"/>
                    <a:pt x="86056" y="11362"/>
                    <a:pt x="59301" y="11362"/>
                  </a:cubicBezTo>
                  <a:close/>
                  <a:moveTo>
                    <a:pt x="87454" y="63388"/>
                  </a:moveTo>
                  <a:lnTo>
                    <a:pt x="87454" y="63388"/>
                  </a:lnTo>
                  <a:cubicBezTo>
                    <a:pt x="69084" y="80332"/>
                    <a:pt x="69084" y="80332"/>
                    <a:pt x="69084" y="80332"/>
                  </a:cubicBezTo>
                  <a:cubicBezTo>
                    <a:pt x="67687" y="81727"/>
                    <a:pt x="66289" y="81727"/>
                    <a:pt x="64891" y="81727"/>
                  </a:cubicBezTo>
                  <a:cubicBezTo>
                    <a:pt x="62096" y="81727"/>
                    <a:pt x="59301" y="80332"/>
                    <a:pt x="59301" y="76146"/>
                  </a:cubicBezTo>
                  <a:cubicBezTo>
                    <a:pt x="59301" y="74750"/>
                    <a:pt x="60698" y="73355"/>
                    <a:pt x="62096" y="71960"/>
                  </a:cubicBezTo>
                  <a:cubicBezTo>
                    <a:pt x="69084" y="64784"/>
                    <a:pt x="69084" y="64784"/>
                    <a:pt x="69084" y="64784"/>
                  </a:cubicBezTo>
                  <a:cubicBezTo>
                    <a:pt x="35141" y="64784"/>
                    <a:pt x="35141" y="64784"/>
                    <a:pt x="35141" y="64784"/>
                  </a:cubicBezTo>
                  <a:cubicBezTo>
                    <a:pt x="32346" y="64784"/>
                    <a:pt x="29550" y="63388"/>
                    <a:pt x="29550" y="59202"/>
                  </a:cubicBezTo>
                  <a:cubicBezTo>
                    <a:pt x="29550" y="56411"/>
                    <a:pt x="32346" y="53621"/>
                    <a:pt x="35141" y="53621"/>
                  </a:cubicBezTo>
                  <a:cubicBezTo>
                    <a:pt x="69084" y="53621"/>
                    <a:pt x="69084" y="53621"/>
                    <a:pt x="69084" y="53621"/>
                  </a:cubicBezTo>
                  <a:cubicBezTo>
                    <a:pt x="62096" y="46644"/>
                    <a:pt x="62096" y="46644"/>
                    <a:pt x="62096" y="46644"/>
                  </a:cubicBezTo>
                  <a:cubicBezTo>
                    <a:pt x="60698" y="46644"/>
                    <a:pt x="59301" y="45049"/>
                    <a:pt x="59301" y="42259"/>
                  </a:cubicBezTo>
                  <a:cubicBezTo>
                    <a:pt x="59301" y="39468"/>
                    <a:pt x="62096" y="36677"/>
                    <a:pt x="64891" y="36677"/>
                  </a:cubicBezTo>
                  <a:cubicBezTo>
                    <a:pt x="66289" y="36677"/>
                    <a:pt x="67687" y="38073"/>
                    <a:pt x="69084" y="38073"/>
                  </a:cubicBezTo>
                  <a:cubicBezTo>
                    <a:pt x="87454" y="55016"/>
                    <a:pt x="87454" y="55016"/>
                    <a:pt x="87454" y="55016"/>
                  </a:cubicBezTo>
                  <a:cubicBezTo>
                    <a:pt x="88851" y="56411"/>
                    <a:pt x="90249" y="57807"/>
                    <a:pt x="90249" y="59202"/>
                  </a:cubicBezTo>
                  <a:cubicBezTo>
                    <a:pt x="90249" y="61993"/>
                    <a:pt x="88851" y="63388"/>
                    <a:pt x="87454" y="633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136543" y="388408"/>
            <a:ext cx="7724089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28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1. </a:t>
            </a:r>
            <a:r>
              <a:rPr lang="en-US" sz="280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 perspective on relationships</a:t>
            </a: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41071" y="1195796"/>
            <a:ext cx="598911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9" name="Google Shape;113;p31">
            <a:extLst>
              <a:ext uri="{FF2B5EF4-FFF2-40B4-BE49-F238E27FC236}">
                <a16:creationId xmlns:a16="http://schemas.microsoft.com/office/drawing/2014/main" id="{35D2E99D-06F7-544B-834B-EA4613F2C08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020790-3D00-6D41-812F-5886CCAF56B2}"/>
              </a:ext>
            </a:extLst>
          </p:cNvPr>
          <p:cNvSpPr txBox="1"/>
          <p:nvPr/>
        </p:nvSpPr>
        <p:spPr>
          <a:xfrm>
            <a:off x="0" y="45467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3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C8C07-8943-234F-A8E9-AC6FB44BFE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77" t="10821" r="8580" b="4198"/>
          <a:stretch/>
        </p:blipFill>
        <p:spPr>
          <a:xfrm>
            <a:off x="2504662" y="1384408"/>
            <a:ext cx="4204252" cy="35431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3" y="388408"/>
            <a:ext cx="717225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2. Principles</a:t>
            </a:r>
            <a:endParaRPr sz="36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6756" y="1130608"/>
            <a:ext cx="718206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DBFA7043-83A6-454C-B677-56BFD092DC6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77CD3-31B8-B249-9FC5-B68CF8A3EB31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4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Google Shape;165;p35">
            <a:extLst>
              <a:ext uri="{FF2B5EF4-FFF2-40B4-BE49-F238E27FC236}">
                <a16:creationId xmlns:a16="http://schemas.microsoft.com/office/drawing/2014/main" id="{6DF798B8-FAE3-2B49-BDA3-186EE9124E97}"/>
              </a:ext>
            </a:extLst>
          </p:cNvPr>
          <p:cNvSpPr txBox="1"/>
          <p:nvPr/>
        </p:nvSpPr>
        <p:spPr>
          <a:xfrm>
            <a:off x="685557" y="1245475"/>
            <a:ext cx="5039381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600" dirty="0"/>
              <a:t>Caring leaders’ relationships are guided by core values</a:t>
            </a:r>
          </a:p>
          <a:p>
            <a:pPr marL="342900" indent="-342900">
              <a:buFont typeface="+mj-lt"/>
              <a:buAutoNum type="alphaLcPeriod"/>
            </a:pP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Caring leaders need to excel at the three phases 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Caring leaders establish the right balance between casual and robust relationships 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Caring leaders maintain the right balance between the phases throughout their careers 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Caring leaders respect the unique dynamics of different types of relationships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7915B3-BE31-4448-A27B-48584A827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8679" y="1400017"/>
            <a:ext cx="3077217" cy="303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5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4" y="388408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3. Visible practices</a:t>
            </a:r>
            <a:endParaRPr lang="en" sz="40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195796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716133" y="1557423"/>
            <a:ext cx="5083088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2000" dirty="0"/>
              <a:t>Maintain and routinely evaluate your relationship network  </a:t>
            </a:r>
          </a:p>
          <a:p>
            <a:pPr marL="342900" indent="-342900">
              <a:buFont typeface="+mj-lt"/>
              <a:buAutoNum type="alphaLcPeriod"/>
            </a:pPr>
            <a:endParaRPr lang="en-US" sz="2000" dirty="0"/>
          </a:p>
          <a:p>
            <a:pPr marL="342900" indent="-342900">
              <a:buFont typeface="+mj-lt"/>
              <a:buAutoNum type="alphaLcPeriod"/>
            </a:pPr>
            <a:r>
              <a:rPr lang="en-US" sz="2000" dirty="0"/>
              <a:t>Maximize your interactive moments  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+mj-lt"/>
              <a:buAutoNum type="alphaLcPeriod"/>
            </a:pPr>
            <a:r>
              <a:rPr lang="en-US" sz="2000" dirty="0"/>
              <a:t>Schedule times to nurture both the casual and robust relationships 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294839" y="4738469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5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8FD77-02A5-DF4E-A300-80E273F79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101" y="1734599"/>
            <a:ext cx="3320376" cy="23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78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3" y="473821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3. Visible practices </a:t>
            </a:r>
            <a:r>
              <a:rPr lang="en" sz="2000" i="1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(cont’d)</a:t>
            </a:r>
            <a:endParaRPr lang="en" sz="2000" i="1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326735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679432" y="1439053"/>
            <a:ext cx="2713473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 startAt="4"/>
            </a:pPr>
            <a:r>
              <a:rPr lang="en-US" sz="1800" dirty="0"/>
              <a:t>Use lean channels for routine matters, rich channels for non-routine issues </a:t>
            </a:r>
            <a:br>
              <a:rPr lang="en-US" sz="1800" dirty="0"/>
            </a:br>
            <a:endParaRPr lang="en-US" sz="1800" dirty="0"/>
          </a:p>
          <a:p>
            <a:pPr marL="342900" indent="-342900">
              <a:buFont typeface="+mj-lt"/>
              <a:buAutoNum type="alphaLcPeriod" startAt="4"/>
            </a:pPr>
            <a:r>
              <a:rPr lang="en-US" sz="1800" dirty="0"/>
              <a:t>Seek out areas of mutual benefit and shared interests  </a:t>
            </a:r>
          </a:p>
          <a:p>
            <a:pPr marL="342900" indent="-342900">
              <a:buFont typeface="+mj-lt"/>
              <a:buAutoNum type="alphaLcPeriod" startAt="4"/>
            </a:pPr>
            <a:endParaRPr lang="en-US" sz="1600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6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D57A7B-3E49-B447-89A3-8212F6294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8737" y="1608972"/>
            <a:ext cx="5367206" cy="2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8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354395" y="380673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4. Subtle practices</a:t>
            </a:r>
            <a:endParaRPr lang="en" sz="40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6756" y="1115560"/>
            <a:ext cx="7182060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354395" y="1244048"/>
            <a:ext cx="6120550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600" dirty="0"/>
              <a:t>Challenge yourself to move out of your comfort zone  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Explore other’s interests, activities, and personal history  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Stay informed about national and local events 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Listen more, talk less</a:t>
            </a:r>
          </a:p>
          <a:p>
            <a:pPr marL="342900" indent="-342900">
              <a:buFont typeface="+mj-lt"/>
              <a:buAutoNum type="alphaLcPeriod"/>
            </a:pPr>
            <a:endParaRPr lang="en-US" sz="1600" dirty="0"/>
          </a:p>
          <a:p>
            <a:pPr marL="342900" indent="-342900">
              <a:buFont typeface="+mj-lt"/>
              <a:buAutoNum type="alphaLcPeriod"/>
            </a:pPr>
            <a:r>
              <a:rPr lang="en-US" sz="1600" dirty="0"/>
              <a:t>Strive to “under-promise, over-deliver” and meet implicit expectations 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7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ED8AE-3AC0-5040-98E0-2563EF1D5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031" y="1438146"/>
            <a:ext cx="2271332" cy="26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4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4" y="388408"/>
            <a:ext cx="8124980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5. The tough side of relationships</a:t>
            </a:r>
            <a:endParaRPr lang="en" sz="4000" dirty="0">
              <a:solidFill>
                <a:srgbClr val="3F3F3F"/>
              </a:solidFill>
              <a:latin typeface="Lato"/>
              <a:ea typeface="Lato"/>
              <a:cs typeface="Lato"/>
              <a:sym typeface="Lato"/>
            </a:endParaRPr>
          </a:p>
          <a:p>
            <a:pPr marL="3429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24681" y="1326735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1097855" y="1657803"/>
            <a:ext cx="4253373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2000" i="1" dirty="0"/>
              <a:t>How do you respond to: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Misunderstandings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Misperceptions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Perceptions of breach of trust </a:t>
            </a:r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A4D26C24-0C6F-A94D-895E-F343C27B38B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B2D7E5-BC17-1143-B309-E5456FF94896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8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291F6096-D226-AC44-B566-0B2F0305D5A3}"/>
              </a:ext>
            </a:extLst>
          </p:cNvPr>
          <p:cNvSpPr txBox="1"/>
          <p:nvPr/>
        </p:nvSpPr>
        <p:spPr>
          <a:xfrm>
            <a:off x="5412863" y="1924964"/>
            <a:ext cx="2577623" cy="1461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itchFamily="2" charset="0"/>
                <a:cs typeface="Calibri" panose="020F0502020204030204" pitchFamily="34" charset="0"/>
              </a:rPr>
              <a:t>I mean, if the relationship can’t survive the long term, why on earth would it be worth my time and energy for the short term?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Times New Roman" pitchFamily="2" charset="0"/>
                <a:cs typeface="Calibri" panose="020F0502020204030204" pitchFamily="34" charset="0"/>
              </a:rPr>
              <a:t>-Nicholas Sparks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373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/>
        </p:nvSpPr>
        <p:spPr>
          <a:xfrm>
            <a:off x="570963" y="388408"/>
            <a:ext cx="724956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lvl="1"/>
            <a:r>
              <a:rPr lang="en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6. </a:t>
            </a:r>
            <a:r>
              <a:rPr lang="en-US" sz="4000" dirty="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Now what?</a:t>
            </a:r>
            <a:endParaRPr sz="4000" dirty="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cxnSp>
        <p:nvCxnSpPr>
          <p:cNvPr id="163" name="Google Shape;163;p35"/>
          <p:cNvCxnSpPr>
            <a:cxnSpLocks/>
          </p:cNvCxnSpPr>
          <p:nvPr/>
        </p:nvCxnSpPr>
        <p:spPr>
          <a:xfrm>
            <a:off x="933050" y="1293257"/>
            <a:ext cx="7294638" cy="0"/>
          </a:xfrm>
          <a:prstGeom prst="straightConnector1">
            <a:avLst/>
          </a:prstGeom>
          <a:noFill/>
          <a:ln w="571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5" name="Google Shape;165;p35"/>
          <p:cNvSpPr txBox="1"/>
          <p:nvPr/>
        </p:nvSpPr>
        <p:spPr>
          <a:xfrm>
            <a:off x="965891" y="1194721"/>
            <a:ext cx="5786157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dirty="0"/>
              <a:t> </a:t>
            </a:r>
          </a:p>
          <a:p>
            <a:pPr algn="ctr"/>
            <a:r>
              <a:rPr lang="en-US" sz="2400" dirty="0"/>
              <a:t>Discussion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6" name="Google Shape;166;p35"/>
          <p:cNvSpPr txBox="1"/>
          <p:nvPr/>
        </p:nvSpPr>
        <p:spPr>
          <a:xfrm>
            <a:off x="5163526" y="4673765"/>
            <a:ext cx="34509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888888"/>
                </a:solidFill>
                <a:latin typeface="Lato"/>
                <a:ea typeface="Lato"/>
                <a:cs typeface="Lato"/>
                <a:sym typeface="Lato"/>
              </a:rPr>
              <a:t>leadingwithcare.net</a:t>
            </a:r>
            <a:endParaRPr sz="900" dirty="0">
              <a:solidFill>
                <a:srgbClr val="88888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24E8463-5C4D-204A-AF7C-4B948B7CB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534" y="1485762"/>
            <a:ext cx="28142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" name="Google Shape;113;p31">
            <a:extLst>
              <a:ext uri="{FF2B5EF4-FFF2-40B4-BE49-F238E27FC236}">
                <a16:creationId xmlns:a16="http://schemas.microsoft.com/office/drawing/2014/main" id="{29EC08E2-768F-4642-820A-C9188ABD398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28411" t="14285" r="23067" b="12060"/>
          <a:stretch/>
        </p:blipFill>
        <p:spPr>
          <a:xfrm>
            <a:off x="8221394" y="80870"/>
            <a:ext cx="786063" cy="11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F46CB-8F9B-A043-BDD9-19B1545F595B}"/>
              </a:ext>
            </a:extLst>
          </p:cNvPr>
          <p:cNvSpPr txBox="1"/>
          <p:nvPr/>
        </p:nvSpPr>
        <p:spPr>
          <a:xfrm>
            <a:off x="354395" y="4419864"/>
            <a:ext cx="433137" cy="50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fld id="{09ABE818-405C-D044-945D-240F1D5E6A43}" type="slidenum">
              <a:rPr lang="en-US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 algn="ctr">
                <a:lnSpc>
                  <a:spcPct val="150000"/>
                </a:lnSpc>
              </a:pPr>
              <a:t>9</a:t>
            </a:fld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1B3CCD-5941-A34F-9566-11DC34EC7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036" y="2071861"/>
            <a:ext cx="1935448" cy="14067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91CB83-AD12-9444-B016-1D697D20042E}"/>
              </a:ext>
            </a:extLst>
          </p:cNvPr>
          <p:cNvSpPr/>
          <p:nvPr/>
        </p:nvSpPr>
        <p:spPr>
          <a:xfrm>
            <a:off x="677718" y="1849799"/>
            <a:ext cx="620063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As a leader, what type of relationship (casual – robust) has been the most challenging to master and manage? Why?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What is the optimal use of social media for a leader in your position?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How effectively do you manage your relationship network? </a:t>
            </a:r>
          </a:p>
          <a:p>
            <a:r>
              <a:rPr lang="en-US" sz="1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74909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13419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91425" tIns="91425" rIns="91425" bIns="91425" anchor="t" anchorCtr="0">
        <a:spAutoFit/>
      </a:bodyPr>
      <a:lstStyle>
        <a:defPPr marL="342900" indent="-342900" algn="l">
          <a:lnSpc>
            <a:spcPct val="150000"/>
          </a:lnSpc>
          <a:buFont typeface="+mj-lt"/>
          <a:buAutoNum type="arabicPeriod"/>
          <a:defRPr b="1" dirty="0"/>
        </a:defPPr>
      </a:lstStyle>
    </a:txDef>
  </a:objectDefaults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469</Words>
  <Application>Microsoft Macintosh PowerPoint</Application>
  <PresentationFormat>On-screen Show (16:9)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Lato</vt:lpstr>
      <vt:lpstr>Playfair Display</vt:lpstr>
      <vt:lpstr>Playfair Display ExtraBold</vt:lpstr>
      <vt:lpstr>Playfair Display Medium</vt:lpstr>
      <vt:lpstr>Roboto</vt:lpstr>
      <vt:lpstr>Arial</vt:lpstr>
      <vt:lpstr>Calibri</vt:lpstr>
      <vt:lpstr>Times New Roman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47</cp:revision>
  <cp:lastPrinted>2022-07-17T21:08:32Z</cp:lastPrinted>
  <dcterms:modified xsi:type="dcterms:W3CDTF">2022-07-23T20:41:17Z</dcterms:modified>
</cp:coreProperties>
</file>