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14"/>
  </p:notesMasterIdLst>
  <p:sldIdLst>
    <p:sldId id="263" r:id="rId3"/>
    <p:sldId id="257" r:id="rId4"/>
    <p:sldId id="260" r:id="rId5"/>
    <p:sldId id="268" r:id="rId6"/>
    <p:sldId id="273" r:id="rId7"/>
    <p:sldId id="269" r:id="rId8"/>
    <p:sldId id="271" r:id="rId9"/>
    <p:sldId id="272" r:id="rId10"/>
    <p:sldId id="270" r:id="rId11"/>
    <p:sldId id="265" r:id="rId12"/>
    <p:sldId id="274"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1877"/>
  </p:normalViewPr>
  <p:slideViewPr>
    <p:cSldViewPr snapToGrid="0">
      <p:cViewPr varScale="1">
        <p:scale>
          <a:sx n="154" d="100"/>
          <a:sy n="154" d="100"/>
        </p:scale>
        <p:origin x="656" y="19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3717E-603C-3141-B809-C503744187CB}" type="doc">
      <dgm:prSet loTypeId="urn:microsoft.com/office/officeart/2005/8/layout/radial1" loCatId="process" qsTypeId="urn:microsoft.com/office/officeart/2005/8/quickstyle/simple1" qsCatId="simple" csTypeId="urn:microsoft.com/office/officeart/2005/8/colors/colorful1" csCatId="colorful" phldr="1"/>
      <dgm:spPr/>
      <dgm:t>
        <a:bodyPr/>
        <a:lstStyle/>
        <a:p>
          <a:endParaRPr lang="en-US"/>
        </a:p>
      </dgm:t>
    </dgm:pt>
    <dgm:pt modelId="{A568B3AC-773C-D34A-8312-D40D1B428B57}">
      <dgm:prSet phldrT="[Text]"/>
      <dgm:spPr/>
      <dgm:t>
        <a:bodyPr/>
        <a:lstStyle/>
        <a:p>
          <a:pPr rtl="0"/>
          <a:r>
            <a:rPr lang="en-US" dirty="0"/>
            <a:t>Foundational Values</a:t>
          </a:r>
        </a:p>
      </dgm:t>
    </dgm:pt>
    <dgm:pt modelId="{609F9AF5-8E0D-CD49-96B2-9A31C91A21BE}" type="parTrans" cxnId="{2F2F8F94-7FB9-EA42-A06F-BB82268CD82C}">
      <dgm:prSet/>
      <dgm:spPr/>
      <dgm:t>
        <a:bodyPr/>
        <a:lstStyle/>
        <a:p>
          <a:endParaRPr lang="en-US"/>
        </a:p>
      </dgm:t>
    </dgm:pt>
    <dgm:pt modelId="{443AE04C-15E9-FA4F-BE38-51B3EF5C7497}" type="sibTrans" cxnId="{2F2F8F94-7FB9-EA42-A06F-BB82268CD82C}">
      <dgm:prSet/>
      <dgm:spPr/>
      <dgm:t>
        <a:bodyPr/>
        <a:lstStyle/>
        <a:p>
          <a:endParaRPr lang="en-US" dirty="0"/>
        </a:p>
      </dgm:t>
    </dgm:pt>
    <dgm:pt modelId="{9F7A2CE3-CD3F-304F-A9F2-45275F83681E}">
      <dgm:prSet phldrT="[Text]"/>
      <dgm:spPr/>
      <dgm:t>
        <a:bodyPr/>
        <a:lstStyle/>
        <a:p>
          <a:r>
            <a:rPr lang="en-US" dirty="0"/>
            <a:t>Safety</a:t>
          </a:r>
        </a:p>
      </dgm:t>
    </dgm:pt>
    <dgm:pt modelId="{65FABFAA-90BF-464E-A5AF-C7A5F686BF77}" type="parTrans" cxnId="{03E9ED4D-1251-A444-9021-C98A1C8A3D68}">
      <dgm:prSet/>
      <dgm:spPr/>
      <dgm:t>
        <a:bodyPr/>
        <a:lstStyle/>
        <a:p>
          <a:endParaRPr lang="en-US"/>
        </a:p>
      </dgm:t>
    </dgm:pt>
    <dgm:pt modelId="{F18F4D76-17A5-3B45-83A5-3F9CF4AF7292}" type="sibTrans" cxnId="{03E9ED4D-1251-A444-9021-C98A1C8A3D68}">
      <dgm:prSet/>
      <dgm:spPr/>
      <dgm:t>
        <a:bodyPr/>
        <a:lstStyle/>
        <a:p>
          <a:endParaRPr lang="en-US" dirty="0"/>
        </a:p>
      </dgm:t>
    </dgm:pt>
    <dgm:pt modelId="{BE575887-55A2-7A4E-9706-F6ECE4C8D4C3}">
      <dgm:prSet phldrT="[Text]"/>
      <dgm:spPr/>
      <dgm:t>
        <a:bodyPr/>
        <a:lstStyle/>
        <a:p>
          <a:endParaRPr lang="en-US"/>
        </a:p>
      </dgm:t>
    </dgm:pt>
    <dgm:pt modelId="{1EA0CBB5-1C75-D547-B228-59CDAE8731D3}" type="parTrans" cxnId="{A186FE6B-D65A-A54D-8CC4-89851D621F4F}">
      <dgm:prSet/>
      <dgm:spPr/>
      <dgm:t>
        <a:bodyPr/>
        <a:lstStyle/>
        <a:p>
          <a:endParaRPr lang="en-US"/>
        </a:p>
      </dgm:t>
    </dgm:pt>
    <dgm:pt modelId="{5D713668-8D4D-2F40-95E8-1ABEA17BA4BA}" type="sibTrans" cxnId="{A186FE6B-D65A-A54D-8CC4-89851D621F4F}">
      <dgm:prSet/>
      <dgm:spPr/>
      <dgm:t>
        <a:bodyPr/>
        <a:lstStyle/>
        <a:p>
          <a:endParaRPr lang="en-US" dirty="0"/>
        </a:p>
      </dgm:t>
    </dgm:pt>
    <dgm:pt modelId="{AB06C03B-B94F-714D-A772-3C3568E5B786}">
      <dgm:prSet phldrT="[Text]"/>
      <dgm:spPr/>
      <dgm:t>
        <a:bodyPr/>
        <a:lstStyle/>
        <a:p>
          <a:r>
            <a:rPr lang="en-US" dirty="0"/>
            <a:t>Resiliency</a:t>
          </a:r>
        </a:p>
      </dgm:t>
    </dgm:pt>
    <dgm:pt modelId="{43BF280B-9AE4-1048-BF20-E4C7C0895A49}" type="parTrans" cxnId="{497785BF-A001-E745-B009-83910629552E}">
      <dgm:prSet/>
      <dgm:spPr/>
      <dgm:t>
        <a:bodyPr/>
        <a:lstStyle/>
        <a:p>
          <a:endParaRPr lang="en-US"/>
        </a:p>
      </dgm:t>
    </dgm:pt>
    <dgm:pt modelId="{5EE2D769-164B-BE40-A535-49410D965BBA}" type="sibTrans" cxnId="{497785BF-A001-E745-B009-83910629552E}">
      <dgm:prSet/>
      <dgm:spPr/>
      <dgm:t>
        <a:bodyPr/>
        <a:lstStyle/>
        <a:p>
          <a:endParaRPr lang="en-US"/>
        </a:p>
      </dgm:t>
    </dgm:pt>
    <dgm:pt modelId="{2F4C7725-49A2-7941-A182-ADC8FD30F4F6}">
      <dgm:prSet phldrT="[Text]"/>
      <dgm:spPr/>
      <dgm:t>
        <a:bodyPr/>
        <a:lstStyle/>
        <a:p>
          <a:r>
            <a:rPr lang="en-US" dirty="0"/>
            <a:t>Trust</a:t>
          </a:r>
        </a:p>
      </dgm:t>
    </dgm:pt>
    <dgm:pt modelId="{7A10AF49-246B-8A47-A78D-5EE69411F67F}" type="parTrans" cxnId="{714D5F0B-F940-7643-8D08-6778B303ED62}">
      <dgm:prSet/>
      <dgm:spPr/>
      <dgm:t>
        <a:bodyPr/>
        <a:lstStyle/>
        <a:p>
          <a:endParaRPr lang="en-US"/>
        </a:p>
      </dgm:t>
    </dgm:pt>
    <dgm:pt modelId="{79F0166A-3C43-1C48-87D6-1515BB3A53E5}" type="sibTrans" cxnId="{714D5F0B-F940-7643-8D08-6778B303ED62}">
      <dgm:prSet/>
      <dgm:spPr/>
      <dgm:t>
        <a:bodyPr/>
        <a:lstStyle/>
        <a:p>
          <a:endParaRPr lang="en-US"/>
        </a:p>
      </dgm:t>
    </dgm:pt>
    <dgm:pt modelId="{A416F205-D81F-B542-BDDA-5C2E2F3E8463}">
      <dgm:prSet phldrT="[Text]"/>
      <dgm:spPr/>
      <dgm:t>
        <a:bodyPr/>
        <a:lstStyle/>
        <a:p>
          <a:r>
            <a:rPr lang="en-US" dirty="0"/>
            <a:t>Respect</a:t>
          </a:r>
        </a:p>
      </dgm:t>
    </dgm:pt>
    <dgm:pt modelId="{55F2AD0A-F1BE-714B-B80C-B77F20CEF83C}" type="parTrans" cxnId="{ADF35E87-CBE9-814A-8631-A0FA4E999EED}">
      <dgm:prSet/>
      <dgm:spPr/>
      <dgm:t>
        <a:bodyPr/>
        <a:lstStyle/>
        <a:p>
          <a:endParaRPr lang="en-US"/>
        </a:p>
      </dgm:t>
    </dgm:pt>
    <dgm:pt modelId="{2795C69E-2FDF-9341-AE16-2596158B7E78}" type="sibTrans" cxnId="{ADF35E87-CBE9-814A-8631-A0FA4E999EED}">
      <dgm:prSet/>
      <dgm:spPr/>
      <dgm:t>
        <a:bodyPr/>
        <a:lstStyle/>
        <a:p>
          <a:endParaRPr lang="en-US"/>
        </a:p>
      </dgm:t>
    </dgm:pt>
    <dgm:pt modelId="{FA72EEF8-431B-9F44-84B1-1994A264B110}">
      <dgm:prSet phldrT="[Text]"/>
      <dgm:spPr/>
      <dgm:t>
        <a:bodyPr/>
        <a:lstStyle/>
        <a:p>
          <a:r>
            <a:rPr lang="en-US" dirty="0"/>
            <a:t>Sincerity</a:t>
          </a:r>
        </a:p>
      </dgm:t>
    </dgm:pt>
    <dgm:pt modelId="{EAA70C92-F35A-BA46-AF76-017D0F01C534}" type="parTrans" cxnId="{57B4AF18-3441-604B-A5A0-9E9CB593E4D3}">
      <dgm:prSet/>
      <dgm:spPr/>
      <dgm:t>
        <a:bodyPr/>
        <a:lstStyle/>
        <a:p>
          <a:endParaRPr lang="en-US"/>
        </a:p>
      </dgm:t>
    </dgm:pt>
    <dgm:pt modelId="{E000A3C3-CD47-ED42-8DC2-8F9796EFAF01}" type="sibTrans" cxnId="{57B4AF18-3441-604B-A5A0-9E9CB593E4D3}">
      <dgm:prSet/>
      <dgm:spPr/>
      <dgm:t>
        <a:bodyPr/>
        <a:lstStyle/>
        <a:p>
          <a:endParaRPr lang="en-US"/>
        </a:p>
      </dgm:t>
    </dgm:pt>
    <dgm:pt modelId="{82DBA519-9F10-9E49-A9DA-D1E098FE4FE3}">
      <dgm:prSet phldrT="[Text]"/>
      <dgm:spPr/>
      <dgm:t>
        <a:bodyPr/>
        <a:lstStyle/>
        <a:p>
          <a:r>
            <a:rPr lang="en-US" dirty="0"/>
            <a:t>Humility</a:t>
          </a:r>
        </a:p>
      </dgm:t>
    </dgm:pt>
    <dgm:pt modelId="{7A771026-9B1D-A649-9768-4A20FA419B71}" type="parTrans" cxnId="{4D628F99-234D-7246-8887-88C2AABA87E6}">
      <dgm:prSet/>
      <dgm:spPr/>
      <dgm:t>
        <a:bodyPr/>
        <a:lstStyle/>
        <a:p>
          <a:endParaRPr lang="en-US"/>
        </a:p>
      </dgm:t>
    </dgm:pt>
    <dgm:pt modelId="{9104F0F2-B888-0F49-8110-31B82AA2080B}" type="sibTrans" cxnId="{4D628F99-234D-7246-8887-88C2AABA87E6}">
      <dgm:prSet/>
      <dgm:spPr/>
      <dgm:t>
        <a:bodyPr/>
        <a:lstStyle/>
        <a:p>
          <a:endParaRPr lang="en-US"/>
        </a:p>
      </dgm:t>
    </dgm:pt>
    <dgm:pt modelId="{A0D068C5-932C-DA45-A1C4-E27CB366538F}">
      <dgm:prSet phldrT="[Text]"/>
      <dgm:spPr/>
      <dgm:t>
        <a:bodyPr/>
        <a:lstStyle/>
        <a:p>
          <a:r>
            <a:rPr lang="en-US" dirty="0"/>
            <a:t>Honesty</a:t>
          </a:r>
        </a:p>
      </dgm:t>
    </dgm:pt>
    <dgm:pt modelId="{6A2B61B1-0A59-024B-B5CC-55FC0ED32846}" type="parTrans" cxnId="{E0A163B5-FFFF-3244-A3A3-D73D0824C7C3}">
      <dgm:prSet/>
      <dgm:spPr/>
      <dgm:t>
        <a:bodyPr/>
        <a:lstStyle/>
        <a:p>
          <a:endParaRPr lang="en-US"/>
        </a:p>
      </dgm:t>
    </dgm:pt>
    <dgm:pt modelId="{7128EB74-1F08-E84B-B7A7-9568989E62C2}" type="sibTrans" cxnId="{E0A163B5-FFFF-3244-A3A3-D73D0824C7C3}">
      <dgm:prSet/>
      <dgm:spPr/>
      <dgm:t>
        <a:bodyPr/>
        <a:lstStyle/>
        <a:p>
          <a:endParaRPr lang="en-US"/>
        </a:p>
      </dgm:t>
    </dgm:pt>
    <dgm:pt modelId="{56315DC6-7619-534D-B4E0-0736EAE92054}">
      <dgm:prSet phldrT="[Text]"/>
      <dgm:spPr/>
      <dgm:t>
        <a:bodyPr/>
        <a:lstStyle/>
        <a:p>
          <a:r>
            <a:rPr lang="en-US" dirty="0"/>
            <a:t>Patience</a:t>
          </a:r>
        </a:p>
      </dgm:t>
    </dgm:pt>
    <dgm:pt modelId="{769B2D43-A2E5-F549-AEAC-B0D146774CCD}" type="parTrans" cxnId="{C15BC7A4-04F0-6545-A940-776092FB3F8C}">
      <dgm:prSet/>
      <dgm:spPr/>
      <dgm:t>
        <a:bodyPr/>
        <a:lstStyle/>
        <a:p>
          <a:endParaRPr lang="en-US"/>
        </a:p>
      </dgm:t>
    </dgm:pt>
    <dgm:pt modelId="{D2BBC38E-4D50-734F-90B8-3184479DFB30}" type="sibTrans" cxnId="{C15BC7A4-04F0-6545-A940-776092FB3F8C}">
      <dgm:prSet/>
      <dgm:spPr/>
      <dgm:t>
        <a:bodyPr/>
        <a:lstStyle/>
        <a:p>
          <a:endParaRPr lang="en-US"/>
        </a:p>
      </dgm:t>
    </dgm:pt>
    <dgm:pt modelId="{5D95B73B-617B-964B-934D-6629D54AF3F4}" type="pres">
      <dgm:prSet presAssocID="{5F43717E-603C-3141-B809-C503744187CB}" presName="cycle" presStyleCnt="0">
        <dgm:presLayoutVars>
          <dgm:chMax val="1"/>
          <dgm:dir/>
          <dgm:animLvl val="ctr"/>
          <dgm:resizeHandles val="exact"/>
        </dgm:presLayoutVars>
      </dgm:prSet>
      <dgm:spPr/>
    </dgm:pt>
    <dgm:pt modelId="{2439CDE7-E928-AE47-9045-0C3E3C5C9D42}" type="pres">
      <dgm:prSet presAssocID="{A568B3AC-773C-D34A-8312-D40D1B428B57}" presName="centerShape" presStyleLbl="node0" presStyleIdx="0" presStyleCnt="1"/>
      <dgm:spPr/>
    </dgm:pt>
    <dgm:pt modelId="{E676B3FE-2B85-EF4D-97D5-E2D4EFAD4B0F}" type="pres">
      <dgm:prSet presAssocID="{65FABFAA-90BF-464E-A5AF-C7A5F686BF77}" presName="Name9" presStyleLbl="parChTrans1D2" presStyleIdx="0" presStyleCnt="8"/>
      <dgm:spPr/>
    </dgm:pt>
    <dgm:pt modelId="{FE3C74CA-3098-5F4E-9298-12CA41951F2B}" type="pres">
      <dgm:prSet presAssocID="{65FABFAA-90BF-464E-A5AF-C7A5F686BF77}" presName="connTx" presStyleLbl="parChTrans1D2" presStyleIdx="0" presStyleCnt="8"/>
      <dgm:spPr/>
    </dgm:pt>
    <dgm:pt modelId="{B3DF92DD-FCB7-2048-BA39-7B0E435E3DE8}" type="pres">
      <dgm:prSet presAssocID="{9F7A2CE3-CD3F-304F-A9F2-45275F83681E}" presName="node" presStyleLbl="node1" presStyleIdx="0" presStyleCnt="8">
        <dgm:presLayoutVars>
          <dgm:bulletEnabled val="1"/>
        </dgm:presLayoutVars>
      </dgm:prSet>
      <dgm:spPr/>
    </dgm:pt>
    <dgm:pt modelId="{B38DF82F-2D37-AE49-840E-D8A1D6451543}" type="pres">
      <dgm:prSet presAssocID="{43BF280B-9AE4-1048-BF20-E4C7C0895A49}" presName="Name9" presStyleLbl="parChTrans1D2" presStyleIdx="1" presStyleCnt="8"/>
      <dgm:spPr/>
    </dgm:pt>
    <dgm:pt modelId="{7DD07B80-6CCE-B043-B5D9-E79746B929BD}" type="pres">
      <dgm:prSet presAssocID="{43BF280B-9AE4-1048-BF20-E4C7C0895A49}" presName="connTx" presStyleLbl="parChTrans1D2" presStyleIdx="1" presStyleCnt="8"/>
      <dgm:spPr/>
    </dgm:pt>
    <dgm:pt modelId="{B1D00BC2-D497-7948-A2D8-BA897BA65D77}" type="pres">
      <dgm:prSet presAssocID="{AB06C03B-B94F-714D-A772-3C3568E5B786}" presName="node" presStyleLbl="node1" presStyleIdx="1" presStyleCnt="8">
        <dgm:presLayoutVars>
          <dgm:bulletEnabled val="1"/>
        </dgm:presLayoutVars>
      </dgm:prSet>
      <dgm:spPr/>
    </dgm:pt>
    <dgm:pt modelId="{80959FFB-AB64-1F48-BE6C-2D65837CC696}" type="pres">
      <dgm:prSet presAssocID="{7A10AF49-246B-8A47-A78D-5EE69411F67F}" presName="Name9" presStyleLbl="parChTrans1D2" presStyleIdx="2" presStyleCnt="8"/>
      <dgm:spPr/>
    </dgm:pt>
    <dgm:pt modelId="{4B8289C6-42FD-7643-9F87-D2E273777FA6}" type="pres">
      <dgm:prSet presAssocID="{7A10AF49-246B-8A47-A78D-5EE69411F67F}" presName="connTx" presStyleLbl="parChTrans1D2" presStyleIdx="2" presStyleCnt="8"/>
      <dgm:spPr/>
    </dgm:pt>
    <dgm:pt modelId="{0FE0D901-CAA2-3943-8256-40F9F216F171}" type="pres">
      <dgm:prSet presAssocID="{2F4C7725-49A2-7941-A182-ADC8FD30F4F6}" presName="node" presStyleLbl="node1" presStyleIdx="2" presStyleCnt="8">
        <dgm:presLayoutVars>
          <dgm:bulletEnabled val="1"/>
        </dgm:presLayoutVars>
      </dgm:prSet>
      <dgm:spPr/>
    </dgm:pt>
    <dgm:pt modelId="{663890FA-C8C6-634D-B64B-0308841975C6}" type="pres">
      <dgm:prSet presAssocID="{55F2AD0A-F1BE-714B-B80C-B77F20CEF83C}" presName="Name9" presStyleLbl="parChTrans1D2" presStyleIdx="3" presStyleCnt="8"/>
      <dgm:spPr/>
    </dgm:pt>
    <dgm:pt modelId="{F50C2ACB-A872-7841-899C-0918003FA26D}" type="pres">
      <dgm:prSet presAssocID="{55F2AD0A-F1BE-714B-B80C-B77F20CEF83C}" presName="connTx" presStyleLbl="parChTrans1D2" presStyleIdx="3" presStyleCnt="8"/>
      <dgm:spPr/>
    </dgm:pt>
    <dgm:pt modelId="{22F9B37F-5EE0-7F40-B41C-D16B6609B9EA}" type="pres">
      <dgm:prSet presAssocID="{A416F205-D81F-B542-BDDA-5C2E2F3E8463}" presName="node" presStyleLbl="node1" presStyleIdx="3" presStyleCnt="8">
        <dgm:presLayoutVars>
          <dgm:bulletEnabled val="1"/>
        </dgm:presLayoutVars>
      </dgm:prSet>
      <dgm:spPr/>
    </dgm:pt>
    <dgm:pt modelId="{80A3C31F-B79B-3842-9B3A-E84D182F2D26}" type="pres">
      <dgm:prSet presAssocID="{EAA70C92-F35A-BA46-AF76-017D0F01C534}" presName="Name9" presStyleLbl="parChTrans1D2" presStyleIdx="4" presStyleCnt="8"/>
      <dgm:spPr/>
    </dgm:pt>
    <dgm:pt modelId="{63D8AD38-7CBA-4941-AEF1-7B43EEA211DD}" type="pres">
      <dgm:prSet presAssocID="{EAA70C92-F35A-BA46-AF76-017D0F01C534}" presName="connTx" presStyleLbl="parChTrans1D2" presStyleIdx="4" presStyleCnt="8"/>
      <dgm:spPr/>
    </dgm:pt>
    <dgm:pt modelId="{FFC90E61-E990-EB4D-BF33-5162246C2D75}" type="pres">
      <dgm:prSet presAssocID="{FA72EEF8-431B-9F44-84B1-1994A264B110}" presName="node" presStyleLbl="node1" presStyleIdx="4" presStyleCnt="8">
        <dgm:presLayoutVars>
          <dgm:bulletEnabled val="1"/>
        </dgm:presLayoutVars>
      </dgm:prSet>
      <dgm:spPr/>
    </dgm:pt>
    <dgm:pt modelId="{2ED2DF08-D262-A147-9F66-3E16D1366ABC}" type="pres">
      <dgm:prSet presAssocID="{7A771026-9B1D-A649-9768-4A20FA419B71}" presName="Name9" presStyleLbl="parChTrans1D2" presStyleIdx="5" presStyleCnt="8"/>
      <dgm:spPr/>
    </dgm:pt>
    <dgm:pt modelId="{884E4A45-0E51-5945-99ED-95BFDCFB22ED}" type="pres">
      <dgm:prSet presAssocID="{7A771026-9B1D-A649-9768-4A20FA419B71}" presName="connTx" presStyleLbl="parChTrans1D2" presStyleIdx="5" presStyleCnt="8"/>
      <dgm:spPr/>
    </dgm:pt>
    <dgm:pt modelId="{B46097EF-8412-5E40-970E-11C1827BE294}" type="pres">
      <dgm:prSet presAssocID="{82DBA519-9F10-9E49-A9DA-D1E098FE4FE3}" presName="node" presStyleLbl="node1" presStyleIdx="5" presStyleCnt="8">
        <dgm:presLayoutVars>
          <dgm:bulletEnabled val="1"/>
        </dgm:presLayoutVars>
      </dgm:prSet>
      <dgm:spPr/>
    </dgm:pt>
    <dgm:pt modelId="{33C6D8F6-7023-CB44-80F8-DF3F88D6CD98}" type="pres">
      <dgm:prSet presAssocID="{6A2B61B1-0A59-024B-B5CC-55FC0ED32846}" presName="Name9" presStyleLbl="parChTrans1D2" presStyleIdx="6" presStyleCnt="8"/>
      <dgm:spPr/>
    </dgm:pt>
    <dgm:pt modelId="{8E2AAD56-055F-0C47-9B11-0E0F47E9EE7D}" type="pres">
      <dgm:prSet presAssocID="{6A2B61B1-0A59-024B-B5CC-55FC0ED32846}" presName="connTx" presStyleLbl="parChTrans1D2" presStyleIdx="6" presStyleCnt="8"/>
      <dgm:spPr/>
    </dgm:pt>
    <dgm:pt modelId="{EBE1D74C-6155-2A48-BF4D-CCBA3E696723}" type="pres">
      <dgm:prSet presAssocID="{A0D068C5-932C-DA45-A1C4-E27CB366538F}" presName="node" presStyleLbl="node1" presStyleIdx="6" presStyleCnt="8">
        <dgm:presLayoutVars>
          <dgm:bulletEnabled val="1"/>
        </dgm:presLayoutVars>
      </dgm:prSet>
      <dgm:spPr/>
    </dgm:pt>
    <dgm:pt modelId="{DACF75EF-465E-E84D-9839-2013C136EE8A}" type="pres">
      <dgm:prSet presAssocID="{769B2D43-A2E5-F549-AEAC-B0D146774CCD}" presName="Name9" presStyleLbl="parChTrans1D2" presStyleIdx="7" presStyleCnt="8"/>
      <dgm:spPr/>
    </dgm:pt>
    <dgm:pt modelId="{1C02D731-91D8-EA43-A0C4-EA2F3BAFBEE9}" type="pres">
      <dgm:prSet presAssocID="{769B2D43-A2E5-F549-AEAC-B0D146774CCD}" presName="connTx" presStyleLbl="parChTrans1D2" presStyleIdx="7" presStyleCnt="8"/>
      <dgm:spPr/>
    </dgm:pt>
    <dgm:pt modelId="{D091CCF4-2021-454A-BC95-930E52F958A6}" type="pres">
      <dgm:prSet presAssocID="{56315DC6-7619-534D-B4E0-0736EAE92054}" presName="node" presStyleLbl="node1" presStyleIdx="7" presStyleCnt="8">
        <dgm:presLayoutVars>
          <dgm:bulletEnabled val="1"/>
        </dgm:presLayoutVars>
      </dgm:prSet>
      <dgm:spPr/>
    </dgm:pt>
  </dgm:ptLst>
  <dgm:cxnLst>
    <dgm:cxn modelId="{62D2C907-94AF-D94B-BFAF-2AB9103338C5}" type="presOf" srcId="{7A10AF49-246B-8A47-A78D-5EE69411F67F}" destId="{80959FFB-AB64-1F48-BE6C-2D65837CC696}" srcOrd="0" destOrd="0" presId="urn:microsoft.com/office/officeart/2005/8/layout/radial1"/>
    <dgm:cxn modelId="{714D5F0B-F940-7643-8D08-6778B303ED62}" srcId="{A568B3AC-773C-D34A-8312-D40D1B428B57}" destId="{2F4C7725-49A2-7941-A182-ADC8FD30F4F6}" srcOrd="2" destOrd="0" parTransId="{7A10AF49-246B-8A47-A78D-5EE69411F67F}" sibTransId="{79F0166A-3C43-1C48-87D6-1515BB3A53E5}"/>
    <dgm:cxn modelId="{57B4AF18-3441-604B-A5A0-9E9CB593E4D3}" srcId="{A568B3AC-773C-D34A-8312-D40D1B428B57}" destId="{FA72EEF8-431B-9F44-84B1-1994A264B110}" srcOrd="4" destOrd="0" parTransId="{EAA70C92-F35A-BA46-AF76-017D0F01C534}" sibTransId="{E000A3C3-CD47-ED42-8DC2-8F9796EFAF01}"/>
    <dgm:cxn modelId="{6C124619-639B-364D-A0AD-813D90039D4D}" type="presOf" srcId="{56315DC6-7619-534D-B4E0-0736EAE92054}" destId="{D091CCF4-2021-454A-BC95-930E52F958A6}" srcOrd="0" destOrd="0" presId="urn:microsoft.com/office/officeart/2005/8/layout/radial1"/>
    <dgm:cxn modelId="{8E012C1D-AA4A-0142-BFCD-F6245680DDFD}" type="presOf" srcId="{9F7A2CE3-CD3F-304F-A9F2-45275F83681E}" destId="{B3DF92DD-FCB7-2048-BA39-7B0E435E3DE8}" srcOrd="0" destOrd="0" presId="urn:microsoft.com/office/officeart/2005/8/layout/radial1"/>
    <dgm:cxn modelId="{7093351D-AE65-4943-9E67-AA48B5B1D21A}" type="presOf" srcId="{A0D068C5-932C-DA45-A1C4-E27CB366538F}" destId="{EBE1D74C-6155-2A48-BF4D-CCBA3E696723}" srcOrd="0" destOrd="0" presId="urn:microsoft.com/office/officeart/2005/8/layout/radial1"/>
    <dgm:cxn modelId="{887B1D1F-B739-924D-9035-4E84C6AEA44D}" type="presOf" srcId="{43BF280B-9AE4-1048-BF20-E4C7C0895A49}" destId="{7DD07B80-6CCE-B043-B5D9-E79746B929BD}" srcOrd="1" destOrd="0" presId="urn:microsoft.com/office/officeart/2005/8/layout/radial1"/>
    <dgm:cxn modelId="{1DF94424-DB0D-D946-A0C3-021FFFD09813}" type="presOf" srcId="{A568B3AC-773C-D34A-8312-D40D1B428B57}" destId="{2439CDE7-E928-AE47-9045-0C3E3C5C9D42}" srcOrd="0" destOrd="0" presId="urn:microsoft.com/office/officeart/2005/8/layout/radial1"/>
    <dgm:cxn modelId="{C8A74543-9202-084B-98D2-4E4D82588EFF}" type="presOf" srcId="{AB06C03B-B94F-714D-A772-3C3568E5B786}" destId="{B1D00BC2-D497-7948-A2D8-BA897BA65D77}" srcOrd="0" destOrd="0" presId="urn:microsoft.com/office/officeart/2005/8/layout/radial1"/>
    <dgm:cxn modelId="{03E9ED4D-1251-A444-9021-C98A1C8A3D68}" srcId="{A568B3AC-773C-D34A-8312-D40D1B428B57}" destId="{9F7A2CE3-CD3F-304F-A9F2-45275F83681E}" srcOrd="0" destOrd="0" parTransId="{65FABFAA-90BF-464E-A5AF-C7A5F686BF77}" sibTransId="{F18F4D76-17A5-3B45-83A5-3F9CF4AF7292}"/>
    <dgm:cxn modelId="{DEBD9A59-2BD5-8C43-AF08-5B5F4FFF8580}" type="presOf" srcId="{5F43717E-603C-3141-B809-C503744187CB}" destId="{5D95B73B-617B-964B-934D-6629D54AF3F4}" srcOrd="0" destOrd="0" presId="urn:microsoft.com/office/officeart/2005/8/layout/radial1"/>
    <dgm:cxn modelId="{6BDE1565-30FF-1E46-AF39-D082C434CE01}" type="presOf" srcId="{FA72EEF8-431B-9F44-84B1-1994A264B110}" destId="{FFC90E61-E990-EB4D-BF33-5162246C2D75}" srcOrd="0" destOrd="0" presId="urn:microsoft.com/office/officeart/2005/8/layout/radial1"/>
    <dgm:cxn modelId="{A186FE6B-D65A-A54D-8CC4-89851D621F4F}" srcId="{5F43717E-603C-3141-B809-C503744187CB}" destId="{BE575887-55A2-7A4E-9706-F6ECE4C8D4C3}" srcOrd="1" destOrd="0" parTransId="{1EA0CBB5-1C75-D547-B228-59CDAE8731D3}" sibTransId="{5D713668-8D4D-2F40-95E8-1ABEA17BA4BA}"/>
    <dgm:cxn modelId="{ADF35E87-CBE9-814A-8631-A0FA4E999EED}" srcId="{A568B3AC-773C-D34A-8312-D40D1B428B57}" destId="{A416F205-D81F-B542-BDDA-5C2E2F3E8463}" srcOrd="3" destOrd="0" parTransId="{55F2AD0A-F1BE-714B-B80C-B77F20CEF83C}" sibTransId="{2795C69E-2FDF-9341-AE16-2596158B7E78}"/>
    <dgm:cxn modelId="{12147288-6C1A-CB49-9A81-8E7B9BB9F2CC}" type="presOf" srcId="{A416F205-D81F-B542-BDDA-5C2E2F3E8463}" destId="{22F9B37F-5EE0-7F40-B41C-D16B6609B9EA}" srcOrd="0" destOrd="0" presId="urn:microsoft.com/office/officeart/2005/8/layout/radial1"/>
    <dgm:cxn modelId="{2F2F8F94-7FB9-EA42-A06F-BB82268CD82C}" srcId="{5F43717E-603C-3141-B809-C503744187CB}" destId="{A568B3AC-773C-D34A-8312-D40D1B428B57}" srcOrd="0" destOrd="0" parTransId="{609F9AF5-8E0D-CD49-96B2-9A31C91A21BE}" sibTransId="{443AE04C-15E9-FA4F-BE38-51B3EF5C7497}"/>
    <dgm:cxn modelId="{4D628F99-234D-7246-8887-88C2AABA87E6}" srcId="{A568B3AC-773C-D34A-8312-D40D1B428B57}" destId="{82DBA519-9F10-9E49-A9DA-D1E098FE4FE3}" srcOrd="5" destOrd="0" parTransId="{7A771026-9B1D-A649-9768-4A20FA419B71}" sibTransId="{9104F0F2-B888-0F49-8110-31B82AA2080B}"/>
    <dgm:cxn modelId="{C15BC7A4-04F0-6545-A940-776092FB3F8C}" srcId="{A568B3AC-773C-D34A-8312-D40D1B428B57}" destId="{56315DC6-7619-534D-B4E0-0736EAE92054}" srcOrd="7" destOrd="0" parTransId="{769B2D43-A2E5-F549-AEAC-B0D146774CCD}" sibTransId="{D2BBC38E-4D50-734F-90B8-3184479DFB30}"/>
    <dgm:cxn modelId="{C594DEAA-3091-7D4F-9EFE-9ED701725325}" type="presOf" srcId="{65FABFAA-90BF-464E-A5AF-C7A5F686BF77}" destId="{E676B3FE-2B85-EF4D-97D5-E2D4EFAD4B0F}" srcOrd="0" destOrd="0" presId="urn:microsoft.com/office/officeart/2005/8/layout/radial1"/>
    <dgm:cxn modelId="{245E47B3-FE65-6A4E-9089-DF2903C10A1C}" type="presOf" srcId="{55F2AD0A-F1BE-714B-B80C-B77F20CEF83C}" destId="{663890FA-C8C6-634D-B64B-0308841975C6}" srcOrd="0" destOrd="0" presId="urn:microsoft.com/office/officeart/2005/8/layout/radial1"/>
    <dgm:cxn modelId="{69977BB3-AFAA-AC4A-BFA4-70BA55B3A270}" type="presOf" srcId="{55F2AD0A-F1BE-714B-B80C-B77F20CEF83C}" destId="{F50C2ACB-A872-7841-899C-0918003FA26D}" srcOrd="1" destOrd="0" presId="urn:microsoft.com/office/officeart/2005/8/layout/radial1"/>
    <dgm:cxn modelId="{8613C8B4-1EF1-7741-8AD2-7CA63D2D33C2}" type="presOf" srcId="{EAA70C92-F35A-BA46-AF76-017D0F01C534}" destId="{63D8AD38-7CBA-4941-AEF1-7B43EEA211DD}" srcOrd="1" destOrd="0" presId="urn:microsoft.com/office/officeart/2005/8/layout/radial1"/>
    <dgm:cxn modelId="{E0A163B5-FFFF-3244-A3A3-D73D0824C7C3}" srcId="{A568B3AC-773C-D34A-8312-D40D1B428B57}" destId="{A0D068C5-932C-DA45-A1C4-E27CB366538F}" srcOrd="6" destOrd="0" parTransId="{6A2B61B1-0A59-024B-B5CC-55FC0ED32846}" sibTransId="{7128EB74-1F08-E84B-B7A7-9568989E62C2}"/>
    <dgm:cxn modelId="{D13EF2BA-B273-0E4D-BF37-84ACEACD295F}" type="presOf" srcId="{769B2D43-A2E5-F549-AEAC-B0D146774CCD}" destId="{1C02D731-91D8-EA43-A0C4-EA2F3BAFBEE9}" srcOrd="1" destOrd="0" presId="urn:microsoft.com/office/officeart/2005/8/layout/radial1"/>
    <dgm:cxn modelId="{A0B704BE-3310-0243-B785-B35DDACA144B}" type="presOf" srcId="{2F4C7725-49A2-7941-A182-ADC8FD30F4F6}" destId="{0FE0D901-CAA2-3943-8256-40F9F216F171}" srcOrd="0" destOrd="0" presId="urn:microsoft.com/office/officeart/2005/8/layout/radial1"/>
    <dgm:cxn modelId="{17FB54BE-10AF-F240-BB88-6CF52C8C3E09}" type="presOf" srcId="{769B2D43-A2E5-F549-AEAC-B0D146774CCD}" destId="{DACF75EF-465E-E84D-9839-2013C136EE8A}" srcOrd="0" destOrd="0" presId="urn:microsoft.com/office/officeart/2005/8/layout/radial1"/>
    <dgm:cxn modelId="{497785BF-A001-E745-B009-83910629552E}" srcId="{A568B3AC-773C-D34A-8312-D40D1B428B57}" destId="{AB06C03B-B94F-714D-A772-3C3568E5B786}" srcOrd="1" destOrd="0" parTransId="{43BF280B-9AE4-1048-BF20-E4C7C0895A49}" sibTransId="{5EE2D769-164B-BE40-A535-49410D965BBA}"/>
    <dgm:cxn modelId="{8F335AC0-4DE0-4248-8DAD-B5FB90EC5C38}" type="presOf" srcId="{65FABFAA-90BF-464E-A5AF-C7A5F686BF77}" destId="{FE3C74CA-3098-5F4E-9298-12CA41951F2B}" srcOrd="1" destOrd="0" presId="urn:microsoft.com/office/officeart/2005/8/layout/radial1"/>
    <dgm:cxn modelId="{B70AADC2-CCB5-9940-B609-6E58FF9684C0}" type="presOf" srcId="{6A2B61B1-0A59-024B-B5CC-55FC0ED32846}" destId="{33C6D8F6-7023-CB44-80F8-DF3F88D6CD98}" srcOrd="0" destOrd="0" presId="urn:microsoft.com/office/officeart/2005/8/layout/radial1"/>
    <dgm:cxn modelId="{BABA98C3-DEF9-144C-8C15-AF1E5FBD0713}" type="presOf" srcId="{6A2B61B1-0A59-024B-B5CC-55FC0ED32846}" destId="{8E2AAD56-055F-0C47-9B11-0E0F47E9EE7D}" srcOrd="1" destOrd="0" presId="urn:microsoft.com/office/officeart/2005/8/layout/radial1"/>
    <dgm:cxn modelId="{02F709D5-5BC1-1A49-B6E7-77606E1072C8}" type="presOf" srcId="{7A771026-9B1D-A649-9768-4A20FA419B71}" destId="{884E4A45-0E51-5945-99ED-95BFDCFB22ED}" srcOrd="1" destOrd="0" presId="urn:microsoft.com/office/officeart/2005/8/layout/radial1"/>
    <dgm:cxn modelId="{AFBA9DD5-B7D6-AD46-A1A9-2BCACAA54AE0}" type="presOf" srcId="{7A771026-9B1D-A649-9768-4A20FA419B71}" destId="{2ED2DF08-D262-A147-9F66-3E16D1366ABC}" srcOrd="0" destOrd="0" presId="urn:microsoft.com/office/officeart/2005/8/layout/radial1"/>
    <dgm:cxn modelId="{21F69DD9-743B-DB40-A076-CCA9BAE7E27D}" type="presOf" srcId="{43BF280B-9AE4-1048-BF20-E4C7C0895A49}" destId="{B38DF82F-2D37-AE49-840E-D8A1D6451543}" srcOrd="0" destOrd="0" presId="urn:microsoft.com/office/officeart/2005/8/layout/radial1"/>
    <dgm:cxn modelId="{2E80F1E4-E112-3E48-A909-54682CFE55E3}" type="presOf" srcId="{EAA70C92-F35A-BA46-AF76-017D0F01C534}" destId="{80A3C31F-B79B-3842-9B3A-E84D182F2D26}" srcOrd="0" destOrd="0" presId="urn:microsoft.com/office/officeart/2005/8/layout/radial1"/>
    <dgm:cxn modelId="{7DA996E5-0CCB-B14F-B1C3-1785AEC413B0}" type="presOf" srcId="{82DBA519-9F10-9E49-A9DA-D1E098FE4FE3}" destId="{B46097EF-8412-5E40-970E-11C1827BE294}" srcOrd="0" destOrd="0" presId="urn:microsoft.com/office/officeart/2005/8/layout/radial1"/>
    <dgm:cxn modelId="{72F5A0F6-A8A5-1143-AE82-9B340CB4E935}" type="presOf" srcId="{7A10AF49-246B-8A47-A78D-5EE69411F67F}" destId="{4B8289C6-42FD-7643-9F87-D2E273777FA6}" srcOrd="1" destOrd="0" presId="urn:microsoft.com/office/officeart/2005/8/layout/radial1"/>
    <dgm:cxn modelId="{2539A920-B22A-C744-874D-D40739B14D49}" type="presParOf" srcId="{5D95B73B-617B-964B-934D-6629D54AF3F4}" destId="{2439CDE7-E928-AE47-9045-0C3E3C5C9D42}" srcOrd="0" destOrd="0" presId="urn:microsoft.com/office/officeart/2005/8/layout/radial1"/>
    <dgm:cxn modelId="{251C66C3-DBF7-614A-AFEF-75848DB228D5}" type="presParOf" srcId="{5D95B73B-617B-964B-934D-6629D54AF3F4}" destId="{E676B3FE-2B85-EF4D-97D5-E2D4EFAD4B0F}" srcOrd="1" destOrd="0" presId="urn:microsoft.com/office/officeart/2005/8/layout/radial1"/>
    <dgm:cxn modelId="{F70EE37A-100E-4545-9164-2CCD2133B8AB}" type="presParOf" srcId="{E676B3FE-2B85-EF4D-97D5-E2D4EFAD4B0F}" destId="{FE3C74CA-3098-5F4E-9298-12CA41951F2B}" srcOrd="0" destOrd="0" presId="urn:microsoft.com/office/officeart/2005/8/layout/radial1"/>
    <dgm:cxn modelId="{92F03CA9-847A-D843-953F-82E0AE6E8830}" type="presParOf" srcId="{5D95B73B-617B-964B-934D-6629D54AF3F4}" destId="{B3DF92DD-FCB7-2048-BA39-7B0E435E3DE8}" srcOrd="2" destOrd="0" presId="urn:microsoft.com/office/officeart/2005/8/layout/radial1"/>
    <dgm:cxn modelId="{37B1F002-5676-334D-AFEC-A1719D02D58C}" type="presParOf" srcId="{5D95B73B-617B-964B-934D-6629D54AF3F4}" destId="{B38DF82F-2D37-AE49-840E-D8A1D6451543}" srcOrd="3" destOrd="0" presId="urn:microsoft.com/office/officeart/2005/8/layout/radial1"/>
    <dgm:cxn modelId="{E88642DF-24F7-4E4C-937C-EEF4610B4F1A}" type="presParOf" srcId="{B38DF82F-2D37-AE49-840E-D8A1D6451543}" destId="{7DD07B80-6CCE-B043-B5D9-E79746B929BD}" srcOrd="0" destOrd="0" presId="urn:microsoft.com/office/officeart/2005/8/layout/radial1"/>
    <dgm:cxn modelId="{C0A19F2C-EDA5-7744-A5D2-7D922474C5D8}" type="presParOf" srcId="{5D95B73B-617B-964B-934D-6629D54AF3F4}" destId="{B1D00BC2-D497-7948-A2D8-BA897BA65D77}" srcOrd="4" destOrd="0" presId="urn:microsoft.com/office/officeart/2005/8/layout/radial1"/>
    <dgm:cxn modelId="{98358A19-6706-814B-B7A5-9252560DE56F}" type="presParOf" srcId="{5D95B73B-617B-964B-934D-6629D54AF3F4}" destId="{80959FFB-AB64-1F48-BE6C-2D65837CC696}" srcOrd="5" destOrd="0" presId="urn:microsoft.com/office/officeart/2005/8/layout/radial1"/>
    <dgm:cxn modelId="{D0882A51-702A-264A-974E-7644EC205483}" type="presParOf" srcId="{80959FFB-AB64-1F48-BE6C-2D65837CC696}" destId="{4B8289C6-42FD-7643-9F87-D2E273777FA6}" srcOrd="0" destOrd="0" presId="urn:microsoft.com/office/officeart/2005/8/layout/radial1"/>
    <dgm:cxn modelId="{DE880706-2C32-5D46-BEFD-F3E3B59EEF49}" type="presParOf" srcId="{5D95B73B-617B-964B-934D-6629D54AF3F4}" destId="{0FE0D901-CAA2-3943-8256-40F9F216F171}" srcOrd="6" destOrd="0" presId="urn:microsoft.com/office/officeart/2005/8/layout/radial1"/>
    <dgm:cxn modelId="{A8868D86-7F4B-E946-8181-80F5AE15D1B6}" type="presParOf" srcId="{5D95B73B-617B-964B-934D-6629D54AF3F4}" destId="{663890FA-C8C6-634D-B64B-0308841975C6}" srcOrd="7" destOrd="0" presId="urn:microsoft.com/office/officeart/2005/8/layout/radial1"/>
    <dgm:cxn modelId="{0714D82A-1FBD-8D49-A223-EF392CAF2C35}" type="presParOf" srcId="{663890FA-C8C6-634D-B64B-0308841975C6}" destId="{F50C2ACB-A872-7841-899C-0918003FA26D}" srcOrd="0" destOrd="0" presId="urn:microsoft.com/office/officeart/2005/8/layout/radial1"/>
    <dgm:cxn modelId="{C4F31004-6818-5647-B6C4-60ED49D4407F}" type="presParOf" srcId="{5D95B73B-617B-964B-934D-6629D54AF3F4}" destId="{22F9B37F-5EE0-7F40-B41C-D16B6609B9EA}" srcOrd="8" destOrd="0" presId="urn:microsoft.com/office/officeart/2005/8/layout/radial1"/>
    <dgm:cxn modelId="{BDC53150-867D-AD4D-9DAD-037D13D683BF}" type="presParOf" srcId="{5D95B73B-617B-964B-934D-6629D54AF3F4}" destId="{80A3C31F-B79B-3842-9B3A-E84D182F2D26}" srcOrd="9" destOrd="0" presId="urn:microsoft.com/office/officeart/2005/8/layout/radial1"/>
    <dgm:cxn modelId="{84130930-87F1-074F-8AD9-52857E33D5CF}" type="presParOf" srcId="{80A3C31F-B79B-3842-9B3A-E84D182F2D26}" destId="{63D8AD38-7CBA-4941-AEF1-7B43EEA211DD}" srcOrd="0" destOrd="0" presId="urn:microsoft.com/office/officeart/2005/8/layout/radial1"/>
    <dgm:cxn modelId="{118C3942-1507-8449-BA6C-F370AA567219}" type="presParOf" srcId="{5D95B73B-617B-964B-934D-6629D54AF3F4}" destId="{FFC90E61-E990-EB4D-BF33-5162246C2D75}" srcOrd="10" destOrd="0" presId="urn:microsoft.com/office/officeart/2005/8/layout/radial1"/>
    <dgm:cxn modelId="{93CA6E82-B3A7-254A-B6A4-15413E308880}" type="presParOf" srcId="{5D95B73B-617B-964B-934D-6629D54AF3F4}" destId="{2ED2DF08-D262-A147-9F66-3E16D1366ABC}" srcOrd="11" destOrd="0" presId="urn:microsoft.com/office/officeart/2005/8/layout/radial1"/>
    <dgm:cxn modelId="{F9395267-C789-F145-A26F-FFD5FD538419}" type="presParOf" srcId="{2ED2DF08-D262-A147-9F66-3E16D1366ABC}" destId="{884E4A45-0E51-5945-99ED-95BFDCFB22ED}" srcOrd="0" destOrd="0" presId="urn:microsoft.com/office/officeart/2005/8/layout/radial1"/>
    <dgm:cxn modelId="{63325BDC-EF3D-104F-B431-1BAE5621D6DB}" type="presParOf" srcId="{5D95B73B-617B-964B-934D-6629D54AF3F4}" destId="{B46097EF-8412-5E40-970E-11C1827BE294}" srcOrd="12" destOrd="0" presId="urn:microsoft.com/office/officeart/2005/8/layout/radial1"/>
    <dgm:cxn modelId="{0F33DABD-6FC6-2342-BB33-DB31CE997F04}" type="presParOf" srcId="{5D95B73B-617B-964B-934D-6629D54AF3F4}" destId="{33C6D8F6-7023-CB44-80F8-DF3F88D6CD98}" srcOrd="13" destOrd="0" presId="urn:microsoft.com/office/officeart/2005/8/layout/radial1"/>
    <dgm:cxn modelId="{7A2EC0EF-DA97-B544-A63E-9A02D672E852}" type="presParOf" srcId="{33C6D8F6-7023-CB44-80F8-DF3F88D6CD98}" destId="{8E2AAD56-055F-0C47-9B11-0E0F47E9EE7D}" srcOrd="0" destOrd="0" presId="urn:microsoft.com/office/officeart/2005/8/layout/radial1"/>
    <dgm:cxn modelId="{0826D30A-4B0C-1149-A307-851F32169FB1}" type="presParOf" srcId="{5D95B73B-617B-964B-934D-6629D54AF3F4}" destId="{EBE1D74C-6155-2A48-BF4D-CCBA3E696723}" srcOrd="14" destOrd="0" presId="urn:microsoft.com/office/officeart/2005/8/layout/radial1"/>
    <dgm:cxn modelId="{BEF4CB36-ED38-BD42-9344-A2C8AA802784}" type="presParOf" srcId="{5D95B73B-617B-964B-934D-6629D54AF3F4}" destId="{DACF75EF-465E-E84D-9839-2013C136EE8A}" srcOrd="15" destOrd="0" presId="urn:microsoft.com/office/officeart/2005/8/layout/radial1"/>
    <dgm:cxn modelId="{B1597A23-0503-C348-A2A8-94CBF2DC4E50}" type="presParOf" srcId="{DACF75EF-465E-E84D-9839-2013C136EE8A}" destId="{1C02D731-91D8-EA43-A0C4-EA2F3BAFBEE9}" srcOrd="0" destOrd="0" presId="urn:microsoft.com/office/officeart/2005/8/layout/radial1"/>
    <dgm:cxn modelId="{9AF6B93B-62FF-8A4E-A18B-175028629735}" type="presParOf" srcId="{5D95B73B-617B-964B-934D-6629D54AF3F4}" destId="{D091CCF4-2021-454A-BC95-930E52F958A6}" srcOrd="1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9CDE7-E928-AE47-9045-0C3E3C5C9D42}">
      <dsp:nvSpPr>
        <dsp:cNvPr id="0" name=""/>
        <dsp:cNvSpPr/>
      </dsp:nvSpPr>
      <dsp:spPr>
        <a:xfrm>
          <a:off x="3289827" y="1406878"/>
          <a:ext cx="819040" cy="819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en-US" sz="700" kern="1200" dirty="0"/>
            <a:t>Foundational Values</a:t>
          </a:r>
        </a:p>
      </dsp:txBody>
      <dsp:txXfrm>
        <a:off x="3409773" y="1526824"/>
        <a:ext cx="579148" cy="579148"/>
      </dsp:txXfrm>
    </dsp:sp>
    <dsp:sp modelId="{E676B3FE-2B85-EF4D-97D5-E2D4EFAD4B0F}">
      <dsp:nvSpPr>
        <dsp:cNvPr id="0" name=""/>
        <dsp:cNvSpPr/>
      </dsp:nvSpPr>
      <dsp:spPr>
        <a:xfrm rot="16200000">
          <a:off x="3412418" y="1109986"/>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5001" y="1105602"/>
        <a:ext cx="28692" cy="28692"/>
      </dsp:txXfrm>
    </dsp:sp>
    <dsp:sp modelId="{B3DF92DD-FCB7-2048-BA39-7B0E435E3DE8}">
      <dsp:nvSpPr>
        <dsp:cNvPr id="0" name=""/>
        <dsp:cNvSpPr/>
      </dsp:nvSpPr>
      <dsp:spPr>
        <a:xfrm>
          <a:off x="3289827" y="13979"/>
          <a:ext cx="819040" cy="8190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Safety</a:t>
          </a:r>
        </a:p>
      </dsp:txBody>
      <dsp:txXfrm>
        <a:off x="3409773" y="133925"/>
        <a:ext cx="579148" cy="579148"/>
      </dsp:txXfrm>
    </dsp:sp>
    <dsp:sp modelId="{B38DF82F-2D37-AE49-840E-D8A1D6451543}">
      <dsp:nvSpPr>
        <dsp:cNvPr id="0" name=""/>
        <dsp:cNvSpPr/>
      </dsp:nvSpPr>
      <dsp:spPr>
        <a:xfrm rot="18900000">
          <a:off x="3904882" y="1313971"/>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77465" y="1309588"/>
        <a:ext cx="28692" cy="28692"/>
      </dsp:txXfrm>
    </dsp:sp>
    <dsp:sp modelId="{B1D00BC2-D497-7948-A2D8-BA897BA65D77}">
      <dsp:nvSpPr>
        <dsp:cNvPr id="0" name=""/>
        <dsp:cNvSpPr/>
      </dsp:nvSpPr>
      <dsp:spPr>
        <a:xfrm>
          <a:off x="4274755" y="421950"/>
          <a:ext cx="819040" cy="8190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Resiliency</a:t>
          </a:r>
        </a:p>
      </dsp:txBody>
      <dsp:txXfrm>
        <a:off x="4394701" y="541896"/>
        <a:ext cx="579148" cy="579148"/>
      </dsp:txXfrm>
    </dsp:sp>
    <dsp:sp modelId="{80959FFB-AB64-1F48-BE6C-2D65837CC696}">
      <dsp:nvSpPr>
        <dsp:cNvPr id="0" name=""/>
        <dsp:cNvSpPr/>
      </dsp:nvSpPr>
      <dsp:spPr>
        <a:xfrm>
          <a:off x="4108868" y="1806435"/>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1450" y="1802052"/>
        <a:ext cx="28692" cy="28692"/>
      </dsp:txXfrm>
    </dsp:sp>
    <dsp:sp modelId="{0FE0D901-CAA2-3943-8256-40F9F216F171}">
      <dsp:nvSpPr>
        <dsp:cNvPr id="0" name=""/>
        <dsp:cNvSpPr/>
      </dsp:nvSpPr>
      <dsp:spPr>
        <a:xfrm>
          <a:off x="4682726" y="1406878"/>
          <a:ext cx="819040" cy="8190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Trust</a:t>
          </a:r>
        </a:p>
      </dsp:txBody>
      <dsp:txXfrm>
        <a:off x="4802672" y="1526824"/>
        <a:ext cx="579148" cy="579148"/>
      </dsp:txXfrm>
    </dsp:sp>
    <dsp:sp modelId="{663890FA-C8C6-634D-B64B-0308841975C6}">
      <dsp:nvSpPr>
        <dsp:cNvPr id="0" name=""/>
        <dsp:cNvSpPr/>
      </dsp:nvSpPr>
      <dsp:spPr>
        <a:xfrm rot="2700000">
          <a:off x="3904882" y="2298899"/>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77465" y="2294516"/>
        <a:ext cx="28692" cy="28692"/>
      </dsp:txXfrm>
    </dsp:sp>
    <dsp:sp modelId="{22F9B37F-5EE0-7F40-B41C-D16B6609B9EA}">
      <dsp:nvSpPr>
        <dsp:cNvPr id="0" name=""/>
        <dsp:cNvSpPr/>
      </dsp:nvSpPr>
      <dsp:spPr>
        <a:xfrm>
          <a:off x="4274755" y="2391806"/>
          <a:ext cx="819040" cy="8190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Respect</a:t>
          </a:r>
        </a:p>
      </dsp:txBody>
      <dsp:txXfrm>
        <a:off x="4394701" y="2511752"/>
        <a:ext cx="579148" cy="579148"/>
      </dsp:txXfrm>
    </dsp:sp>
    <dsp:sp modelId="{80A3C31F-B79B-3842-9B3A-E84D182F2D26}">
      <dsp:nvSpPr>
        <dsp:cNvPr id="0" name=""/>
        <dsp:cNvSpPr/>
      </dsp:nvSpPr>
      <dsp:spPr>
        <a:xfrm rot="5400000">
          <a:off x="3412418" y="2502884"/>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5001" y="2498501"/>
        <a:ext cx="28692" cy="28692"/>
      </dsp:txXfrm>
    </dsp:sp>
    <dsp:sp modelId="{FFC90E61-E990-EB4D-BF33-5162246C2D75}">
      <dsp:nvSpPr>
        <dsp:cNvPr id="0" name=""/>
        <dsp:cNvSpPr/>
      </dsp:nvSpPr>
      <dsp:spPr>
        <a:xfrm>
          <a:off x="3289827" y="2799776"/>
          <a:ext cx="819040" cy="81904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Sincerity</a:t>
          </a:r>
        </a:p>
      </dsp:txBody>
      <dsp:txXfrm>
        <a:off x="3409773" y="2919722"/>
        <a:ext cx="579148" cy="579148"/>
      </dsp:txXfrm>
    </dsp:sp>
    <dsp:sp modelId="{2ED2DF08-D262-A147-9F66-3E16D1366ABC}">
      <dsp:nvSpPr>
        <dsp:cNvPr id="0" name=""/>
        <dsp:cNvSpPr/>
      </dsp:nvSpPr>
      <dsp:spPr>
        <a:xfrm rot="8100000">
          <a:off x="2919954" y="2298899"/>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92537" y="2294516"/>
        <a:ext cx="28692" cy="28692"/>
      </dsp:txXfrm>
    </dsp:sp>
    <dsp:sp modelId="{B46097EF-8412-5E40-970E-11C1827BE294}">
      <dsp:nvSpPr>
        <dsp:cNvPr id="0" name=""/>
        <dsp:cNvSpPr/>
      </dsp:nvSpPr>
      <dsp:spPr>
        <a:xfrm>
          <a:off x="2304899" y="2391806"/>
          <a:ext cx="819040" cy="8190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Humility</a:t>
          </a:r>
        </a:p>
      </dsp:txBody>
      <dsp:txXfrm>
        <a:off x="2424845" y="2511752"/>
        <a:ext cx="579148" cy="579148"/>
      </dsp:txXfrm>
    </dsp:sp>
    <dsp:sp modelId="{33C6D8F6-7023-CB44-80F8-DF3F88D6CD98}">
      <dsp:nvSpPr>
        <dsp:cNvPr id="0" name=""/>
        <dsp:cNvSpPr/>
      </dsp:nvSpPr>
      <dsp:spPr>
        <a:xfrm rot="10800000">
          <a:off x="2715969" y="1806435"/>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88552" y="1802052"/>
        <a:ext cx="28692" cy="28692"/>
      </dsp:txXfrm>
    </dsp:sp>
    <dsp:sp modelId="{EBE1D74C-6155-2A48-BF4D-CCBA3E696723}">
      <dsp:nvSpPr>
        <dsp:cNvPr id="0" name=""/>
        <dsp:cNvSpPr/>
      </dsp:nvSpPr>
      <dsp:spPr>
        <a:xfrm>
          <a:off x="1896929" y="1406878"/>
          <a:ext cx="819040" cy="8190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Honesty</a:t>
          </a:r>
        </a:p>
      </dsp:txBody>
      <dsp:txXfrm>
        <a:off x="2016875" y="1526824"/>
        <a:ext cx="579148" cy="579148"/>
      </dsp:txXfrm>
    </dsp:sp>
    <dsp:sp modelId="{DACF75EF-465E-E84D-9839-2013C136EE8A}">
      <dsp:nvSpPr>
        <dsp:cNvPr id="0" name=""/>
        <dsp:cNvSpPr/>
      </dsp:nvSpPr>
      <dsp:spPr>
        <a:xfrm rot="13500000">
          <a:off x="2919954" y="1313971"/>
          <a:ext cx="573858" cy="19926"/>
        </a:xfrm>
        <a:custGeom>
          <a:avLst/>
          <a:gdLst/>
          <a:ahLst/>
          <a:cxnLst/>
          <a:rect l="0" t="0" r="0" b="0"/>
          <a:pathLst>
            <a:path>
              <a:moveTo>
                <a:pt x="0" y="9963"/>
              </a:moveTo>
              <a:lnTo>
                <a:pt x="573858" y="99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92537" y="1309588"/>
        <a:ext cx="28692" cy="28692"/>
      </dsp:txXfrm>
    </dsp:sp>
    <dsp:sp modelId="{D091CCF4-2021-454A-BC95-930E52F958A6}">
      <dsp:nvSpPr>
        <dsp:cNvPr id="0" name=""/>
        <dsp:cNvSpPr/>
      </dsp:nvSpPr>
      <dsp:spPr>
        <a:xfrm>
          <a:off x="2304899" y="421950"/>
          <a:ext cx="819040" cy="8190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Patience</a:t>
          </a:r>
        </a:p>
      </dsp:txBody>
      <dsp:txXfrm>
        <a:off x="2424845" y="541896"/>
        <a:ext cx="579148" cy="57914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79f10d246_2_1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1379f10d246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79f10d246_2_5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1379f10d246_2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2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2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59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04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51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71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sp>
        <p:nvSpPr>
          <p:cNvPr id="57" name="Google Shape;57;p14"/>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1" y="0"/>
            <a:ext cx="4571999"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sp>
        <p:nvSpPr>
          <p:cNvPr id="61" name="Google Shape;61;p16"/>
          <p:cNvSpPr>
            <a:spLocks noGrp="1"/>
          </p:cNvSpPr>
          <p:nvPr>
            <p:ph type="pic" idx="2"/>
          </p:nvPr>
        </p:nvSpPr>
        <p:spPr>
          <a:xfrm>
            <a:off x="1284515" y="722540"/>
            <a:ext cx="3287485" cy="369842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67"/>
        <p:cNvGrpSpPr/>
        <p:nvPr/>
      </p:nvGrpSpPr>
      <p:grpSpPr>
        <a:xfrm>
          <a:off x="0" y="0"/>
          <a:ext cx="0" cy="0"/>
          <a:chOff x="0" y="0"/>
          <a:chExt cx="0" cy="0"/>
        </a:xfrm>
      </p:grpSpPr>
      <p:sp>
        <p:nvSpPr>
          <p:cNvPr id="68" name="Google Shape;68;p20"/>
          <p:cNvSpPr>
            <a:spLocks noGrp="1"/>
          </p:cNvSpPr>
          <p:nvPr>
            <p:ph type="pic" idx="2"/>
          </p:nvPr>
        </p:nvSpPr>
        <p:spPr>
          <a:xfrm>
            <a:off x="0" y="2586038"/>
            <a:ext cx="9144000" cy="25574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69"/>
        <p:cNvGrpSpPr/>
        <p:nvPr/>
      </p:nvGrpSpPr>
      <p:grpSpPr>
        <a:xfrm>
          <a:off x="0" y="0"/>
          <a:ext cx="0" cy="0"/>
          <a:chOff x="0" y="0"/>
          <a:chExt cx="0" cy="0"/>
        </a:xfrm>
      </p:grpSpPr>
      <p:sp>
        <p:nvSpPr>
          <p:cNvPr id="70" name="Google Shape;70;p21"/>
          <p:cNvSpPr>
            <a:spLocks noGrp="1"/>
          </p:cNvSpPr>
          <p:nvPr>
            <p:ph type="pic" idx="2"/>
          </p:nvPr>
        </p:nvSpPr>
        <p:spPr>
          <a:xfrm>
            <a:off x="754420" y="0"/>
            <a:ext cx="3980866" cy="4376057"/>
          </a:xfrm>
          <a:prstGeom prst="roundRect">
            <a:avLst>
              <a:gd name="adj" fmla="val 0"/>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73"/>
        <p:cNvGrpSpPr/>
        <p:nvPr/>
      </p:nvGrpSpPr>
      <p:grpSpPr>
        <a:xfrm>
          <a:off x="0" y="0"/>
          <a:ext cx="0" cy="0"/>
          <a:chOff x="0" y="0"/>
          <a:chExt cx="0" cy="0"/>
        </a:xfrm>
      </p:grpSpPr>
      <p:sp>
        <p:nvSpPr>
          <p:cNvPr id="74" name="Google Shape;74;p23"/>
          <p:cNvSpPr>
            <a:spLocks noGrp="1"/>
          </p:cNvSpPr>
          <p:nvPr>
            <p:ph type="pic" idx="2"/>
          </p:nvPr>
        </p:nvSpPr>
        <p:spPr>
          <a:xfrm>
            <a:off x="698047" y="561499"/>
            <a:ext cx="3286125" cy="402050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75"/>
        <p:cNvGrpSpPr/>
        <p:nvPr/>
      </p:nvGrpSpPr>
      <p:grpSpPr>
        <a:xfrm>
          <a:off x="0" y="0"/>
          <a:ext cx="0" cy="0"/>
          <a:chOff x="0" y="0"/>
          <a:chExt cx="0" cy="0"/>
        </a:xfrm>
      </p:grpSpPr>
      <p:sp>
        <p:nvSpPr>
          <p:cNvPr id="76" name="Google Shape;76;p24"/>
          <p:cNvSpPr>
            <a:spLocks noGrp="1"/>
          </p:cNvSpPr>
          <p:nvPr>
            <p:ph type="pic" idx="2"/>
          </p:nvPr>
        </p:nvSpPr>
        <p:spPr>
          <a:xfrm>
            <a:off x="2316625" y="1287236"/>
            <a:ext cx="1977075" cy="2569029"/>
          </a:xfrm>
          <a:prstGeom prst="rect">
            <a:avLst/>
          </a:prstGeom>
          <a:noFill/>
          <a:ln>
            <a:noFill/>
          </a:ln>
        </p:spPr>
      </p:sp>
      <p:sp>
        <p:nvSpPr>
          <p:cNvPr id="77" name="Google Shape;77;p24"/>
          <p:cNvSpPr>
            <a:spLocks noGrp="1"/>
          </p:cNvSpPr>
          <p:nvPr>
            <p:ph type="pic" idx="3"/>
          </p:nvPr>
        </p:nvSpPr>
        <p:spPr>
          <a:xfrm>
            <a:off x="4824502" y="1287236"/>
            <a:ext cx="1977075" cy="256902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78"/>
        <p:cNvGrpSpPr/>
        <p:nvPr/>
      </p:nvGrpSpPr>
      <p:grpSpPr>
        <a:xfrm>
          <a:off x="0" y="0"/>
          <a:ext cx="0" cy="0"/>
          <a:chOff x="0" y="0"/>
          <a:chExt cx="0" cy="0"/>
        </a:xfrm>
      </p:grpSpPr>
      <p:sp>
        <p:nvSpPr>
          <p:cNvPr id="79" name="Google Shape;79;p25"/>
          <p:cNvSpPr>
            <a:spLocks noGrp="1"/>
          </p:cNvSpPr>
          <p:nvPr>
            <p:ph type="pic" idx="2"/>
          </p:nvPr>
        </p:nvSpPr>
        <p:spPr>
          <a:xfrm>
            <a:off x="1618367" y="1428751"/>
            <a:ext cx="1941263" cy="1600199"/>
          </a:xfrm>
          <a:prstGeom prst="rect">
            <a:avLst/>
          </a:prstGeom>
          <a:solidFill>
            <a:schemeClr val="lt1"/>
          </a:solidFill>
          <a:ln>
            <a:noFill/>
          </a:ln>
        </p:spPr>
      </p:sp>
      <p:sp>
        <p:nvSpPr>
          <p:cNvPr id="80" name="Google Shape;80;p25"/>
          <p:cNvSpPr>
            <a:spLocks noGrp="1"/>
          </p:cNvSpPr>
          <p:nvPr>
            <p:ph type="pic" idx="3"/>
          </p:nvPr>
        </p:nvSpPr>
        <p:spPr>
          <a:xfrm>
            <a:off x="3429000" y="1200152"/>
            <a:ext cx="2286000" cy="2090185"/>
          </a:xfrm>
          <a:prstGeom prst="rect">
            <a:avLst/>
          </a:prstGeom>
          <a:solidFill>
            <a:schemeClr val="lt1"/>
          </a:solidFill>
          <a:ln>
            <a:noFill/>
          </a:ln>
        </p:spPr>
      </p:sp>
      <p:sp>
        <p:nvSpPr>
          <p:cNvPr id="81" name="Google Shape;81;p25"/>
          <p:cNvSpPr>
            <a:spLocks noGrp="1"/>
          </p:cNvSpPr>
          <p:nvPr>
            <p:ph type="pic" idx="4"/>
          </p:nvPr>
        </p:nvSpPr>
        <p:spPr>
          <a:xfrm>
            <a:off x="5584373" y="1428751"/>
            <a:ext cx="1941263" cy="1600199"/>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82"/>
        <p:cNvGrpSpPr/>
        <p:nvPr/>
      </p:nvGrpSpPr>
      <p:grpSpPr>
        <a:xfrm>
          <a:off x="0" y="0"/>
          <a:ext cx="0" cy="0"/>
          <a:chOff x="0" y="0"/>
          <a:chExt cx="0" cy="0"/>
        </a:xfrm>
      </p:grpSpPr>
      <p:sp>
        <p:nvSpPr>
          <p:cNvPr id="83" name="Google Shape;83;p26"/>
          <p:cNvSpPr>
            <a:spLocks noGrp="1"/>
          </p:cNvSpPr>
          <p:nvPr>
            <p:ph type="pic" idx="2"/>
          </p:nvPr>
        </p:nvSpPr>
        <p:spPr>
          <a:xfrm>
            <a:off x="1129941" y="1323975"/>
            <a:ext cx="1470384" cy="3013107"/>
          </a:xfrm>
          <a:prstGeom prst="rect">
            <a:avLst/>
          </a:prstGeom>
          <a:noFill/>
          <a:ln>
            <a:noFill/>
          </a:ln>
        </p:spPr>
      </p:sp>
      <p:sp>
        <p:nvSpPr>
          <p:cNvPr id="84" name="Google Shape;84;p26"/>
          <p:cNvSpPr>
            <a:spLocks noGrp="1"/>
          </p:cNvSpPr>
          <p:nvPr>
            <p:ph type="pic" idx="3"/>
          </p:nvPr>
        </p:nvSpPr>
        <p:spPr>
          <a:xfrm>
            <a:off x="2394900" y="806418"/>
            <a:ext cx="1648463" cy="3530664"/>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85"/>
        <p:cNvGrpSpPr/>
        <p:nvPr/>
      </p:nvGrpSpPr>
      <p:grpSpPr>
        <a:xfrm>
          <a:off x="0" y="0"/>
          <a:ext cx="0" cy="0"/>
          <a:chOff x="0" y="0"/>
          <a:chExt cx="0" cy="0"/>
        </a:xfrm>
      </p:grpSpPr>
      <p:sp>
        <p:nvSpPr>
          <p:cNvPr id="86" name="Google Shape;86;p27"/>
          <p:cNvSpPr>
            <a:spLocks noGrp="1"/>
          </p:cNvSpPr>
          <p:nvPr>
            <p:ph type="pic" idx="2"/>
          </p:nvPr>
        </p:nvSpPr>
        <p:spPr>
          <a:xfrm>
            <a:off x="1079168" y="812569"/>
            <a:ext cx="2478711" cy="3518363"/>
          </a:xfrm>
          <a:prstGeom prst="roundRect">
            <a:avLst>
              <a:gd name="adj" fmla="val 2709"/>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87"/>
        <p:cNvGrpSpPr/>
        <p:nvPr/>
      </p:nvGrpSpPr>
      <p:grpSpPr>
        <a:xfrm>
          <a:off x="0" y="0"/>
          <a:ext cx="0" cy="0"/>
          <a:chOff x="0" y="0"/>
          <a:chExt cx="0" cy="0"/>
        </a:xfrm>
      </p:grpSpPr>
      <p:pic>
        <p:nvPicPr>
          <p:cNvPr id="88" name="Google Shape;88;p28"/>
          <p:cNvPicPr preferRelativeResize="0"/>
          <p:nvPr/>
        </p:nvPicPr>
        <p:blipFill rotWithShape="1">
          <a:blip r:embed="rId2">
            <a:alphaModFix/>
          </a:blip>
          <a:srcRect/>
          <a:stretch/>
        </p:blipFill>
        <p:spPr>
          <a:xfrm>
            <a:off x="4004015" y="1246313"/>
            <a:ext cx="4758986" cy="2650875"/>
          </a:xfrm>
          <a:prstGeom prst="rect">
            <a:avLst/>
          </a:prstGeom>
          <a:noFill/>
          <a:ln>
            <a:noFill/>
          </a:ln>
        </p:spPr>
      </p:pic>
      <p:sp>
        <p:nvSpPr>
          <p:cNvPr id="89" name="Google Shape;89;p28"/>
          <p:cNvSpPr>
            <a:spLocks noGrp="1"/>
          </p:cNvSpPr>
          <p:nvPr>
            <p:ph type="pic" idx="2"/>
          </p:nvPr>
        </p:nvSpPr>
        <p:spPr>
          <a:xfrm>
            <a:off x="4692094" y="1408514"/>
            <a:ext cx="3367701" cy="215896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6"/>
        <p:cNvGrpSpPr/>
        <p:nvPr/>
      </p:nvGrpSpPr>
      <p:grpSpPr>
        <a:xfrm>
          <a:off x="0" y="0"/>
          <a:ext cx="0" cy="0"/>
          <a:chOff x="0" y="0"/>
          <a:chExt cx="0" cy="0"/>
        </a:xfrm>
      </p:grpSpPr>
      <p:sp>
        <p:nvSpPr>
          <p:cNvPr id="107" name="Google Shape;107;p30"/>
          <p:cNvSpPr>
            <a:spLocks noGrp="1"/>
          </p:cNvSpPr>
          <p:nvPr>
            <p:ph type="pic" idx="2"/>
          </p:nvPr>
        </p:nvSpPr>
        <p:spPr>
          <a:xfrm>
            <a:off x="0" y="1063823"/>
            <a:ext cx="9144000" cy="301585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7.tif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8.tiff"/><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8"/>
          <p:cNvPicPr preferRelativeResize="0"/>
          <p:nvPr/>
        </p:nvPicPr>
        <p:blipFill rotWithShape="1">
          <a:blip r:embed="rId3">
            <a:alphaModFix/>
          </a:blip>
          <a:srcRect t="15200" b="723"/>
          <a:stretch/>
        </p:blipFill>
        <p:spPr>
          <a:xfrm>
            <a:off x="0" y="0"/>
            <a:ext cx="9144000" cy="5143500"/>
          </a:xfrm>
          <a:prstGeom prst="rect">
            <a:avLst/>
          </a:prstGeom>
          <a:noFill/>
          <a:ln>
            <a:noFill/>
          </a:ln>
        </p:spPr>
      </p:pic>
      <p:sp>
        <p:nvSpPr>
          <p:cNvPr id="207" name="Google Shape;207;p38"/>
          <p:cNvSpPr txBox="1"/>
          <p:nvPr/>
        </p:nvSpPr>
        <p:spPr>
          <a:xfrm>
            <a:off x="497400" y="871400"/>
            <a:ext cx="7942800" cy="197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0000" dirty="0">
                <a:solidFill>
                  <a:srgbClr val="A8A9AA"/>
                </a:solidFill>
                <a:latin typeface="Playfair Display ExtraBold"/>
                <a:ea typeface="Playfair Display ExtraBold"/>
                <a:cs typeface="Playfair Display ExtraBold"/>
                <a:sym typeface="Playfair Display ExtraBold"/>
              </a:rPr>
              <a:t>“</a:t>
            </a:r>
            <a:endParaRPr sz="2400" dirty="0">
              <a:solidFill>
                <a:srgbClr val="A8A9AA"/>
              </a:solidFill>
              <a:latin typeface="Lato"/>
              <a:ea typeface="Lato"/>
              <a:cs typeface="Lato"/>
              <a:sym typeface="Lato"/>
            </a:endParaRPr>
          </a:p>
          <a:p>
            <a:pPr marL="0" marR="0" lvl="0" indent="0" algn="l" rtl="0">
              <a:spcBef>
                <a:spcPts val="0"/>
              </a:spcBef>
              <a:spcAft>
                <a:spcPts val="0"/>
              </a:spcAft>
              <a:buNone/>
            </a:pPr>
            <a:endParaRPr sz="2400" dirty="0">
              <a:solidFill>
                <a:schemeClr val="dk1"/>
              </a:solidFill>
              <a:latin typeface="Lato"/>
              <a:ea typeface="Lato"/>
              <a:cs typeface="Lato"/>
              <a:sym typeface="Lato"/>
            </a:endParaRPr>
          </a:p>
        </p:txBody>
      </p:sp>
      <p:cxnSp>
        <p:nvCxnSpPr>
          <p:cNvPr id="208" name="Google Shape;208;p38"/>
          <p:cNvCxnSpPr/>
          <p:nvPr/>
        </p:nvCxnSpPr>
        <p:spPr>
          <a:xfrm>
            <a:off x="911925" y="3117859"/>
            <a:ext cx="7320000" cy="0"/>
          </a:xfrm>
          <a:prstGeom prst="straightConnector1">
            <a:avLst/>
          </a:prstGeom>
          <a:noFill/>
          <a:ln w="28575" cap="flat" cmpd="sng">
            <a:solidFill>
              <a:schemeClr val="accent3"/>
            </a:solidFill>
            <a:prstDash val="solid"/>
            <a:miter lim="800000"/>
            <a:headEnd type="none" w="sm" len="sm"/>
            <a:tailEnd type="none" w="sm" len="sm"/>
          </a:ln>
        </p:spPr>
      </p:cxnSp>
      <p:sp>
        <p:nvSpPr>
          <p:cNvPr id="209" name="Google Shape;209;p38"/>
          <p:cNvSpPr txBox="1"/>
          <p:nvPr/>
        </p:nvSpPr>
        <p:spPr>
          <a:xfrm>
            <a:off x="1222236" y="3482109"/>
            <a:ext cx="7320000" cy="561662"/>
          </a:xfrm>
          <a:prstGeom prst="rect">
            <a:avLst/>
          </a:prstGeom>
          <a:noFill/>
          <a:ln>
            <a:noFill/>
          </a:ln>
        </p:spPr>
        <p:txBody>
          <a:bodyPr spcFirstLastPara="1" wrap="square" lIns="68575" tIns="34275" rIns="68575" bIns="34275" anchor="t" anchorCtr="0">
            <a:spAutoFit/>
          </a:bodyPr>
          <a:lstStyle/>
          <a:p>
            <a:pPr algn="ctr"/>
            <a:r>
              <a:rPr lang="en-US" sz="1600" b="1" dirty="0"/>
              <a:t>- </a:t>
            </a:r>
            <a:r>
              <a:rPr lang="en-US" dirty="0"/>
              <a:t>Oscar C. Boldt</a:t>
            </a:r>
          </a:p>
          <a:p>
            <a:pPr algn="ctr"/>
            <a:endParaRPr lang="en-US" sz="1600" b="1" dirty="0"/>
          </a:p>
        </p:txBody>
      </p:sp>
      <p:sp>
        <p:nvSpPr>
          <p:cNvPr id="210" name="Google Shape;210;p38"/>
          <p:cNvSpPr txBox="1"/>
          <p:nvPr/>
        </p:nvSpPr>
        <p:spPr>
          <a:xfrm>
            <a:off x="703800" y="1925900"/>
            <a:ext cx="7736400" cy="1107965"/>
          </a:xfrm>
          <a:prstGeom prst="rect">
            <a:avLst/>
          </a:prstGeom>
          <a:noFill/>
          <a:ln>
            <a:noFill/>
          </a:ln>
        </p:spPr>
        <p:txBody>
          <a:bodyPr spcFirstLastPara="1" wrap="square" lIns="91425" tIns="91425" rIns="91425" bIns="91425" anchor="t" anchorCtr="0">
            <a:spAutoFit/>
          </a:bodyPr>
          <a:lstStyle/>
          <a:p>
            <a:r>
              <a:rPr lang="en-US" sz="3000" i="1" dirty="0"/>
              <a:t>Values are everything. If you get those right, everything else follows.</a:t>
            </a:r>
          </a:p>
        </p:txBody>
      </p:sp>
      <p:pic>
        <p:nvPicPr>
          <p:cNvPr id="7" name="Google Shape;113;p31">
            <a:extLst>
              <a:ext uri="{FF2B5EF4-FFF2-40B4-BE49-F238E27FC236}">
                <a16:creationId xmlns:a16="http://schemas.microsoft.com/office/drawing/2014/main" id="{ABBDEFA0-BA7C-7049-AC86-0D8449BD029F}"/>
              </a:ext>
            </a:extLst>
          </p:cNvPr>
          <p:cNvPicPr preferRelativeResize="0">
            <a:picLocks/>
          </p:cNvPicPr>
          <p:nvPr/>
        </p:nvPicPr>
        <p:blipFill rotWithShape="1">
          <a:blip r:embed="rId4">
            <a:alphaModFix/>
          </a:blip>
          <a:srcRect l="28411" t="14285" r="23067" b="12060"/>
          <a:stretch/>
        </p:blipFill>
        <p:spPr>
          <a:xfrm>
            <a:off x="8221394" y="80870"/>
            <a:ext cx="786063" cy="1114926"/>
          </a:xfrm>
          <a:prstGeom prst="rect">
            <a:avLst/>
          </a:prstGeom>
          <a:noFill/>
          <a:ln>
            <a:noFill/>
          </a:ln>
        </p:spPr>
      </p:pic>
      <p:sp>
        <p:nvSpPr>
          <p:cNvPr id="9" name="TextBox 8">
            <a:extLst>
              <a:ext uri="{FF2B5EF4-FFF2-40B4-BE49-F238E27FC236}">
                <a16:creationId xmlns:a16="http://schemas.microsoft.com/office/drawing/2014/main" id="{A3FD7771-99C3-4441-BD70-2DA29A485075}"/>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a:t>
            </a:fld>
            <a:endParaRPr lang="en-US" b="1" dirty="0">
              <a:solidFill>
                <a:schemeClr val="accent3">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t="15200" b="723"/>
          <a:stretch/>
        </p:blipFill>
        <p:spPr>
          <a:xfrm>
            <a:off x="0" y="0"/>
            <a:ext cx="9144000" cy="5143500"/>
          </a:xfrm>
          <a:prstGeom prst="rect">
            <a:avLst/>
          </a:prstGeom>
          <a:noFill/>
          <a:ln>
            <a:noFill/>
          </a:ln>
        </p:spPr>
      </p:pic>
      <p:sp>
        <p:nvSpPr>
          <p:cNvPr id="242" name="Google Shape;242;p40"/>
          <p:cNvSpPr txBox="1"/>
          <p:nvPr/>
        </p:nvSpPr>
        <p:spPr>
          <a:xfrm>
            <a:off x="673516" y="2031181"/>
            <a:ext cx="7797000" cy="879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000" b="1" dirty="0">
                <a:solidFill>
                  <a:schemeClr val="dk1"/>
                </a:solidFill>
                <a:latin typeface="Playfair Display"/>
                <a:ea typeface="Playfair Display"/>
                <a:cs typeface="Playfair Display"/>
                <a:sym typeface="Playfair Display"/>
              </a:rPr>
              <a:t>Questions?</a:t>
            </a:r>
            <a:endParaRPr sz="4000" b="1" dirty="0">
              <a:solidFill>
                <a:schemeClr val="dk1"/>
              </a:solidFill>
              <a:latin typeface="Playfair Display"/>
              <a:ea typeface="Playfair Display"/>
              <a:cs typeface="Playfair Display"/>
              <a:sym typeface="Playfair Display"/>
            </a:endParaRPr>
          </a:p>
        </p:txBody>
      </p:sp>
      <p:sp>
        <p:nvSpPr>
          <p:cNvPr id="244" name="Google Shape;244;p40"/>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2"/>
          <p:cNvSpPr txBox="1"/>
          <p:nvPr/>
        </p:nvSpPr>
        <p:spPr>
          <a:xfrm>
            <a:off x="4499750" y="881881"/>
            <a:ext cx="4307365" cy="742200"/>
          </a:xfrm>
          <a:prstGeom prst="rect">
            <a:avLst/>
          </a:prstGeom>
          <a:noFill/>
          <a:ln>
            <a:noFill/>
          </a:ln>
        </p:spPr>
        <p:txBody>
          <a:bodyPr spcFirstLastPara="1" wrap="square" lIns="68575" tIns="34275" rIns="68575" bIns="34275" anchor="ctr" anchorCtr="0">
            <a:noAutofit/>
          </a:bodyPr>
          <a:lstStyle/>
          <a:p>
            <a:pPr marL="342900" lvl="1"/>
            <a:r>
              <a:rPr lang="en-US" sz="4400" dirty="0">
                <a:solidFill>
                  <a:schemeClr val="dk1"/>
                </a:solidFill>
                <a:latin typeface="Playfair Display Medium"/>
                <a:ea typeface="Playfair Display Medium"/>
                <a:cs typeface="Playfair Display Medium"/>
                <a:sym typeface="Playfair Display Medium"/>
              </a:rPr>
              <a:t>Visit the website</a:t>
            </a:r>
            <a:endParaRPr lang="en-US" sz="4400" dirty="0">
              <a:latin typeface="Playfair Display Medium"/>
              <a:ea typeface="Playfair Display Medium"/>
              <a:cs typeface="Playfair Display Medium"/>
              <a:sym typeface="Playfair Display Medium"/>
            </a:endParaRPr>
          </a:p>
        </p:txBody>
      </p:sp>
      <p:cxnSp>
        <p:nvCxnSpPr>
          <p:cNvPr id="122" name="Google Shape;122;p32"/>
          <p:cNvCxnSpPr>
            <a:cxnSpLocks/>
          </p:cNvCxnSpPr>
          <p:nvPr/>
        </p:nvCxnSpPr>
        <p:spPr>
          <a:xfrm>
            <a:off x="5163526" y="1749663"/>
            <a:ext cx="3154306"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16329" y="5018"/>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err="1">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11</a:t>
            </a:fld>
            <a:endParaRPr lang="en-US" b="1" dirty="0">
              <a:solidFill>
                <a:schemeClr val="accent3">
                  <a:lumMod val="60000"/>
                  <a:lumOff val="40000"/>
                </a:schemeClr>
              </a:solidFill>
            </a:endParaRPr>
          </a:p>
        </p:txBody>
      </p:sp>
      <p:sp>
        <p:nvSpPr>
          <p:cNvPr id="22" name="Google Shape;250;p41">
            <a:extLst>
              <a:ext uri="{FF2B5EF4-FFF2-40B4-BE49-F238E27FC236}">
                <a16:creationId xmlns:a16="http://schemas.microsoft.com/office/drawing/2014/main" id="{7D8BD88C-38BB-D344-9062-4983F3C0C777}"/>
              </a:ext>
            </a:extLst>
          </p:cNvPr>
          <p:cNvSpPr/>
          <p:nvPr/>
        </p:nvSpPr>
        <p:spPr>
          <a:xfrm>
            <a:off x="5412179" y="1832850"/>
            <a:ext cx="2835000" cy="738900"/>
          </a:xfrm>
          <a:prstGeom prst="rect">
            <a:avLst/>
          </a:prstGeom>
          <a:noFill/>
          <a:ln>
            <a:noFill/>
          </a:ln>
        </p:spPr>
        <p:txBody>
          <a:bodyPr spcFirstLastPara="1" wrap="square" lIns="68575" tIns="34275" rIns="68575" bIns="34275" anchor="t" anchorCtr="0">
            <a:noAutofit/>
          </a:bodyPr>
          <a:lstStyle/>
          <a:p>
            <a:pPr marL="0" marR="0" lvl="0" indent="0" algn="just" rtl="0">
              <a:lnSpc>
                <a:spcPct val="150000"/>
              </a:lnSpc>
              <a:spcBef>
                <a:spcPts val="0"/>
              </a:spcBef>
              <a:spcAft>
                <a:spcPts val="0"/>
              </a:spcAft>
              <a:buNone/>
            </a:pPr>
            <a:r>
              <a:rPr lang="en" sz="2000" b="1" dirty="0" err="1">
                <a:solidFill>
                  <a:srgbClr val="3F3F3F"/>
                </a:solidFill>
                <a:latin typeface="Lato"/>
                <a:ea typeface="Lato"/>
                <a:cs typeface="Lato"/>
                <a:sym typeface="Lato"/>
              </a:rPr>
              <a:t>LeadingWithCare.Net</a:t>
            </a:r>
            <a:endParaRPr sz="2000" b="1" dirty="0"/>
          </a:p>
        </p:txBody>
      </p:sp>
      <p:sp>
        <p:nvSpPr>
          <p:cNvPr id="25" name="Google Shape;251;p41">
            <a:extLst>
              <a:ext uri="{FF2B5EF4-FFF2-40B4-BE49-F238E27FC236}">
                <a16:creationId xmlns:a16="http://schemas.microsoft.com/office/drawing/2014/main" id="{74705EBB-8633-4B47-90DD-6AD5B32B1E6E}"/>
              </a:ext>
            </a:extLst>
          </p:cNvPr>
          <p:cNvSpPr/>
          <p:nvPr/>
        </p:nvSpPr>
        <p:spPr>
          <a:xfrm>
            <a:off x="5502722" y="2863556"/>
            <a:ext cx="3450899" cy="346823"/>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Self-Tests </a:t>
            </a:r>
            <a:r>
              <a:rPr lang="en" dirty="0">
                <a:solidFill>
                  <a:srgbClr val="3F3F3F"/>
                </a:solidFill>
                <a:latin typeface="Lato"/>
                <a:ea typeface="Lato"/>
                <a:cs typeface="Lato"/>
                <a:sym typeface="Lato"/>
              </a:rPr>
              <a:t>(check your understanding)</a:t>
            </a:r>
            <a:endParaRPr dirty="0">
              <a:solidFill>
                <a:srgbClr val="3F3F3F"/>
              </a:solidFill>
              <a:latin typeface="Lato"/>
              <a:ea typeface="Lato"/>
              <a:cs typeface="Lato"/>
              <a:sym typeface="Lato"/>
            </a:endParaRPr>
          </a:p>
        </p:txBody>
      </p:sp>
      <p:sp>
        <p:nvSpPr>
          <p:cNvPr id="26" name="Google Shape;253;p41">
            <a:extLst>
              <a:ext uri="{FF2B5EF4-FFF2-40B4-BE49-F238E27FC236}">
                <a16:creationId xmlns:a16="http://schemas.microsoft.com/office/drawing/2014/main" id="{8654AD8D-8F2B-DD4A-A9F6-460A7A71BEB2}"/>
              </a:ext>
            </a:extLst>
          </p:cNvPr>
          <p:cNvSpPr/>
          <p:nvPr/>
        </p:nvSpPr>
        <p:spPr>
          <a:xfrm>
            <a:off x="5476530" y="3258010"/>
            <a:ext cx="3171341" cy="36474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Discussions Questions </a:t>
            </a:r>
            <a:r>
              <a:rPr lang="en" dirty="0">
                <a:solidFill>
                  <a:srgbClr val="3F3F3F"/>
                </a:solidFill>
                <a:latin typeface="Lato"/>
                <a:ea typeface="Lato"/>
                <a:cs typeface="Lato"/>
                <a:sym typeface="Lato"/>
              </a:rPr>
              <a:t>(expand your knowledge)</a:t>
            </a:r>
            <a:endParaRPr dirty="0">
              <a:solidFill>
                <a:srgbClr val="3F3F3F"/>
              </a:solidFill>
              <a:latin typeface="Lato"/>
              <a:ea typeface="Lato"/>
              <a:cs typeface="Lato"/>
              <a:sym typeface="Lato"/>
            </a:endParaRPr>
          </a:p>
        </p:txBody>
      </p:sp>
      <p:sp>
        <p:nvSpPr>
          <p:cNvPr id="27" name="Google Shape;255;p41">
            <a:extLst>
              <a:ext uri="{FF2B5EF4-FFF2-40B4-BE49-F238E27FC236}">
                <a16:creationId xmlns:a16="http://schemas.microsoft.com/office/drawing/2014/main" id="{FFFC0F9C-62FE-194A-A0B3-C0E8A1177CD2}"/>
              </a:ext>
            </a:extLst>
          </p:cNvPr>
          <p:cNvSpPr/>
          <p:nvPr/>
        </p:nvSpPr>
        <p:spPr>
          <a:xfrm>
            <a:off x="5444354" y="3851679"/>
            <a:ext cx="3235692" cy="51785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Self-Assessments </a:t>
            </a:r>
            <a:r>
              <a:rPr lang="en" dirty="0">
                <a:solidFill>
                  <a:srgbClr val="3F3F3F"/>
                </a:solidFill>
                <a:latin typeface="Lato"/>
                <a:ea typeface="Lato"/>
                <a:cs typeface="Lato"/>
                <a:sym typeface="Lato"/>
              </a:rPr>
              <a:t>(create a personal development plan)</a:t>
            </a:r>
            <a:endParaRPr dirty="0">
              <a:solidFill>
                <a:srgbClr val="3F3F3F"/>
              </a:solidFill>
              <a:latin typeface="Lato"/>
              <a:ea typeface="Lato"/>
              <a:cs typeface="Lato"/>
              <a:sym typeface="Lato"/>
            </a:endParaRPr>
          </a:p>
        </p:txBody>
      </p:sp>
      <p:sp>
        <p:nvSpPr>
          <p:cNvPr id="28" name="Google Shape;252;p41">
            <a:extLst>
              <a:ext uri="{FF2B5EF4-FFF2-40B4-BE49-F238E27FC236}">
                <a16:creationId xmlns:a16="http://schemas.microsoft.com/office/drawing/2014/main" id="{5E78E7F3-1080-0C4A-BB27-B0AD18AF796D}"/>
              </a:ext>
            </a:extLst>
          </p:cNvPr>
          <p:cNvSpPr/>
          <p:nvPr/>
        </p:nvSpPr>
        <p:spPr>
          <a:xfrm>
            <a:off x="5226650" y="2952325"/>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1" name="Google Shape;252;p41">
            <a:extLst>
              <a:ext uri="{FF2B5EF4-FFF2-40B4-BE49-F238E27FC236}">
                <a16:creationId xmlns:a16="http://schemas.microsoft.com/office/drawing/2014/main" id="{0300ECF8-788B-A34C-A018-3F2746950437}"/>
              </a:ext>
            </a:extLst>
          </p:cNvPr>
          <p:cNvSpPr/>
          <p:nvPr/>
        </p:nvSpPr>
        <p:spPr>
          <a:xfrm>
            <a:off x="5226650" y="332348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2" name="Google Shape;252;p41">
            <a:extLst>
              <a:ext uri="{FF2B5EF4-FFF2-40B4-BE49-F238E27FC236}">
                <a16:creationId xmlns:a16="http://schemas.microsoft.com/office/drawing/2014/main" id="{AC6D3BD4-707E-7549-83AE-10F50D6AAE29}"/>
              </a:ext>
            </a:extLst>
          </p:cNvPr>
          <p:cNvSpPr/>
          <p:nvPr/>
        </p:nvSpPr>
        <p:spPr>
          <a:xfrm>
            <a:off x="5207805" y="3878556"/>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4142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2"/>
          <p:cNvSpPr txBox="1"/>
          <p:nvPr/>
        </p:nvSpPr>
        <p:spPr>
          <a:xfrm>
            <a:off x="4339136" y="1176686"/>
            <a:ext cx="4114200"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4000" dirty="0">
                <a:solidFill>
                  <a:schemeClr val="dk1"/>
                </a:solidFill>
                <a:latin typeface="Playfair Display Medium"/>
                <a:ea typeface="Playfair Display Medium"/>
                <a:cs typeface="Playfair Display Medium"/>
                <a:sym typeface="Playfair Display Medium"/>
              </a:rPr>
              <a:t>Agenda: Values</a:t>
            </a:r>
            <a:endParaRPr sz="4000" dirty="0">
              <a:latin typeface="Playfair Display Medium"/>
              <a:ea typeface="Playfair Display Medium"/>
              <a:cs typeface="Playfair Display Medium"/>
              <a:sym typeface="Playfair Display Medium"/>
            </a:endParaRPr>
          </a:p>
        </p:txBody>
      </p:sp>
      <p:cxnSp>
        <p:nvCxnSpPr>
          <p:cNvPr id="122" name="Google Shape;122;p32"/>
          <p:cNvCxnSpPr/>
          <p:nvPr/>
        </p:nvCxnSpPr>
        <p:spPr>
          <a:xfrm>
            <a:off x="4730166" y="1980124"/>
            <a:ext cx="2385900"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89807" y="6838"/>
            <a:ext cx="4661807"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grpSp>
        <p:nvGrpSpPr>
          <p:cNvPr id="125" name="Google Shape;125;p32"/>
          <p:cNvGrpSpPr/>
          <p:nvPr/>
        </p:nvGrpSpPr>
        <p:grpSpPr>
          <a:xfrm>
            <a:off x="4873055" y="2285972"/>
            <a:ext cx="3943615" cy="300000"/>
            <a:chOff x="5254055" y="2362172"/>
            <a:chExt cx="3323755" cy="300000"/>
          </a:xfrm>
        </p:grpSpPr>
        <p:sp>
          <p:nvSpPr>
            <p:cNvPr id="126" name="Google Shape;126;p32"/>
            <p:cNvSpPr/>
            <p:nvPr/>
          </p:nvSpPr>
          <p:spPr>
            <a:xfrm>
              <a:off x="5559048" y="2362172"/>
              <a:ext cx="3018762" cy="300000"/>
            </a:xfrm>
            <a:prstGeom prst="rect">
              <a:avLst/>
            </a:prstGeom>
            <a:noFill/>
            <a:ln>
              <a:noFill/>
            </a:ln>
          </p:spPr>
          <p:txBody>
            <a:bodyPr spcFirstLastPara="1" wrap="square" lIns="68575" tIns="34275" rIns="68575" bIns="34275" anchor="t" anchorCtr="0">
              <a:noAutofit/>
            </a:bodyPr>
            <a:lstStyle/>
            <a:p>
              <a:pPr>
                <a:lnSpc>
                  <a:spcPct val="150000"/>
                </a:lnSpc>
                <a:buClr>
                  <a:schemeClr val="dk1"/>
                </a:buClr>
              </a:pPr>
              <a:r>
                <a:rPr lang="en-US" dirty="0"/>
                <a:t>Values in three dimensions</a:t>
              </a:r>
            </a:p>
            <a:p>
              <a:pPr marL="0" lvl="0" indent="0" rtl="0">
                <a:lnSpc>
                  <a:spcPct val="150000"/>
                </a:lnSpc>
                <a:spcBef>
                  <a:spcPts val="0"/>
                </a:spcBef>
                <a:spcAft>
                  <a:spcPts val="0"/>
                </a:spcAft>
                <a:buClr>
                  <a:schemeClr val="dk1"/>
                </a:buClr>
                <a:buFont typeface="Arial"/>
                <a:buNone/>
              </a:pPr>
              <a:r>
                <a:rPr lang="en" dirty="0">
                  <a:solidFill>
                    <a:srgbClr val="3F3F3F"/>
                  </a:solidFill>
                  <a:latin typeface="Lato"/>
                  <a:ea typeface="Lato"/>
                  <a:cs typeface="Lato"/>
                  <a:sym typeface="Lato"/>
                </a:rPr>
                <a:t> </a:t>
              </a:r>
              <a:endParaRPr dirty="0">
                <a:solidFill>
                  <a:srgbClr val="3F3F3F"/>
                </a:solidFill>
                <a:latin typeface="Lato"/>
                <a:ea typeface="Lato"/>
                <a:cs typeface="Lato"/>
                <a:sym typeface="Lato"/>
              </a:endParaRPr>
            </a:p>
          </p:txBody>
        </p:sp>
        <p:sp>
          <p:nvSpPr>
            <p:cNvPr id="127" name="Google Shape;127;p32"/>
            <p:cNvSpPr/>
            <p:nvPr/>
          </p:nvSpPr>
          <p:spPr>
            <a:xfrm>
              <a:off x="5254055" y="2437288"/>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28" name="Google Shape;128;p32"/>
          <p:cNvGrpSpPr/>
          <p:nvPr/>
        </p:nvGrpSpPr>
        <p:grpSpPr>
          <a:xfrm>
            <a:off x="4873053" y="2769675"/>
            <a:ext cx="4114200" cy="300000"/>
            <a:chOff x="5254054" y="2783256"/>
            <a:chExt cx="3074922" cy="300000"/>
          </a:xfrm>
        </p:grpSpPr>
        <p:sp>
          <p:nvSpPr>
            <p:cNvPr id="129" name="Google Shape;129;p32"/>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r>
                <a:rPr lang="en-US" dirty="0"/>
                <a:t>Foundational values of caring leaders</a:t>
              </a:r>
            </a:p>
          </p:txBody>
        </p:sp>
        <p:sp>
          <p:nvSpPr>
            <p:cNvPr id="130" name="Google Shape;130;p32"/>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1" name="Google Shape;131;p32"/>
          <p:cNvGrpSpPr/>
          <p:nvPr/>
        </p:nvGrpSpPr>
        <p:grpSpPr>
          <a:xfrm>
            <a:off x="4873055" y="3196225"/>
            <a:ext cx="3943615" cy="300000"/>
            <a:chOff x="5254055" y="3134401"/>
            <a:chExt cx="3256766" cy="300000"/>
          </a:xfrm>
        </p:grpSpPr>
        <p:sp>
          <p:nvSpPr>
            <p:cNvPr id="132" name="Google Shape;132;p32"/>
            <p:cNvSpPr/>
            <p:nvPr/>
          </p:nvSpPr>
          <p:spPr>
            <a:xfrm>
              <a:off x="5547976" y="3134401"/>
              <a:ext cx="2962845" cy="300000"/>
            </a:xfrm>
            <a:prstGeom prst="rect">
              <a:avLst/>
            </a:prstGeom>
            <a:noFill/>
            <a:ln>
              <a:noFill/>
            </a:ln>
          </p:spPr>
          <p:txBody>
            <a:bodyPr spcFirstLastPara="1" wrap="square" lIns="68575" tIns="34275" rIns="68575" bIns="34275" anchor="t" anchorCtr="0">
              <a:noAutofit/>
            </a:bodyPr>
            <a:lstStyle/>
            <a:p>
              <a:r>
                <a:rPr lang="en-US" dirty="0"/>
                <a:t>Are values more like a cliff or a continuum?</a:t>
              </a:r>
            </a:p>
          </p:txBody>
        </p:sp>
        <p:sp>
          <p:nvSpPr>
            <p:cNvPr id="133" name="Google Shape;133;p32"/>
            <p:cNvSpPr/>
            <p:nvPr/>
          </p:nvSpPr>
          <p:spPr>
            <a:xfrm>
              <a:off x="5254055" y="315234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4" name="Google Shape;134;p32"/>
          <p:cNvGrpSpPr/>
          <p:nvPr/>
        </p:nvGrpSpPr>
        <p:grpSpPr>
          <a:xfrm>
            <a:off x="4873055" y="3622750"/>
            <a:ext cx="3740896" cy="300000"/>
            <a:chOff x="5254055" y="3698950"/>
            <a:chExt cx="3129221" cy="300000"/>
          </a:xfrm>
        </p:grpSpPr>
        <p:sp>
          <p:nvSpPr>
            <p:cNvPr id="135" name="Google Shape;135;p32"/>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mj-lt"/>
                  <a:ea typeface="Lato"/>
                  <a:cs typeface="Lato"/>
                  <a:sym typeface="Lato"/>
                </a:rPr>
                <a:t>So what? </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136" name="Google Shape;136;p32"/>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9" name="Google Shape;134;p32">
            <a:extLst>
              <a:ext uri="{FF2B5EF4-FFF2-40B4-BE49-F238E27FC236}">
                <a16:creationId xmlns:a16="http://schemas.microsoft.com/office/drawing/2014/main" id="{26351937-98D6-7E44-9975-7C37395DD714}"/>
              </a:ext>
            </a:extLst>
          </p:cNvPr>
          <p:cNvGrpSpPr/>
          <p:nvPr/>
        </p:nvGrpSpPr>
        <p:grpSpPr>
          <a:xfrm>
            <a:off x="4873055" y="4063387"/>
            <a:ext cx="3580281" cy="300000"/>
            <a:chOff x="5254055" y="3698950"/>
            <a:chExt cx="3129221" cy="300000"/>
          </a:xfrm>
        </p:grpSpPr>
        <p:sp>
          <p:nvSpPr>
            <p:cNvPr id="20" name="Google Shape;135;p32">
              <a:extLst>
                <a:ext uri="{FF2B5EF4-FFF2-40B4-BE49-F238E27FC236}">
                  <a16:creationId xmlns:a16="http://schemas.microsoft.com/office/drawing/2014/main" id="{092BAD7D-8E25-ED4B-85A6-B345E75009A4}"/>
                </a:ext>
              </a:extLst>
            </p:cNvPr>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mj-lt"/>
                  <a:ea typeface="Lato"/>
                  <a:cs typeface="Lato"/>
                  <a:sym typeface="Lato"/>
                </a:rPr>
                <a:t>Now what?</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21" name="Google Shape;136;p32">
              <a:extLst>
                <a:ext uri="{FF2B5EF4-FFF2-40B4-BE49-F238E27FC236}">
                  <a16:creationId xmlns:a16="http://schemas.microsoft.com/office/drawing/2014/main" id="{4147B2A7-F388-3145-BBF1-7BDBB06A243F}"/>
                </a:ext>
              </a:extLst>
            </p:cNvPr>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2</a:t>
            </a:fld>
            <a:endParaRPr lang="en-US" b="1" dirty="0">
              <a:solidFill>
                <a:schemeClr val="accent3">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388408"/>
            <a:ext cx="7724089" cy="742200"/>
          </a:xfrm>
          <a:prstGeom prst="rect">
            <a:avLst/>
          </a:prstGeom>
          <a:noFill/>
          <a:ln>
            <a:noFill/>
          </a:ln>
        </p:spPr>
        <p:txBody>
          <a:bodyPr spcFirstLastPara="1" wrap="square" lIns="68575" tIns="34275" rIns="68575" bIns="34275" anchor="ctr" anchorCtr="0">
            <a:noAutofit/>
          </a:bodyPr>
          <a:lstStyle/>
          <a:p>
            <a:pPr marL="342900" lvl="1"/>
            <a:r>
              <a:rPr lang="en" sz="2800" dirty="0">
                <a:solidFill>
                  <a:schemeClr val="dk1"/>
                </a:solidFill>
                <a:latin typeface="Lato" panose="020F0502020204030203" pitchFamily="34" charset="0"/>
                <a:ea typeface="Lato" panose="020F0502020204030203" pitchFamily="34" charset="0"/>
                <a:cs typeface="Lato" panose="020F0502020204030203" pitchFamily="34" charset="0"/>
                <a:sym typeface="Playfair Display Medium"/>
              </a:rPr>
              <a:t>1. </a:t>
            </a:r>
            <a:r>
              <a:rPr lang="en-US" sz="2800" dirty="0">
                <a:latin typeface="Lato" panose="020F0502020204030203" pitchFamily="34" charset="0"/>
                <a:ea typeface="Lato" panose="020F0502020204030203" pitchFamily="34" charset="0"/>
                <a:cs typeface="Lato" panose="020F0502020204030203" pitchFamily="34" charset="0"/>
              </a:rPr>
              <a:t>Values in three dimensions</a:t>
            </a:r>
            <a:endParaRPr lang="en-US" sz="2800" dirty="0">
              <a:solidFill>
                <a:srgbClr val="3F3F3F"/>
              </a:solidFill>
              <a:latin typeface="Lato" panose="020F0502020204030203" pitchFamily="34" charset="0"/>
              <a:ea typeface="Lato" panose="020F0502020204030203" pitchFamily="34" charset="0"/>
              <a:cs typeface="Lato" panose="020F0502020204030203" pitchFamily="34" charset="0"/>
              <a:sym typeface="Lato"/>
            </a:endParaRPr>
          </a:p>
          <a:p>
            <a:pPr marL="342900" marR="0" lvl="1" indent="0" algn="l" rtl="0">
              <a:spcBef>
                <a:spcPts val="0"/>
              </a:spcBef>
              <a:spcAft>
                <a:spcPts val="0"/>
              </a:spcAft>
              <a:buNone/>
            </a:pPr>
            <a:endParaRPr sz="11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41071" y="1195796"/>
            <a:ext cx="598911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3</a:t>
            </a:fld>
            <a:endParaRPr lang="en-US" b="1" dirty="0">
              <a:solidFill>
                <a:schemeClr val="accent3">
                  <a:lumMod val="60000"/>
                  <a:lumOff val="40000"/>
                </a:schemeClr>
              </a:solidFill>
            </a:endParaRPr>
          </a:p>
        </p:txBody>
      </p:sp>
      <p:sp>
        <p:nvSpPr>
          <p:cNvPr id="11" name="Google Shape;165;p35">
            <a:extLst>
              <a:ext uri="{FF2B5EF4-FFF2-40B4-BE49-F238E27FC236}">
                <a16:creationId xmlns:a16="http://schemas.microsoft.com/office/drawing/2014/main" id="{868F1BA7-AB16-DC42-9B6E-DD50307E3BE0}"/>
              </a:ext>
            </a:extLst>
          </p:cNvPr>
          <p:cNvSpPr txBox="1"/>
          <p:nvPr/>
        </p:nvSpPr>
        <p:spPr>
          <a:xfrm>
            <a:off x="281883" y="1508621"/>
            <a:ext cx="8181289" cy="2677626"/>
          </a:xfrm>
          <a:prstGeom prst="rect">
            <a:avLst/>
          </a:prstGeom>
          <a:noFill/>
          <a:ln>
            <a:noFill/>
          </a:ln>
        </p:spPr>
        <p:txBody>
          <a:bodyPr spcFirstLastPara="1" wrap="square" lIns="91425" tIns="91425" rIns="91425" bIns="91425" anchor="t" anchorCtr="0">
            <a:spAutoFit/>
          </a:bodyPr>
          <a:lstStyle/>
          <a:p>
            <a:pPr marL="342900" lvl="0" indent="-342900">
              <a:buFont typeface="+mj-lt"/>
              <a:buAutoNum type="alphaLcPeriod"/>
            </a:pPr>
            <a:r>
              <a:rPr lang="en-US" sz="1800" dirty="0"/>
              <a:t>Caring leaders think of values in three dimensions</a:t>
            </a:r>
          </a:p>
          <a:p>
            <a:pPr marL="342900" lvl="0" indent="-342900">
              <a:buFont typeface="+mj-lt"/>
              <a:buAutoNum type="alphaLcPeriod"/>
            </a:pPr>
            <a:endParaRPr lang="en-US" sz="1800" dirty="0"/>
          </a:p>
          <a:p>
            <a:pPr marL="342900" lvl="0" indent="-342900">
              <a:buFont typeface="+mj-lt"/>
              <a:buAutoNum type="alphaLcPeriod"/>
            </a:pPr>
            <a:endParaRPr lang="en-US" sz="1800" dirty="0"/>
          </a:p>
          <a:p>
            <a:pPr marL="342900" lvl="0" indent="-342900">
              <a:buFont typeface="+mj-lt"/>
              <a:buAutoNum type="alphaLcPeriod"/>
            </a:pPr>
            <a:r>
              <a:rPr lang="en-US" sz="1800" dirty="0"/>
              <a:t>Caring leaders recognize that values are expressed                                    in abstract, aspirational terms</a:t>
            </a:r>
          </a:p>
          <a:p>
            <a:pPr marL="342900" indent="-342900">
              <a:buFont typeface="+mj-lt"/>
              <a:buAutoNum type="alphaLcPeriod"/>
            </a:pPr>
            <a:endParaRPr lang="en-US" sz="1800" dirty="0"/>
          </a:p>
          <a:p>
            <a:pPr marL="342900" indent="-342900">
              <a:buFont typeface="+mj-lt"/>
              <a:buAutoNum type="alphaLcPeriod"/>
            </a:pPr>
            <a:r>
              <a:rPr lang="en-US" sz="1800" dirty="0"/>
              <a:t>Caring leaders know that values may be expressed in aspirational terms, but they are lived out in daily interactions, personal habits, and a host of other acts</a:t>
            </a:r>
            <a:endParaRPr sz="1800" dirty="0"/>
          </a:p>
        </p:txBody>
      </p:sp>
      <p:pic>
        <p:nvPicPr>
          <p:cNvPr id="3" name="Picture 2">
            <a:extLst>
              <a:ext uri="{FF2B5EF4-FFF2-40B4-BE49-F238E27FC236}">
                <a16:creationId xmlns:a16="http://schemas.microsoft.com/office/drawing/2014/main" id="{A54389BB-548A-BE0C-E0DE-54451A01BD90}"/>
              </a:ext>
            </a:extLst>
          </p:cNvPr>
          <p:cNvPicPr>
            <a:picLocks noChangeAspect="1"/>
          </p:cNvPicPr>
          <p:nvPr/>
        </p:nvPicPr>
        <p:blipFill rotWithShape="1">
          <a:blip r:embed="rId4"/>
          <a:srcRect t="18318"/>
          <a:stretch/>
        </p:blipFill>
        <p:spPr>
          <a:xfrm>
            <a:off x="6193175" y="1261769"/>
            <a:ext cx="2814282" cy="19398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3" y="388408"/>
            <a:ext cx="7172253"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600" dirty="0">
                <a:solidFill>
                  <a:schemeClr val="dk1"/>
                </a:solidFill>
                <a:latin typeface="Playfair Display Medium"/>
                <a:ea typeface="Playfair Display Medium"/>
                <a:cs typeface="Playfair Display Medium"/>
                <a:sym typeface="Playfair Display Medium"/>
              </a:rPr>
              <a:t>Values in three dimensions</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297983"/>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DBFA7043-83A6-454C-B677-56BFD092DC6A}"/>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A2677CD3-31B8-B249-9FC5-B68CF8A3EB31}"/>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4</a:t>
            </a:fld>
            <a:endParaRPr lang="en-US" b="1" dirty="0">
              <a:solidFill>
                <a:schemeClr val="accent3">
                  <a:lumMod val="60000"/>
                  <a:lumOff val="40000"/>
                </a:schemeClr>
              </a:solidFill>
            </a:endParaRPr>
          </a:p>
        </p:txBody>
      </p:sp>
      <p:pic>
        <p:nvPicPr>
          <p:cNvPr id="4" name="Picture 3">
            <a:extLst>
              <a:ext uri="{FF2B5EF4-FFF2-40B4-BE49-F238E27FC236}">
                <a16:creationId xmlns:a16="http://schemas.microsoft.com/office/drawing/2014/main" id="{412C2756-965F-BF4A-B3C9-564EAAE2A22A}"/>
              </a:ext>
            </a:extLst>
          </p:cNvPr>
          <p:cNvPicPr>
            <a:picLocks noChangeAspect="1"/>
          </p:cNvPicPr>
          <p:nvPr/>
        </p:nvPicPr>
        <p:blipFill rotWithShape="1">
          <a:blip r:embed="rId4"/>
          <a:srcRect t="18318"/>
          <a:stretch/>
        </p:blipFill>
        <p:spPr>
          <a:xfrm>
            <a:off x="2171699" y="1623713"/>
            <a:ext cx="4425043" cy="3050051"/>
          </a:xfrm>
          <a:prstGeom prst="rect">
            <a:avLst/>
          </a:prstGeom>
        </p:spPr>
      </p:pic>
    </p:spTree>
    <p:extLst>
      <p:ext uri="{BB962C8B-B14F-4D97-AF65-F5344CB8AC3E}">
        <p14:creationId xmlns:p14="http://schemas.microsoft.com/office/powerpoint/2010/main" val="47665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251705"/>
            <a:ext cx="7606673" cy="742196"/>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200" dirty="0">
                <a:solidFill>
                  <a:schemeClr val="dk1"/>
                </a:solidFill>
                <a:latin typeface="Lato" panose="020F0502020204030203" pitchFamily="34" charset="0"/>
                <a:ea typeface="Lato" panose="020F0502020204030203" pitchFamily="34" charset="0"/>
                <a:cs typeface="Lato" panose="020F0502020204030203" pitchFamily="34" charset="0"/>
                <a:sym typeface="Playfair Display Medium"/>
              </a:rPr>
              <a:t>2. Foundational values of caring leaders</a:t>
            </a:r>
            <a:endParaRPr sz="3200" dirty="0">
              <a:latin typeface="Lato" panose="020F0502020204030203" pitchFamily="34" charset="0"/>
              <a:ea typeface="Lato" panose="020F0502020204030203" pitchFamily="34" charset="0"/>
              <a:cs typeface="Lato" panose="020F0502020204030203" pitchFamily="34" charset="0"/>
              <a:sym typeface="Playfair Display Medium"/>
            </a:endParaRPr>
          </a:p>
        </p:txBody>
      </p:sp>
      <p:cxnSp>
        <p:nvCxnSpPr>
          <p:cNvPr id="163" name="Google Shape;163;p35"/>
          <p:cNvCxnSpPr>
            <a:cxnSpLocks/>
          </p:cNvCxnSpPr>
          <p:nvPr/>
        </p:nvCxnSpPr>
        <p:spPr>
          <a:xfrm>
            <a:off x="926756" y="1212681"/>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DBFA7043-83A6-454C-B677-56BFD092DC6A}"/>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A2677CD3-31B8-B249-9FC5-B68CF8A3EB31}"/>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5</a:t>
            </a:fld>
            <a:endParaRPr lang="en-US" b="1" dirty="0">
              <a:solidFill>
                <a:schemeClr val="accent3">
                  <a:lumMod val="60000"/>
                  <a:lumOff val="40000"/>
                </a:schemeClr>
              </a:solidFill>
            </a:endParaRPr>
          </a:p>
        </p:txBody>
      </p:sp>
      <p:graphicFrame>
        <p:nvGraphicFramePr>
          <p:cNvPr id="3" name="Diagram 2">
            <a:extLst>
              <a:ext uri="{FF2B5EF4-FFF2-40B4-BE49-F238E27FC236}">
                <a16:creationId xmlns:a16="http://schemas.microsoft.com/office/drawing/2014/main" id="{19A1DAEC-819F-1F41-8E77-1B231269336E}"/>
              </a:ext>
            </a:extLst>
          </p:cNvPr>
          <p:cNvGraphicFramePr/>
          <p:nvPr>
            <p:extLst>
              <p:ext uri="{D42A27DB-BD31-4B8C-83A1-F6EECF244321}">
                <p14:modId xmlns:p14="http://schemas.microsoft.com/office/powerpoint/2010/main" val="604889114"/>
              </p:ext>
            </p:extLst>
          </p:nvPr>
        </p:nvGraphicFramePr>
        <p:xfrm>
          <a:off x="1035185" y="1294755"/>
          <a:ext cx="7398696" cy="3632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068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57041" y="372464"/>
            <a:ext cx="8589524" cy="742200"/>
          </a:xfrm>
          <a:prstGeom prst="rect">
            <a:avLst/>
          </a:prstGeom>
          <a:noFill/>
          <a:ln>
            <a:noFill/>
          </a:ln>
        </p:spPr>
        <p:txBody>
          <a:bodyPr spcFirstLastPara="1" wrap="square" lIns="68575" tIns="34275" rIns="68575" bIns="34275" anchor="ctr" anchorCtr="0">
            <a:noAutofit/>
          </a:bodyPr>
          <a:lstStyle/>
          <a:p>
            <a:r>
              <a:rPr lang="en-US" sz="3000" dirty="0">
                <a:latin typeface="Lato" panose="020F0502020204030203" pitchFamily="34" charset="0"/>
                <a:ea typeface="Lato" panose="020F0502020204030203" pitchFamily="34" charset="0"/>
                <a:cs typeface="Lato" panose="020F0502020204030203" pitchFamily="34" charset="0"/>
              </a:rPr>
              <a:t>3. Are values more like a cliff or a continuum?</a:t>
            </a:r>
          </a:p>
        </p:txBody>
      </p:sp>
      <p:cxnSp>
        <p:nvCxnSpPr>
          <p:cNvPr id="163" name="Google Shape;163;p35"/>
          <p:cNvCxnSpPr>
            <a:cxnSpLocks/>
          </p:cNvCxnSpPr>
          <p:nvPr/>
        </p:nvCxnSpPr>
        <p:spPr>
          <a:xfrm>
            <a:off x="814178" y="128165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6</a:t>
            </a:fld>
            <a:endParaRPr lang="en-US" b="1"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DAACF87D-2BBB-8B48-B88A-C262FCACE577}"/>
              </a:ext>
            </a:extLst>
          </p:cNvPr>
          <p:cNvPicPr>
            <a:picLocks noChangeAspect="1"/>
          </p:cNvPicPr>
          <p:nvPr/>
        </p:nvPicPr>
        <p:blipFill rotWithShape="1">
          <a:blip r:embed="rId4"/>
          <a:srcRect l="1" t="12903" r="2027" b="6402"/>
          <a:stretch/>
        </p:blipFill>
        <p:spPr>
          <a:xfrm>
            <a:off x="1510393" y="1431608"/>
            <a:ext cx="5378583" cy="3573347"/>
          </a:xfrm>
          <a:prstGeom prst="rect">
            <a:avLst/>
          </a:prstGeom>
        </p:spPr>
      </p:pic>
    </p:spTree>
    <p:extLst>
      <p:ext uri="{BB962C8B-B14F-4D97-AF65-F5344CB8AC3E}">
        <p14:creationId xmlns:p14="http://schemas.microsoft.com/office/powerpoint/2010/main" val="229789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354395" y="452081"/>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4. So what? </a:t>
            </a:r>
            <a:endParaRPr lang="en" sz="40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86133" y="1193225"/>
            <a:ext cx="7000276" cy="2571"/>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440871" y="1531481"/>
            <a:ext cx="3878789" cy="2954625"/>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dirty="0"/>
              <a:t>Can you identify your core values?  </a:t>
            </a:r>
            <a:br>
              <a:rPr lang="en-US" sz="1800" dirty="0"/>
            </a:br>
            <a:endParaRPr lang="en-US" sz="1800" dirty="0"/>
          </a:p>
          <a:p>
            <a:pPr marL="342900" indent="-342900">
              <a:buFont typeface="+mj-lt"/>
              <a:buAutoNum type="alphaLcPeriod"/>
            </a:pPr>
            <a:r>
              <a:rPr lang="en-US" sz="1800" dirty="0"/>
              <a:t>Can you express your core values in different modes (e.g., picture, metaphor, definition, story)? </a:t>
            </a:r>
          </a:p>
          <a:p>
            <a:pPr marL="342900" indent="-342900">
              <a:buFont typeface="+mj-lt"/>
              <a:buAutoNum type="alphaLcPeriod"/>
            </a:pPr>
            <a:endParaRPr lang="en-US" sz="1800" dirty="0"/>
          </a:p>
          <a:p>
            <a:pPr marL="342900" indent="-342900">
              <a:buFont typeface="+mj-lt"/>
              <a:buAutoNum type="alphaLcPeriod"/>
            </a:pPr>
            <a:r>
              <a:rPr lang="en-US" sz="1800" dirty="0"/>
              <a:t>Do you understand the price of living by the value?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7</a:t>
            </a:fld>
            <a:endParaRPr lang="en-US" b="1" dirty="0">
              <a:solidFill>
                <a:schemeClr val="accent3">
                  <a:lumMod val="60000"/>
                  <a:lumOff val="40000"/>
                </a:schemeClr>
              </a:solidFill>
            </a:endParaRPr>
          </a:p>
        </p:txBody>
      </p:sp>
      <p:pic>
        <p:nvPicPr>
          <p:cNvPr id="11" name="Picture 10">
            <a:extLst>
              <a:ext uri="{FF2B5EF4-FFF2-40B4-BE49-F238E27FC236}">
                <a16:creationId xmlns:a16="http://schemas.microsoft.com/office/drawing/2014/main" id="{38E0D173-9E27-D54C-9731-1E629C07D008}"/>
              </a:ext>
            </a:extLst>
          </p:cNvPr>
          <p:cNvPicPr>
            <a:picLocks noChangeAspect="1"/>
          </p:cNvPicPr>
          <p:nvPr/>
        </p:nvPicPr>
        <p:blipFill>
          <a:blip r:embed="rId4"/>
          <a:stretch>
            <a:fillRect/>
          </a:stretch>
        </p:blipFill>
        <p:spPr>
          <a:xfrm>
            <a:off x="4240421" y="245622"/>
            <a:ext cx="786063" cy="825671"/>
          </a:xfrm>
          <a:prstGeom prst="rect">
            <a:avLst/>
          </a:prstGeom>
        </p:spPr>
      </p:pic>
      <p:pic>
        <p:nvPicPr>
          <p:cNvPr id="4" name="Picture 3">
            <a:extLst>
              <a:ext uri="{FF2B5EF4-FFF2-40B4-BE49-F238E27FC236}">
                <a16:creationId xmlns:a16="http://schemas.microsoft.com/office/drawing/2014/main" id="{D2C2F6F8-C812-114F-872F-85D9F867C8D3}"/>
              </a:ext>
            </a:extLst>
          </p:cNvPr>
          <p:cNvPicPr>
            <a:picLocks noChangeAspect="1"/>
          </p:cNvPicPr>
          <p:nvPr/>
        </p:nvPicPr>
        <p:blipFill rotWithShape="1">
          <a:blip r:embed="rId5"/>
          <a:srcRect t="17892" r="4831" b="5663"/>
          <a:stretch/>
        </p:blipFill>
        <p:spPr>
          <a:xfrm>
            <a:off x="4319660" y="1273394"/>
            <a:ext cx="4317079" cy="3408196"/>
          </a:xfrm>
          <a:prstGeom prst="rect">
            <a:avLst/>
          </a:prstGeom>
        </p:spPr>
      </p:pic>
    </p:spTree>
    <p:extLst>
      <p:ext uri="{BB962C8B-B14F-4D97-AF65-F5344CB8AC3E}">
        <p14:creationId xmlns:p14="http://schemas.microsoft.com/office/powerpoint/2010/main" val="317554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260721" y="504645"/>
            <a:ext cx="8124980"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4. So what? </a:t>
            </a:r>
            <a:r>
              <a:rPr lang="en" sz="1800" i="1" dirty="0">
                <a:solidFill>
                  <a:schemeClr val="dk1"/>
                </a:solidFill>
                <a:latin typeface="Playfair Display Medium"/>
                <a:ea typeface="Playfair Display Medium"/>
                <a:cs typeface="Playfair Display Medium"/>
                <a:sym typeface="Playfair Display Medium"/>
              </a:rPr>
              <a:t>(cont’d) </a:t>
            </a:r>
            <a:endParaRPr lang="en" sz="1800" i="1"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570963" y="1771153"/>
            <a:ext cx="4199910" cy="2031295"/>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startAt="4"/>
            </a:pPr>
            <a:r>
              <a:rPr lang="en-US" sz="2000" dirty="0"/>
              <a:t>Can you identify gaps between your stated values and actual behavior? </a:t>
            </a:r>
            <a:br>
              <a:rPr lang="en-US" sz="2000" dirty="0"/>
            </a:br>
            <a:endParaRPr lang="en-US" sz="2000" dirty="0"/>
          </a:p>
          <a:p>
            <a:pPr marL="342900" indent="-342900">
              <a:buFont typeface="+mj-lt"/>
              <a:buAutoNum type="alphaLcPeriod" startAt="4"/>
            </a:pPr>
            <a:r>
              <a:rPr lang="en-US" sz="2000" dirty="0"/>
              <a:t>Can you reconcile the inherent tensions between values?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8</a:t>
            </a:fld>
            <a:endParaRPr lang="en-US" b="1" dirty="0">
              <a:solidFill>
                <a:schemeClr val="accent3">
                  <a:lumMod val="60000"/>
                  <a:lumOff val="40000"/>
                </a:schemeClr>
              </a:solidFill>
            </a:endParaRPr>
          </a:p>
        </p:txBody>
      </p:sp>
      <p:pic>
        <p:nvPicPr>
          <p:cNvPr id="11" name="Picture 10">
            <a:extLst>
              <a:ext uri="{FF2B5EF4-FFF2-40B4-BE49-F238E27FC236}">
                <a16:creationId xmlns:a16="http://schemas.microsoft.com/office/drawing/2014/main" id="{CCE76316-B27F-A041-92FD-9D1A05C2D0F6}"/>
              </a:ext>
            </a:extLst>
          </p:cNvPr>
          <p:cNvPicPr>
            <a:picLocks noChangeAspect="1"/>
          </p:cNvPicPr>
          <p:nvPr/>
        </p:nvPicPr>
        <p:blipFill>
          <a:blip r:embed="rId4"/>
          <a:stretch>
            <a:fillRect/>
          </a:stretch>
        </p:blipFill>
        <p:spPr>
          <a:xfrm>
            <a:off x="4377841" y="317047"/>
            <a:ext cx="786063" cy="825671"/>
          </a:xfrm>
          <a:prstGeom prst="rect">
            <a:avLst/>
          </a:prstGeom>
        </p:spPr>
      </p:pic>
      <p:pic>
        <p:nvPicPr>
          <p:cNvPr id="3" name="Picture 2">
            <a:extLst>
              <a:ext uri="{FF2B5EF4-FFF2-40B4-BE49-F238E27FC236}">
                <a16:creationId xmlns:a16="http://schemas.microsoft.com/office/drawing/2014/main" id="{F03A17D2-27AF-F845-AEF1-8FC75FEAFE93}"/>
              </a:ext>
            </a:extLst>
          </p:cNvPr>
          <p:cNvPicPr>
            <a:picLocks noChangeAspect="1"/>
          </p:cNvPicPr>
          <p:nvPr/>
        </p:nvPicPr>
        <p:blipFill>
          <a:blip r:embed="rId5"/>
          <a:stretch>
            <a:fillRect/>
          </a:stretch>
        </p:blipFill>
        <p:spPr>
          <a:xfrm>
            <a:off x="4756724" y="1691262"/>
            <a:ext cx="4199910" cy="2646818"/>
          </a:xfrm>
          <a:prstGeom prst="rect">
            <a:avLst/>
          </a:prstGeom>
        </p:spPr>
      </p:pic>
    </p:spTree>
    <p:extLst>
      <p:ext uri="{BB962C8B-B14F-4D97-AF65-F5344CB8AC3E}">
        <p14:creationId xmlns:p14="http://schemas.microsoft.com/office/powerpoint/2010/main" val="142894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244696"/>
            <a:ext cx="7249563" cy="742200"/>
          </a:xfrm>
          <a:prstGeom prst="rect">
            <a:avLst/>
          </a:prstGeom>
          <a:noFill/>
          <a:ln>
            <a:noFill/>
          </a:ln>
        </p:spPr>
        <p:txBody>
          <a:bodyPr spcFirstLastPara="1" wrap="square" lIns="68575" tIns="34275" rIns="68575" bIns="34275" anchor="ctr" anchorCtr="0">
            <a:noAutofit/>
          </a:bodyPr>
          <a:lstStyle/>
          <a:p>
            <a:pPr marL="342900" lvl="1"/>
            <a:r>
              <a:rPr lang="en" sz="4000" dirty="0">
                <a:solidFill>
                  <a:schemeClr val="dk1"/>
                </a:solidFill>
                <a:latin typeface="Playfair Display Medium"/>
                <a:ea typeface="Playfair Display Medium"/>
                <a:cs typeface="Playfair Display Medium"/>
                <a:sym typeface="Playfair Display Medium"/>
              </a:rPr>
              <a:t>5. </a:t>
            </a:r>
            <a:r>
              <a:rPr lang="en-US" sz="4000" dirty="0">
                <a:solidFill>
                  <a:schemeClr val="dk1"/>
                </a:solidFill>
                <a:latin typeface="Playfair Display Medium"/>
                <a:ea typeface="Playfair Display Medium"/>
                <a:cs typeface="Playfair Display Medium"/>
                <a:sym typeface="Playfair Display Medium"/>
              </a:rPr>
              <a:t>Now what?</a:t>
            </a:r>
            <a:endParaRPr sz="40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715327" y="986896"/>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332605" y="1126555"/>
            <a:ext cx="6857438" cy="3801010"/>
          </a:xfrm>
          <a:prstGeom prst="rect">
            <a:avLst/>
          </a:prstGeom>
          <a:noFill/>
          <a:ln>
            <a:noFill/>
          </a:ln>
        </p:spPr>
        <p:txBody>
          <a:bodyPr spcFirstLastPara="1" wrap="square" lIns="91425" tIns="91425" rIns="91425" bIns="91425" anchor="t" anchorCtr="0">
            <a:spAutoFit/>
          </a:bodyPr>
          <a:lstStyle/>
          <a:p>
            <a:pPr algn="ctr"/>
            <a:r>
              <a:rPr lang="en-US" sz="2400" dirty="0"/>
              <a:t>Discussion Questions</a:t>
            </a:r>
          </a:p>
          <a:p>
            <a:pPr algn="ctr"/>
            <a:endParaRPr lang="en-US" sz="1800" b="1" dirty="0"/>
          </a:p>
          <a:p>
            <a:pPr marL="285750" lvl="0" indent="-285750">
              <a:buFont typeface="Arial" panose="020B0604020202020204" pitchFamily="34" charset="0"/>
              <a:buChar char="•"/>
            </a:pPr>
            <a:r>
              <a:rPr lang="en-US" sz="1500" dirty="0"/>
              <a:t>How do successful leaders manage the inherent disconnect between aspirational values and related actions? Can you identify leaders who espouse certain values but fail live up to them? What are the short-term results of the disconnect? Long-term? </a:t>
            </a:r>
            <a:br>
              <a:rPr lang="en-US" sz="1500" dirty="0"/>
            </a:br>
            <a:endParaRPr lang="en-US" sz="1500" dirty="0"/>
          </a:p>
          <a:p>
            <a:pPr marL="285750" lvl="0" indent="-285750">
              <a:buFont typeface="Arial" panose="020B0604020202020204" pitchFamily="34" charset="0"/>
              <a:buChar char="•"/>
            </a:pPr>
            <a:r>
              <a:rPr lang="en-US" sz="1500" dirty="0"/>
              <a:t>Are some values more fundamental than others? If so, how should this shift leadership communication? If not, how do leaders reconcile inherent conflicts between values?</a:t>
            </a:r>
            <a:br>
              <a:rPr lang="en-US" sz="1500" dirty="0"/>
            </a:br>
            <a:endParaRPr lang="en-US" sz="1500" dirty="0"/>
          </a:p>
          <a:p>
            <a:pPr marL="285750" lvl="0" indent="-285750">
              <a:buFont typeface="Arial" panose="020B0604020202020204" pitchFamily="34" charset="0"/>
              <a:buChar char="•"/>
            </a:pPr>
            <a:r>
              <a:rPr lang="en-US" sz="1500" dirty="0"/>
              <a:t>How do successful leaders talk about the price of living by a particular value? Examples? </a:t>
            </a:r>
          </a:p>
          <a:p>
            <a:endParaRPr lang="en-US" dirty="0"/>
          </a:p>
          <a:p>
            <a:r>
              <a:rPr lang="en-US" dirty="0"/>
              <a:t> </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29EC08E2-768F-4642-820A-C9188ABD398D}"/>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1B2F46CB-8F9B-A043-BDD9-19B1545F595B}"/>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9</a:t>
            </a:fld>
            <a:endParaRPr lang="en-US" b="1" dirty="0">
              <a:solidFill>
                <a:schemeClr val="accent3">
                  <a:lumMod val="60000"/>
                  <a:lumOff val="40000"/>
                </a:schemeClr>
              </a:solidFill>
            </a:endParaRPr>
          </a:p>
        </p:txBody>
      </p:sp>
      <p:pic>
        <p:nvPicPr>
          <p:cNvPr id="9" name="Picture 8">
            <a:extLst>
              <a:ext uri="{FF2B5EF4-FFF2-40B4-BE49-F238E27FC236}">
                <a16:creationId xmlns:a16="http://schemas.microsoft.com/office/drawing/2014/main" id="{62B5D4BE-9043-9E44-BAEF-D9ED4DE5BBD1}"/>
              </a:ext>
            </a:extLst>
          </p:cNvPr>
          <p:cNvPicPr>
            <a:picLocks noChangeAspect="1"/>
          </p:cNvPicPr>
          <p:nvPr/>
        </p:nvPicPr>
        <p:blipFill>
          <a:blip r:embed="rId4"/>
          <a:stretch>
            <a:fillRect/>
          </a:stretch>
        </p:blipFill>
        <p:spPr>
          <a:xfrm>
            <a:off x="7042241" y="1545248"/>
            <a:ext cx="1935448" cy="1406749"/>
          </a:xfrm>
          <a:prstGeom prst="rect">
            <a:avLst/>
          </a:prstGeom>
        </p:spPr>
      </p:pic>
    </p:spTree>
    <p:extLst>
      <p:ext uri="{BB962C8B-B14F-4D97-AF65-F5344CB8AC3E}">
        <p14:creationId xmlns:p14="http://schemas.microsoft.com/office/powerpoint/2010/main" val="226749095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134199"/>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spAutoFit/>
      </a:bodyPr>
      <a:lstStyle>
        <a:defPPr marL="342900" indent="-342900" algn="l">
          <a:lnSpc>
            <a:spcPct val="150000"/>
          </a:lnSpc>
          <a:buFont typeface="+mj-lt"/>
          <a:buAutoNum type="arabicPeriod"/>
          <a:defRPr b="1" dirty="0"/>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381</Words>
  <Application>Microsoft Macintosh PowerPoint</Application>
  <PresentationFormat>On-screen Show (16:9)</PresentationFormat>
  <Paragraphs>71</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Lato</vt:lpstr>
      <vt:lpstr>Playfair Display</vt:lpstr>
      <vt:lpstr>Playfair Display ExtraBold</vt:lpstr>
      <vt:lpstr>Playfair Display Medium</vt:lpstr>
      <vt:lpstr>Roboto</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26</cp:revision>
  <cp:lastPrinted>2022-07-16T23:13:59Z</cp:lastPrinted>
  <dcterms:modified xsi:type="dcterms:W3CDTF">2022-07-23T20:39:22Z</dcterms:modified>
</cp:coreProperties>
</file>