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3"/>
  </p:notesMasterIdLst>
  <p:sldIdLst>
    <p:sldId id="263" r:id="rId3"/>
    <p:sldId id="257" r:id="rId4"/>
    <p:sldId id="260" r:id="rId5"/>
    <p:sldId id="268" r:id="rId6"/>
    <p:sldId id="269" r:id="rId7"/>
    <p:sldId id="271" r:id="rId8"/>
    <p:sldId id="272" r:id="rId9"/>
    <p:sldId id="270" r:id="rId10"/>
    <p:sldId id="265" r:id="rId11"/>
    <p:sldId id="27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3717E-603C-3141-B809-C503744187CB}" type="doc">
      <dgm:prSet loTypeId="urn:microsoft.com/office/officeart/2005/8/layout/cycle7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68B3AC-773C-D34A-8312-D40D1B428B57}">
      <dgm:prSet phldrT="[Text]"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Important</a:t>
          </a:r>
        </a:p>
      </dgm:t>
    </dgm:pt>
    <dgm:pt modelId="{609F9AF5-8E0D-CD49-96B2-9A31C91A21BE}" type="parTrans" cxnId="{2F2F8F94-7FB9-EA42-A06F-BB82268CD82C}">
      <dgm:prSet/>
      <dgm:spPr/>
      <dgm:t>
        <a:bodyPr/>
        <a:lstStyle/>
        <a:p>
          <a:endParaRPr lang="en-US"/>
        </a:p>
      </dgm:t>
    </dgm:pt>
    <dgm:pt modelId="{443AE04C-15E9-FA4F-BE38-51B3EF5C7497}" type="sibTrans" cxnId="{2F2F8F94-7FB9-EA42-A06F-BB82268CD82C}">
      <dgm:prSet/>
      <dgm:spPr/>
      <dgm:t>
        <a:bodyPr/>
        <a:lstStyle/>
        <a:p>
          <a:endParaRPr lang="en-US" dirty="0"/>
        </a:p>
      </dgm:t>
    </dgm:pt>
    <dgm:pt modelId="{9F7A2CE3-CD3F-304F-A9F2-45275F83681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Smart</a:t>
          </a:r>
        </a:p>
      </dgm:t>
    </dgm:pt>
    <dgm:pt modelId="{65FABFAA-90BF-464E-A5AF-C7A5F686BF77}" type="parTrans" cxnId="{03E9ED4D-1251-A444-9021-C98A1C8A3D68}">
      <dgm:prSet/>
      <dgm:spPr/>
      <dgm:t>
        <a:bodyPr/>
        <a:lstStyle/>
        <a:p>
          <a:endParaRPr lang="en-US"/>
        </a:p>
      </dgm:t>
    </dgm:pt>
    <dgm:pt modelId="{F18F4D76-17A5-3B45-83A5-3F9CF4AF7292}" type="sibTrans" cxnId="{03E9ED4D-1251-A444-9021-C98A1C8A3D68}">
      <dgm:prSet/>
      <dgm:spPr/>
      <dgm:t>
        <a:bodyPr/>
        <a:lstStyle/>
        <a:p>
          <a:endParaRPr lang="en-US" dirty="0"/>
        </a:p>
      </dgm:t>
    </dgm:pt>
    <dgm:pt modelId="{BE575887-55A2-7A4E-9706-F6ECE4C8D4C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Right</a:t>
          </a:r>
        </a:p>
      </dgm:t>
    </dgm:pt>
    <dgm:pt modelId="{1EA0CBB5-1C75-D547-B228-59CDAE8731D3}" type="parTrans" cxnId="{A186FE6B-D65A-A54D-8CC4-89851D621F4F}">
      <dgm:prSet/>
      <dgm:spPr/>
      <dgm:t>
        <a:bodyPr/>
        <a:lstStyle/>
        <a:p>
          <a:endParaRPr lang="en-US"/>
        </a:p>
      </dgm:t>
    </dgm:pt>
    <dgm:pt modelId="{5D713668-8D4D-2F40-95E8-1ABEA17BA4BA}" type="sibTrans" cxnId="{A186FE6B-D65A-A54D-8CC4-89851D621F4F}">
      <dgm:prSet/>
      <dgm:spPr/>
      <dgm:t>
        <a:bodyPr/>
        <a:lstStyle/>
        <a:p>
          <a:endParaRPr lang="en-US" dirty="0"/>
        </a:p>
      </dgm:t>
    </dgm:pt>
    <dgm:pt modelId="{2BCABD58-EB5B-D94C-A7BD-33A0846A6977}" type="pres">
      <dgm:prSet presAssocID="{5F43717E-603C-3141-B809-C503744187CB}" presName="Name0" presStyleCnt="0">
        <dgm:presLayoutVars>
          <dgm:dir/>
          <dgm:resizeHandles val="exact"/>
        </dgm:presLayoutVars>
      </dgm:prSet>
      <dgm:spPr/>
    </dgm:pt>
    <dgm:pt modelId="{A2BF1DB9-1BEA-3C4D-8923-7EFAFF4378CC}" type="pres">
      <dgm:prSet presAssocID="{A568B3AC-773C-D34A-8312-D40D1B428B57}" presName="node" presStyleLbl="node1" presStyleIdx="0" presStyleCnt="3">
        <dgm:presLayoutVars>
          <dgm:bulletEnabled val="1"/>
        </dgm:presLayoutVars>
      </dgm:prSet>
      <dgm:spPr/>
    </dgm:pt>
    <dgm:pt modelId="{B7FF35C0-A1BE-5A40-8773-08716368C011}" type="pres">
      <dgm:prSet presAssocID="{443AE04C-15E9-FA4F-BE38-51B3EF5C7497}" presName="sibTrans" presStyleLbl="sibTrans2D1" presStyleIdx="0" presStyleCnt="3"/>
      <dgm:spPr/>
    </dgm:pt>
    <dgm:pt modelId="{ED954385-588A-A54A-9F63-0BBA4F72D788}" type="pres">
      <dgm:prSet presAssocID="{443AE04C-15E9-FA4F-BE38-51B3EF5C7497}" presName="connectorText" presStyleLbl="sibTrans2D1" presStyleIdx="0" presStyleCnt="3"/>
      <dgm:spPr/>
    </dgm:pt>
    <dgm:pt modelId="{8A4AC0D3-C205-A140-A9BD-4A000C28CB93}" type="pres">
      <dgm:prSet presAssocID="{9F7A2CE3-CD3F-304F-A9F2-45275F83681E}" presName="node" presStyleLbl="node1" presStyleIdx="1" presStyleCnt="3">
        <dgm:presLayoutVars>
          <dgm:bulletEnabled val="1"/>
        </dgm:presLayoutVars>
      </dgm:prSet>
      <dgm:spPr/>
    </dgm:pt>
    <dgm:pt modelId="{B46A1269-ECEF-2344-9725-83071E9FB2BB}" type="pres">
      <dgm:prSet presAssocID="{F18F4D76-17A5-3B45-83A5-3F9CF4AF7292}" presName="sibTrans" presStyleLbl="sibTrans2D1" presStyleIdx="1" presStyleCnt="3"/>
      <dgm:spPr/>
    </dgm:pt>
    <dgm:pt modelId="{8A3E58A5-85F7-C040-8414-4450FB408B31}" type="pres">
      <dgm:prSet presAssocID="{F18F4D76-17A5-3B45-83A5-3F9CF4AF7292}" presName="connectorText" presStyleLbl="sibTrans2D1" presStyleIdx="1" presStyleCnt="3"/>
      <dgm:spPr/>
    </dgm:pt>
    <dgm:pt modelId="{FDE3060F-B048-1849-A9C1-8618E843165D}" type="pres">
      <dgm:prSet presAssocID="{BE575887-55A2-7A4E-9706-F6ECE4C8D4C3}" presName="node" presStyleLbl="node1" presStyleIdx="2" presStyleCnt="3">
        <dgm:presLayoutVars>
          <dgm:bulletEnabled val="1"/>
        </dgm:presLayoutVars>
      </dgm:prSet>
      <dgm:spPr/>
    </dgm:pt>
    <dgm:pt modelId="{2F77E57C-F732-324F-88C2-DD8FD63E0BC7}" type="pres">
      <dgm:prSet presAssocID="{5D713668-8D4D-2F40-95E8-1ABEA17BA4BA}" presName="sibTrans" presStyleLbl="sibTrans2D1" presStyleIdx="2" presStyleCnt="3"/>
      <dgm:spPr/>
    </dgm:pt>
    <dgm:pt modelId="{DB7704D3-E44F-AB43-B5B0-9DF648BA9C2F}" type="pres">
      <dgm:prSet presAssocID="{5D713668-8D4D-2F40-95E8-1ABEA17BA4BA}" presName="connectorText" presStyleLbl="sibTrans2D1" presStyleIdx="2" presStyleCnt="3"/>
      <dgm:spPr/>
    </dgm:pt>
  </dgm:ptLst>
  <dgm:cxnLst>
    <dgm:cxn modelId="{23A1A703-1DEA-C74B-9EB6-ABF2DDDA4438}" type="presOf" srcId="{443AE04C-15E9-FA4F-BE38-51B3EF5C7497}" destId="{ED954385-588A-A54A-9F63-0BBA4F72D788}" srcOrd="1" destOrd="0" presId="urn:microsoft.com/office/officeart/2005/8/layout/cycle7"/>
    <dgm:cxn modelId="{201D7423-ECA5-984D-B427-F0F61AED9DEF}" type="presOf" srcId="{443AE04C-15E9-FA4F-BE38-51B3EF5C7497}" destId="{B7FF35C0-A1BE-5A40-8773-08716368C011}" srcOrd="0" destOrd="0" presId="urn:microsoft.com/office/officeart/2005/8/layout/cycle7"/>
    <dgm:cxn modelId="{95EA8E29-6D3E-2641-A55E-55ED5794E321}" type="presOf" srcId="{F18F4D76-17A5-3B45-83A5-3F9CF4AF7292}" destId="{B46A1269-ECEF-2344-9725-83071E9FB2BB}" srcOrd="0" destOrd="0" presId="urn:microsoft.com/office/officeart/2005/8/layout/cycle7"/>
    <dgm:cxn modelId="{8E21B730-B164-9D49-81D9-1EF41231AAF0}" type="presOf" srcId="{F18F4D76-17A5-3B45-83A5-3F9CF4AF7292}" destId="{8A3E58A5-85F7-C040-8414-4450FB408B31}" srcOrd="1" destOrd="0" presId="urn:microsoft.com/office/officeart/2005/8/layout/cycle7"/>
    <dgm:cxn modelId="{BD905248-99A4-7041-B36C-77634FF788FE}" type="presOf" srcId="{A568B3AC-773C-D34A-8312-D40D1B428B57}" destId="{A2BF1DB9-1BEA-3C4D-8923-7EFAFF4378CC}" srcOrd="0" destOrd="0" presId="urn:microsoft.com/office/officeart/2005/8/layout/cycle7"/>
    <dgm:cxn modelId="{03E9ED4D-1251-A444-9021-C98A1C8A3D68}" srcId="{5F43717E-603C-3141-B809-C503744187CB}" destId="{9F7A2CE3-CD3F-304F-A9F2-45275F83681E}" srcOrd="1" destOrd="0" parTransId="{65FABFAA-90BF-464E-A5AF-C7A5F686BF77}" sibTransId="{F18F4D76-17A5-3B45-83A5-3F9CF4AF7292}"/>
    <dgm:cxn modelId="{A186FE6B-D65A-A54D-8CC4-89851D621F4F}" srcId="{5F43717E-603C-3141-B809-C503744187CB}" destId="{BE575887-55A2-7A4E-9706-F6ECE4C8D4C3}" srcOrd="2" destOrd="0" parTransId="{1EA0CBB5-1C75-D547-B228-59CDAE8731D3}" sibTransId="{5D713668-8D4D-2F40-95E8-1ABEA17BA4BA}"/>
    <dgm:cxn modelId="{99C8487C-4D8C-3940-8F5B-18FF0D3AE3D8}" type="presOf" srcId="{5D713668-8D4D-2F40-95E8-1ABEA17BA4BA}" destId="{2F77E57C-F732-324F-88C2-DD8FD63E0BC7}" srcOrd="0" destOrd="0" presId="urn:microsoft.com/office/officeart/2005/8/layout/cycle7"/>
    <dgm:cxn modelId="{6D2A208A-54B2-4C47-A1BB-FC6143F50427}" type="presOf" srcId="{9F7A2CE3-CD3F-304F-A9F2-45275F83681E}" destId="{8A4AC0D3-C205-A140-A9BD-4A000C28CB93}" srcOrd="0" destOrd="0" presId="urn:microsoft.com/office/officeart/2005/8/layout/cycle7"/>
    <dgm:cxn modelId="{2F2F8F94-7FB9-EA42-A06F-BB82268CD82C}" srcId="{5F43717E-603C-3141-B809-C503744187CB}" destId="{A568B3AC-773C-D34A-8312-D40D1B428B57}" srcOrd="0" destOrd="0" parTransId="{609F9AF5-8E0D-CD49-96B2-9A31C91A21BE}" sibTransId="{443AE04C-15E9-FA4F-BE38-51B3EF5C7497}"/>
    <dgm:cxn modelId="{B85AF297-3797-4C4F-AAEE-0F56F4B2FE00}" type="presOf" srcId="{5F43717E-603C-3141-B809-C503744187CB}" destId="{2BCABD58-EB5B-D94C-A7BD-33A0846A6977}" srcOrd="0" destOrd="0" presId="urn:microsoft.com/office/officeart/2005/8/layout/cycle7"/>
    <dgm:cxn modelId="{D53CB8A3-991B-174D-B8A3-B6AC23EDB7D8}" type="presOf" srcId="{BE575887-55A2-7A4E-9706-F6ECE4C8D4C3}" destId="{FDE3060F-B048-1849-A9C1-8618E843165D}" srcOrd="0" destOrd="0" presId="urn:microsoft.com/office/officeart/2005/8/layout/cycle7"/>
    <dgm:cxn modelId="{9B5C95B7-165D-3047-BB43-CD5055B3A81F}" type="presOf" srcId="{5D713668-8D4D-2F40-95E8-1ABEA17BA4BA}" destId="{DB7704D3-E44F-AB43-B5B0-9DF648BA9C2F}" srcOrd="1" destOrd="0" presId="urn:microsoft.com/office/officeart/2005/8/layout/cycle7"/>
    <dgm:cxn modelId="{7544DCCC-9F20-F342-8D60-1C9B6D1FC61C}" type="presParOf" srcId="{2BCABD58-EB5B-D94C-A7BD-33A0846A6977}" destId="{A2BF1DB9-1BEA-3C4D-8923-7EFAFF4378CC}" srcOrd="0" destOrd="0" presId="urn:microsoft.com/office/officeart/2005/8/layout/cycle7"/>
    <dgm:cxn modelId="{4C3429B9-46D4-BC40-B816-DD053579909D}" type="presParOf" srcId="{2BCABD58-EB5B-D94C-A7BD-33A0846A6977}" destId="{B7FF35C0-A1BE-5A40-8773-08716368C011}" srcOrd="1" destOrd="0" presId="urn:microsoft.com/office/officeart/2005/8/layout/cycle7"/>
    <dgm:cxn modelId="{AB037B51-CC44-5447-99B8-223C55403521}" type="presParOf" srcId="{B7FF35C0-A1BE-5A40-8773-08716368C011}" destId="{ED954385-588A-A54A-9F63-0BBA4F72D788}" srcOrd="0" destOrd="0" presId="urn:microsoft.com/office/officeart/2005/8/layout/cycle7"/>
    <dgm:cxn modelId="{840BC7A1-8A5F-7049-94D5-24BBAE592086}" type="presParOf" srcId="{2BCABD58-EB5B-D94C-A7BD-33A0846A6977}" destId="{8A4AC0D3-C205-A140-A9BD-4A000C28CB93}" srcOrd="2" destOrd="0" presId="urn:microsoft.com/office/officeart/2005/8/layout/cycle7"/>
    <dgm:cxn modelId="{B30A5F13-9084-9040-A89C-4C1CF5459E54}" type="presParOf" srcId="{2BCABD58-EB5B-D94C-A7BD-33A0846A6977}" destId="{B46A1269-ECEF-2344-9725-83071E9FB2BB}" srcOrd="3" destOrd="0" presId="urn:microsoft.com/office/officeart/2005/8/layout/cycle7"/>
    <dgm:cxn modelId="{6332E93C-CE63-B345-B3C5-3210219BBE41}" type="presParOf" srcId="{B46A1269-ECEF-2344-9725-83071E9FB2BB}" destId="{8A3E58A5-85F7-C040-8414-4450FB408B31}" srcOrd="0" destOrd="0" presId="urn:microsoft.com/office/officeart/2005/8/layout/cycle7"/>
    <dgm:cxn modelId="{9EEC565B-3856-D44F-A566-01C404B09621}" type="presParOf" srcId="{2BCABD58-EB5B-D94C-A7BD-33A0846A6977}" destId="{FDE3060F-B048-1849-A9C1-8618E843165D}" srcOrd="4" destOrd="0" presId="urn:microsoft.com/office/officeart/2005/8/layout/cycle7"/>
    <dgm:cxn modelId="{1EB813F3-FE07-8845-AA67-837E6807EEBF}" type="presParOf" srcId="{2BCABD58-EB5B-D94C-A7BD-33A0846A6977}" destId="{2F77E57C-F732-324F-88C2-DD8FD63E0BC7}" srcOrd="5" destOrd="0" presId="urn:microsoft.com/office/officeart/2005/8/layout/cycle7"/>
    <dgm:cxn modelId="{80A2F008-B0A1-1C48-B7E8-36E3AE874BD2}" type="presParOf" srcId="{2F77E57C-F732-324F-88C2-DD8FD63E0BC7}" destId="{DB7704D3-E44F-AB43-B5B0-9DF648BA9C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F1DB9-1BEA-3C4D-8923-7EFAFF4378CC}">
      <dsp:nvSpPr>
        <dsp:cNvPr id="0" name=""/>
        <dsp:cNvSpPr/>
      </dsp:nvSpPr>
      <dsp:spPr>
        <a:xfrm>
          <a:off x="1016192" y="257563"/>
          <a:ext cx="1229624" cy="61481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Important</a:t>
          </a:r>
        </a:p>
      </dsp:txBody>
      <dsp:txXfrm>
        <a:off x="1034199" y="275570"/>
        <a:ext cx="1193610" cy="578798"/>
      </dsp:txXfrm>
    </dsp:sp>
    <dsp:sp modelId="{B7FF35C0-A1BE-5A40-8773-08716368C011}">
      <dsp:nvSpPr>
        <dsp:cNvPr id="0" name=""/>
        <dsp:cNvSpPr/>
      </dsp:nvSpPr>
      <dsp:spPr>
        <a:xfrm rot="3600000">
          <a:off x="1818109" y="1337098"/>
          <a:ext cx="641604" cy="21518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882664" y="1380135"/>
        <a:ext cx="512494" cy="129110"/>
      </dsp:txXfrm>
    </dsp:sp>
    <dsp:sp modelId="{8A4AC0D3-C205-A140-A9BD-4A000C28CB93}">
      <dsp:nvSpPr>
        <dsp:cNvPr id="0" name=""/>
        <dsp:cNvSpPr/>
      </dsp:nvSpPr>
      <dsp:spPr>
        <a:xfrm>
          <a:off x="2032007" y="2017006"/>
          <a:ext cx="1229624" cy="61481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Smart</a:t>
          </a:r>
        </a:p>
      </dsp:txBody>
      <dsp:txXfrm>
        <a:off x="2050014" y="2035013"/>
        <a:ext cx="1193610" cy="578798"/>
      </dsp:txXfrm>
    </dsp:sp>
    <dsp:sp modelId="{B46A1269-ECEF-2344-9725-83071E9FB2BB}">
      <dsp:nvSpPr>
        <dsp:cNvPr id="0" name=""/>
        <dsp:cNvSpPr/>
      </dsp:nvSpPr>
      <dsp:spPr>
        <a:xfrm rot="10800000">
          <a:off x="1310202" y="2216820"/>
          <a:ext cx="641604" cy="21518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374757" y="2259857"/>
        <a:ext cx="512494" cy="129110"/>
      </dsp:txXfrm>
    </dsp:sp>
    <dsp:sp modelId="{FDE3060F-B048-1849-A9C1-8618E843165D}">
      <dsp:nvSpPr>
        <dsp:cNvPr id="0" name=""/>
        <dsp:cNvSpPr/>
      </dsp:nvSpPr>
      <dsp:spPr>
        <a:xfrm>
          <a:off x="377" y="2017006"/>
          <a:ext cx="1229624" cy="61481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Right</a:t>
          </a:r>
        </a:p>
      </dsp:txBody>
      <dsp:txXfrm>
        <a:off x="18384" y="2035013"/>
        <a:ext cx="1193610" cy="578798"/>
      </dsp:txXfrm>
    </dsp:sp>
    <dsp:sp modelId="{2F77E57C-F732-324F-88C2-DD8FD63E0BC7}">
      <dsp:nvSpPr>
        <dsp:cNvPr id="0" name=""/>
        <dsp:cNvSpPr/>
      </dsp:nvSpPr>
      <dsp:spPr>
        <a:xfrm rot="18000000">
          <a:off x="802294" y="1337098"/>
          <a:ext cx="641604" cy="21518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866849" y="1380135"/>
        <a:ext cx="512494" cy="12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08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04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51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497400" y="871400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22236" y="3482109"/>
            <a:ext cx="73200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600" b="1" dirty="0"/>
              <a:t>- James Thurber</a:t>
            </a:r>
          </a:p>
        </p:txBody>
      </p:sp>
      <p:sp>
        <p:nvSpPr>
          <p:cNvPr id="210" name="Google Shape;210;p38"/>
          <p:cNvSpPr txBox="1"/>
          <p:nvPr/>
        </p:nvSpPr>
        <p:spPr>
          <a:xfrm>
            <a:off x="703800" y="1925900"/>
            <a:ext cx="7736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 i="1" dirty="0"/>
              <a:t>It is better to know some of the questions than all of the answers.</a:t>
            </a:r>
            <a:endParaRPr lang="en-US" sz="2800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032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3939968" y="556709"/>
            <a:ext cx="4792901" cy="163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Uncertainty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901264" y="2102589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41369" y="109637"/>
            <a:ext cx="4792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873055" y="2285972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What does embracing uncertainty mean? 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873053" y="2769675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Why should leaders embrace uncertainty? 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873055" y="3196225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Why don’t leaders embrace uncertainty? </a:t>
              </a: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873055" y="3622750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So what? 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873055" y="4063387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71563" y="388407"/>
            <a:ext cx="8131366" cy="87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</a:t>
            </a:r>
            <a:r>
              <a:rPr lang="en-US" sz="3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does embracing uncertainty mean? 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41071" y="1195796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7017B-AC88-9D4C-9A03-6C77E39A3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66" y="1260985"/>
            <a:ext cx="3975818" cy="3728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408551"/>
            <a:ext cx="8221393" cy="74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Why should leaders embrace uncertainty?</a:t>
            </a:r>
            <a:endParaRPr sz="32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787532" y="130288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100138" y="1603608"/>
            <a:ext cx="712755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000" dirty="0"/>
              <a:t>a. Important thing to do</a:t>
            </a:r>
          </a:p>
          <a:p>
            <a:pPr lvl="0"/>
            <a:r>
              <a:rPr lang="en-US" sz="2000" dirty="0"/>
              <a:t> </a:t>
            </a:r>
          </a:p>
          <a:p>
            <a:pPr marL="342900" lvl="0" indent="-342900">
              <a:buFont typeface="+mj-lt"/>
              <a:buAutoNum type="alphaLcPeriod"/>
            </a:pPr>
            <a:endParaRPr lang="en-US" sz="2000" dirty="0"/>
          </a:p>
          <a:p>
            <a:pPr lvl="0"/>
            <a:r>
              <a:rPr lang="en-US" sz="2000" dirty="0"/>
              <a:t>b. Right thing to do </a:t>
            </a:r>
          </a:p>
          <a:p>
            <a:pPr lvl="0"/>
            <a:endParaRPr lang="en-US" sz="2000" dirty="0"/>
          </a:p>
          <a:p>
            <a:pPr marL="342900" indent="-342900">
              <a:buFont typeface="+mj-lt"/>
              <a:buAutoNum type="alphaLcPeriod"/>
            </a:pPr>
            <a:endParaRPr lang="en-US" sz="2000" dirty="0"/>
          </a:p>
          <a:p>
            <a:r>
              <a:rPr lang="en-US" sz="2000" dirty="0"/>
              <a:t>c. Smart thing to do </a:t>
            </a:r>
            <a:endParaRPr sz="20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A1DAEC-819F-1F41-8E77-1B2312693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434110"/>
              </p:ext>
            </p:extLst>
          </p:nvPr>
        </p:nvGraphicFramePr>
        <p:xfrm>
          <a:off x="4959385" y="1603608"/>
          <a:ext cx="3262009" cy="288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604396"/>
            <a:ext cx="8589524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2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</a:t>
            </a:r>
            <a:r>
              <a:rPr lang="en" sz="32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Why don’t leaders embrace uncertainty? 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787532" y="1298064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81266" y="1840917"/>
            <a:ext cx="6672262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/>
              <a:t>Overconfidence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Frustration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Expectations</a:t>
            </a:r>
          </a:p>
          <a:p>
            <a:br>
              <a:rPr lang="en-US" sz="1800" b="1" dirty="0"/>
            </a:br>
            <a:br>
              <a:rPr lang="en-US" sz="1800" b="1" dirty="0"/>
            </a:br>
            <a:endParaRPr lang="en-US" sz="18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161337F-D14A-C849-9E47-D674A6323A6D}"/>
              </a:ext>
            </a:extLst>
          </p:cNvPr>
          <p:cNvSpPr txBox="1"/>
          <p:nvPr/>
        </p:nvSpPr>
        <p:spPr>
          <a:xfrm>
            <a:off x="4794637" y="2193258"/>
            <a:ext cx="3164619" cy="1543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285750" algn="l"/>
                <a:tab pos="457200" algn="l"/>
              </a:tabLst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Humility is not the opposite of confidence. It’s the freedom for learning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285750" algn="l"/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Sally Grimes, </a:t>
            </a:r>
            <a:endParaRPr lang="en-US" sz="1800" dirty="0"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285750" algn="l"/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 of Clif Bar</a:t>
            </a:r>
            <a:endParaRPr lang="en-US" sz="1800" dirty="0"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78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layfair Display Medium"/>
              </a:rPr>
              <a:t>4. So what? </a:t>
            </a:r>
            <a:endParaRPr lang="en" sz="40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4698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31607" y="1526647"/>
            <a:ext cx="4823186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800" dirty="0"/>
              <a:t>Do you accept that there are questions that don’t have answers and issues that are unknowable? 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Do you transparently communicate about the knowns and unknowns?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Do you routinely applaud resiliency? </a:t>
            </a:r>
          </a:p>
          <a:p>
            <a:endParaRPr lang="en-US" b="1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08B96-0EC1-024B-B752-7E88E0202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68" y="1797528"/>
            <a:ext cx="3197076" cy="2751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E0D173-9E27-D54C-9731-1E629C07D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21" y="245622"/>
            <a:ext cx="786063" cy="8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0" y="315507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layfair Display Medium"/>
              </a:rPr>
              <a:t>4. So what? </a:t>
            </a:r>
            <a:r>
              <a:rPr lang="en" sz="1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layfair Display Medium"/>
              </a:rPr>
              <a:t>(cont’d) </a:t>
            </a:r>
            <a:endParaRPr lang="en" sz="1800" i="1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503262" y="104160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372766" y="1551825"/>
            <a:ext cx="5205526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1600" dirty="0"/>
              <a:t>Do you spin complex and uncertain issues 360 degrees around, by trying to see them from all sides? </a:t>
            </a:r>
          </a:p>
          <a:p>
            <a:pPr marL="342900" indent="-342900">
              <a:buFont typeface="+mj-lt"/>
              <a:buAutoNum type="alphaLcPeriod" startAt="4"/>
            </a:pPr>
            <a:endParaRPr lang="en-US" sz="16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1600" dirty="0"/>
              <a:t>Do you trust that, for the most part, people have  the organization’s best interests in mind? </a:t>
            </a:r>
          </a:p>
          <a:p>
            <a:pPr marL="342900" indent="-342900">
              <a:buFont typeface="+mj-lt"/>
              <a:buAutoNum type="alphaLcPeriod" startAt="4"/>
            </a:pPr>
            <a:endParaRPr lang="en-US" sz="16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1600" dirty="0"/>
              <a:t>Does your language convey a sense of tentativeness rather than certainty? </a:t>
            </a:r>
          </a:p>
          <a:p>
            <a:pPr marL="342900" indent="-342900">
              <a:buFont typeface="+mj-lt"/>
              <a:buAutoNum type="alphaLcPeriod" startAt="4"/>
            </a:pPr>
            <a:endParaRPr lang="en-US" sz="16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1600" dirty="0"/>
              <a:t>Do you routinely ask for help?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EDB89-934C-5743-9E03-5F7D0DD1E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545" y="1422002"/>
            <a:ext cx="3573496" cy="2315111"/>
          </a:xfrm>
          <a:prstGeom prst="rect">
            <a:avLst/>
          </a:prstGeom>
          <a:effectLst>
            <a:glow rad="127000">
              <a:schemeClr val="bg2">
                <a:lumMod val="40000"/>
                <a:lumOff val="6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76316-B27F-A041-92FD-9D1A05C2D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1455"/>
            <a:ext cx="786063" cy="8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51694" y="467922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33050" y="1333014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33050" y="1455907"/>
            <a:ext cx="7127550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800" dirty="0"/>
              <a:t>Discussion Questions</a:t>
            </a:r>
          </a:p>
          <a:p>
            <a:pPr algn="ctr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some examples of leaders who have provided false certainty? What were the short-term results? Long-term results?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How do you successfully talk to people who almost demand certainty from a leader?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How do successful leaders blend humility and confidence?</a:t>
            </a:r>
          </a:p>
          <a:p>
            <a:r>
              <a:rPr lang="en-US" sz="2200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294534" y="4755092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346</Words>
  <Application>Microsoft Macintosh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Lato</vt:lpstr>
      <vt:lpstr>New York</vt:lpstr>
      <vt:lpstr>Playfair Display</vt:lpstr>
      <vt:lpstr>Playfair Display ExtraBold</vt:lpstr>
      <vt:lpstr>Playfair Display Medium</vt:lpstr>
      <vt:lpstr>Roboto</vt:lpstr>
      <vt:lpstr>Arial</vt:lpstr>
      <vt:lpstr>Calibri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28</cp:revision>
  <cp:lastPrinted>2022-07-16T22:28:28Z</cp:lastPrinted>
  <dcterms:modified xsi:type="dcterms:W3CDTF">2022-07-23T20:38:46Z</dcterms:modified>
</cp:coreProperties>
</file>