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6" r:id="rId1"/>
    <p:sldMasterId id="2147483677" r:id="rId2"/>
  </p:sldMasterIdLst>
  <p:notesMasterIdLst>
    <p:notesMasterId r:id="rId14"/>
  </p:notesMasterIdLst>
  <p:sldIdLst>
    <p:sldId id="263" r:id="rId3"/>
    <p:sldId id="257" r:id="rId4"/>
    <p:sldId id="260" r:id="rId5"/>
    <p:sldId id="268" r:id="rId6"/>
    <p:sldId id="276" r:id="rId7"/>
    <p:sldId id="283" r:id="rId8"/>
    <p:sldId id="272" r:id="rId9"/>
    <p:sldId id="275" r:id="rId10"/>
    <p:sldId id="270" r:id="rId11"/>
    <p:sldId id="265" r:id="rId12"/>
    <p:sldId id="274" r:id="rId1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48"/>
    <p:restoredTop sz="94674"/>
  </p:normalViewPr>
  <p:slideViewPr>
    <p:cSldViewPr snapToGrid="0">
      <p:cViewPr varScale="1">
        <p:scale>
          <a:sx n="159" d="100"/>
          <a:sy n="159" d="100"/>
        </p:scale>
        <p:origin x="496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1379f10d246_2_19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4" name="Google Shape;204;g1379f10d246_2_1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1379f10d246_2_5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9" name="Google Shape;239;g1379f10d246_2_5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379f10d246_2_8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g1379f10d246_2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145635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379f10d246_2_8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19;g1379f10d246_2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1379f10d246_0_7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0" name="Google Shape;160;g1379f10d246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1379f10d246_0_7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0" name="Google Shape;160;g1379f10d246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46225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1379f10d246_0_7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0" name="Google Shape;160;g1379f10d246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440621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1379f10d246_0_7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0" name="Google Shape;160;g1379f10d246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13404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1379f10d246_0_7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0" name="Google Shape;160;g1379f10d246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997128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1379f10d246_0_7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0" name="Google Shape;160;g1379f10d246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51300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1379f10d246_0_7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0" name="Google Shape;160;g1379f10d246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339307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>
            <a:spLocks noGrp="1"/>
          </p:cNvSpPr>
          <p:nvPr>
            <p:ph type="pic" idx="2"/>
          </p:nvPr>
        </p:nvSpPr>
        <p:spPr>
          <a:xfrm>
            <a:off x="1" y="0"/>
            <a:ext cx="4571999" cy="5143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6"/>
          <p:cNvSpPr>
            <a:spLocks noGrp="1"/>
          </p:cNvSpPr>
          <p:nvPr>
            <p:ph type="pic" idx="2"/>
          </p:nvPr>
        </p:nvSpPr>
        <p:spPr>
          <a:xfrm>
            <a:off x="1284515" y="722540"/>
            <a:ext cx="3287485" cy="3698421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Title Slide">
  <p:cSld name="14_Title Slide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0"/>
          <p:cNvSpPr>
            <a:spLocks noGrp="1"/>
          </p:cNvSpPr>
          <p:nvPr>
            <p:ph type="pic" idx="2"/>
          </p:nvPr>
        </p:nvSpPr>
        <p:spPr>
          <a:xfrm>
            <a:off x="0" y="2586038"/>
            <a:ext cx="9144000" cy="2557463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1"/>
          <p:cNvSpPr>
            <a:spLocks noGrp="1"/>
          </p:cNvSpPr>
          <p:nvPr>
            <p:ph type="pic" idx="2"/>
          </p:nvPr>
        </p:nvSpPr>
        <p:spPr>
          <a:xfrm>
            <a:off x="754420" y="0"/>
            <a:ext cx="3980866" cy="437605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3"/>
          <p:cNvSpPr>
            <a:spLocks noGrp="1"/>
          </p:cNvSpPr>
          <p:nvPr>
            <p:ph type="pic" idx="2"/>
          </p:nvPr>
        </p:nvSpPr>
        <p:spPr>
          <a:xfrm>
            <a:off x="698047" y="561499"/>
            <a:ext cx="3286125" cy="4020502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Title and Content">
  <p:cSld name="19_Title and Conten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4"/>
          <p:cNvSpPr>
            <a:spLocks noGrp="1"/>
          </p:cNvSpPr>
          <p:nvPr>
            <p:ph type="pic" idx="2"/>
          </p:nvPr>
        </p:nvSpPr>
        <p:spPr>
          <a:xfrm>
            <a:off x="2316625" y="1287236"/>
            <a:ext cx="1977075" cy="2569029"/>
          </a:xfrm>
          <a:prstGeom prst="rect">
            <a:avLst/>
          </a:prstGeom>
          <a:noFill/>
          <a:ln>
            <a:noFill/>
          </a:ln>
        </p:spPr>
      </p:sp>
      <p:sp>
        <p:nvSpPr>
          <p:cNvPr id="77" name="Google Shape;77;p24"/>
          <p:cNvSpPr>
            <a:spLocks noGrp="1"/>
          </p:cNvSpPr>
          <p:nvPr>
            <p:ph type="pic" idx="3"/>
          </p:nvPr>
        </p:nvSpPr>
        <p:spPr>
          <a:xfrm>
            <a:off x="4824502" y="1287236"/>
            <a:ext cx="1977075" cy="2569029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Blank">
  <p:cSld name="18_Blank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5"/>
          <p:cNvSpPr>
            <a:spLocks noGrp="1"/>
          </p:cNvSpPr>
          <p:nvPr>
            <p:ph type="pic" idx="2"/>
          </p:nvPr>
        </p:nvSpPr>
        <p:spPr>
          <a:xfrm>
            <a:off x="1618367" y="1428751"/>
            <a:ext cx="1941263" cy="16001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80" name="Google Shape;80;p25"/>
          <p:cNvSpPr>
            <a:spLocks noGrp="1"/>
          </p:cNvSpPr>
          <p:nvPr>
            <p:ph type="pic" idx="3"/>
          </p:nvPr>
        </p:nvSpPr>
        <p:spPr>
          <a:xfrm>
            <a:off x="3429000" y="1200152"/>
            <a:ext cx="2286000" cy="209018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81" name="Google Shape;81;p25"/>
          <p:cNvSpPr>
            <a:spLocks noGrp="1"/>
          </p:cNvSpPr>
          <p:nvPr>
            <p:ph type="pic" idx="4"/>
          </p:nvPr>
        </p:nvSpPr>
        <p:spPr>
          <a:xfrm>
            <a:off x="5584373" y="1428751"/>
            <a:ext cx="1941263" cy="16001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7_Custom Layout">
  <p:cSld name="37_Custom Layou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6"/>
          <p:cNvSpPr>
            <a:spLocks noGrp="1"/>
          </p:cNvSpPr>
          <p:nvPr>
            <p:ph type="pic" idx="2"/>
          </p:nvPr>
        </p:nvSpPr>
        <p:spPr>
          <a:xfrm>
            <a:off x="1129941" y="1323975"/>
            <a:ext cx="1470384" cy="3013107"/>
          </a:xfrm>
          <a:prstGeom prst="rect">
            <a:avLst/>
          </a:prstGeom>
          <a:noFill/>
          <a:ln>
            <a:noFill/>
          </a:ln>
        </p:spPr>
      </p:sp>
      <p:sp>
        <p:nvSpPr>
          <p:cNvPr id="84" name="Google Shape;84;p26"/>
          <p:cNvSpPr>
            <a:spLocks noGrp="1"/>
          </p:cNvSpPr>
          <p:nvPr>
            <p:ph type="pic" idx="3"/>
          </p:nvPr>
        </p:nvSpPr>
        <p:spPr>
          <a:xfrm>
            <a:off x="2394900" y="806418"/>
            <a:ext cx="1648463" cy="3530664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7"/>
          <p:cNvSpPr>
            <a:spLocks noGrp="1"/>
          </p:cNvSpPr>
          <p:nvPr>
            <p:ph type="pic" idx="2"/>
          </p:nvPr>
        </p:nvSpPr>
        <p:spPr>
          <a:xfrm>
            <a:off x="1079168" y="812569"/>
            <a:ext cx="2478711" cy="3518363"/>
          </a:xfrm>
          <a:prstGeom prst="roundRect">
            <a:avLst>
              <a:gd name="adj" fmla="val 2709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7_Custom Layout">
  <p:cSld name="47_Custom Layou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004015" y="1246313"/>
            <a:ext cx="4758986" cy="2650875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28"/>
          <p:cNvSpPr>
            <a:spLocks noGrp="1"/>
          </p:cNvSpPr>
          <p:nvPr>
            <p:ph type="pic" idx="2"/>
          </p:nvPr>
        </p:nvSpPr>
        <p:spPr>
          <a:xfrm>
            <a:off x="4692094" y="1408514"/>
            <a:ext cx="3367701" cy="2158969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0"/>
          <p:cNvSpPr>
            <a:spLocks noGrp="1"/>
          </p:cNvSpPr>
          <p:nvPr>
            <p:ph type="pic" idx="2"/>
          </p:nvPr>
        </p:nvSpPr>
        <p:spPr>
          <a:xfrm>
            <a:off x="0" y="1063823"/>
            <a:ext cx="9144000" cy="3015853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4" r:id="rId4"/>
    <p:sldLayoutId id="2147483665" r:id="rId5"/>
    <p:sldLayoutId id="2147483666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5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.tiff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38"/>
          <p:cNvPicPr preferRelativeResize="0"/>
          <p:nvPr/>
        </p:nvPicPr>
        <p:blipFill rotWithShape="1">
          <a:blip r:embed="rId3">
            <a:alphaModFix/>
          </a:blip>
          <a:srcRect t="15200" b="723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38"/>
          <p:cNvSpPr txBox="1"/>
          <p:nvPr/>
        </p:nvSpPr>
        <p:spPr>
          <a:xfrm>
            <a:off x="354395" y="1139959"/>
            <a:ext cx="7942800" cy="19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0" dirty="0">
                <a:solidFill>
                  <a:srgbClr val="A8A9AA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rPr>
              <a:t>“</a:t>
            </a:r>
            <a:endParaRPr sz="2400" dirty="0">
              <a:solidFill>
                <a:srgbClr val="A8A9AA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208" name="Google Shape;208;p38"/>
          <p:cNvCxnSpPr/>
          <p:nvPr/>
        </p:nvCxnSpPr>
        <p:spPr>
          <a:xfrm>
            <a:off x="911925" y="3117859"/>
            <a:ext cx="7320000" cy="0"/>
          </a:xfrm>
          <a:prstGeom prst="straightConnector1">
            <a:avLst/>
          </a:prstGeom>
          <a:noFill/>
          <a:ln w="28575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09" name="Google Shape;209;p38"/>
          <p:cNvSpPr txBox="1"/>
          <p:nvPr/>
        </p:nvSpPr>
        <p:spPr>
          <a:xfrm>
            <a:off x="1222236" y="3482109"/>
            <a:ext cx="7320000" cy="592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algn="ctr"/>
            <a:r>
              <a:rPr lang="en-US" sz="1800" dirty="0"/>
              <a:t>- </a:t>
            </a:r>
            <a:r>
              <a:rPr lang="en-US" dirty="0"/>
              <a:t>James </a:t>
            </a:r>
            <a:r>
              <a:rPr lang="en-US" dirty="0" err="1"/>
              <a:t>Humes</a:t>
            </a:r>
            <a:endParaRPr lang="en-US" sz="1800" dirty="0"/>
          </a:p>
          <a:p>
            <a:pPr algn="ctr"/>
            <a:endParaRPr lang="en-US" sz="1600" dirty="0"/>
          </a:p>
        </p:txBody>
      </p:sp>
      <p:sp>
        <p:nvSpPr>
          <p:cNvPr id="210" name="Google Shape;210;p38"/>
          <p:cNvSpPr txBox="1"/>
          <p:nvPr/>
        </p:nvSpPr>
        <p:spPr>
          <a:xfrm>
            <a:off x="354395" y="2128909"/>
            <a:ext cx="8789605" cy="584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2600" i="1" dirty="0"/>
              <a:t>The art of communication is the language of leadership.</a:t>
            </a:r>
            <a:r>
              <a:rPr lang="en-US" sz="2600" dirty="0"/>
              <a:t> </a:t>
            </a:r>
          </a:p>
        </p:txBody>
      </p:sp>
      <p:pic>
        <p:nvPicPr>
          <p:cNvPr id="7" name="Google Shape;113;p31">
            <a:extLst>
              <a:ext uri="{FF2B5EF4-FFF2-40B4-BE49-F238E27FC236}">
                <a16:creationId xmlns:a16="http://schemas.microsoft.com/office/drawing/2014/main" id="{ABBDEFA0-BA7C-7049-AC86-0D8449BD029F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>
            <a:alphaModFix/>
          </a:blip>
          <a:srcRect l="28411" t="14285" r="23067" b="12060"/>
          <a:stretch/>
        </p:blipFill>
        <p:spPr>
          <a:xfrm>
            <a:off x="8221394" y="80870"/>
            <a:ext cx="786063" cy="111492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3FD7771-99C3-4441-BD70-2DA29A485075}"/>
              </a:ext>
            </a:extLst>
          </p:cNvPr>
          <p:cNvSpPr txBox="1"/>
          <p:nvPr/>
        </p:nvSpPr>
        <p:spPr>
          <a:xfrm>
            <a:off x="354395" y="4419864"/>
            <a:ext cx="433137" cy="507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rtlCol="0" anchor="t" anchorCtr="0">
            <a:spAutoFit/>
          </a:bodyPr>
          <a:lstStyle/>
          <a:p>
            <a:pPr algn="ctr">
              <a:lnSpc>
                <a:spcPct val="150000"/>
              </a:lnSpc>
            </a:pPr>
            <a:fld id="{09ABE818-405C-D044-945D-240F1D5E6A43}" type="slidenum">
              <a:rPr lang="en-US" b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pPr algn="ctr">
                <a:lnSpc>
                  <a:spcPct val="150000"/>
                </a:lnSpc>
              </a:pPr>
              <a:t>1</a:t>
            </a:fld>
            <a:endParaRPr lang="en-US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40"/>
          <p:cNvPicPr preferRelativeResize="0"/>
          <p:nvPr/>
        </p:nvPicPr>
        <p:blipFill rotWithShape="1">
          <a:blip r:embed="rId3">
            <a:alphaModFix/>
          </a:blip>
          <a:srcRect t="15200" b="723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40"/>
          <p:cNvSpPr txBox="1"/>
          <p:nvPr/>
        </p:nvSpPr>
        <p:spPr>
          <a:xfrm>
            <a:off x="673516" y="2031181"/>
            <a:ext cx="7797000" cy="8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Questions?</a:t>
            </a:r>
            <a:endParaRPr sz="4000" b="1" dirty="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44" name="Google Shape;244;p40"/>
          <p:cNvSpPr txBox="1"/>
          <p:nvPr/>
        </p:nvSpPr>
        <p:spPr>
          <a:xfrm>
            <a:off x="5163526" y="4673765"/>
            <a:ext cx="34509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rPr>
              <a:t>leadingwithcare.net</a:t>
            </a:r>
            <a:endParaRPr sz="900" dirty="0">
              <a:solidFill>
                <a:srgbClr val="888888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2"/>
          <p:cNvSpPr txBox="1"/>
          <p:nvPr/>
        </p:nvSpPr>
        <p:spPr>
          <a:xfrm>
            <a:off x="4499750" y="881881"/>
            <a:ext cx="4307365" cy="7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342900" lvl="1"/>
            <a:r>
              <a:rPr lang="en-US" sz="4400" dirty="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rPr>
              <a:t>Visit the website</a:t>
            </a:r>
            <a:endParaRPr lang="en-US" sz="4400" dirty="0">
              <a:latin typeface="Playfair Display Medium"/>
              <a:ea typeface="Playfair Display Medium"/>
              <a:cs typeface="Playfair Display Medium"/>
              <a:sym typeface="Playfair Display Medium"/>
            </a:endParaRPr>
          </a:p>
        </p:txBody>
      </p:sp>
      <p:cxnSp>
        <p:nvCxnSpPr>
          <p:cNvPr id="122" name="Google Shape;122;p32"/>
          <p:cNvCxnSpPr>
            <a:cxnSpLocks/>
          </p:cNvCxnSpPr>
          <p:nvPr/>
        </p:nvCxnSpPr>
        <p:spPr>
          <a:xfrm>
            <a:off x="5163526" y="1749663"/>
            <a:ext cx="3154306" cy="0"/>
          </a:xfrm>
          <a:prstGeom prst="straightConnector1">
            <a:avLst/>
          </a:prstGeom>
          <a:noFill/>
          <a:ln w="571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23" name="Google Shape;123;p32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5555" r="5555"/>
          <a:stretch/>
        </p:blipFill>
        <p:spPr>
          <a:xfrm>
            <a:off x="-16329" y="5018"/>
            <a:ext cx="457201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32"/>
          <p:cNvSpPr txBox="1"/>
          <p:nvPr/>
        </p:nvSpPr>
        <p:spPr>
          <a:xfrm>
            <a:off x="5163526" y="4673765"/>
            <a:ext cx="34509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 err="1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rPr>
              <a:t>leadingwithcare.net</a:t>
            </a:r>
            <a:endParaRPr sz="900" dirty="0">
              <a:solidFill>
                <a:srgbClr val="88888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CCD7D2-246B-F94B-BD36-CA466C534328}"/>
              </a:ext>
            </a:extLst>
          </p:cNvPr>
          <p:cNvSpPr txBox="1"/>
          <p:nvPr/>
        </p:nvSpPr>
        <p:spPr>
          <a:xfrm>
            <a:off x="160422" y="4673765"/>
            <a:ext cx="433137" cy="507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rtlCol="0" anchor="t" anchorCtr="0">
            <a:spAutoFit/>
          </a:bodyPr>
          <a:lstStyle/>
          <a:p>
            <a:pPr algn="ctr">
              <a:lnSpc>
                <a:spcPct val="150000"/>
              </a:lnSpc>
            </a:pPr>
            <a:fld id="{09ABE818-405C-D044-945D-240F1D5E6A43}" type="slidenum">
              <a:rPr lang="en-US" b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pPr algn="ctr">
                <a:lnSpc>
                  <a:spcPct val="150000"/>
                </a:lnSpc>
              </a:pPr>
              <a:t>11</a:t>
            </a:fld>
            <a:endParaRPr lang="en-US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2" name="Google Shape;250;p41">
            <a:extLst>
              <a:ext uri="{FF2B5EF4-FFF2-40B4-BE49-F238E27FC236}">
                <a16:creationId xmlns:a16="http://schemas.microsoft.com/office/drawing/2014/main" id="{7D8BD88C-38BB-D344-9062-4983F3C0C777}"/>
              </a:ext>
            </a:extLst>
          </p:cNvPr>
          <p:cNvSpPr/>
          <p:nvPr/>
        </p:nvSpPr>
        <p:spPr>
          <a:xfrm>
            <a:off x="5412179" y="1832850"/>
            <a:ext cx="2835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 err="1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LeadingWithCare.Net</a:t>
            </a:r>
            <a:endParaRPr sz="2000" b="1" dirty="0"/>
          </a:p>
        </p:txBody>
      </p:sp>
      <p:sp>
        <p:nvSpPr>
          <p:cNvPr id="25" name="Google Shape;251;p41">
            <a:extLst>
              <a:ext uri="{FF2B5EF4-FFF2-40B4-BE49-F238E27FC236}">
                <a16:creationId xmlns:a16="http://schemas.microsoft.com/office/drawing/2014/main" id="{74705EBB-8633-4B47-90DD-6AD5B32B1E6E}"/>
              </a:ext>
            </a:extLst>
          </p:cNvPr>
          <p:cNvSpPr/>
          <p:nvPr/>
        </p:nvSpPr>
        <p:spPr>
          <a:xfrm>
            <a:off x="5502722" y="2863556"/>
            <a:ext cx="3450899" cy="346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600" dirty="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Self-Tests </a:t>
            </a:r>
            <a:r>
              <a:rPr lang="en" dirty="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(check your understanding)</a:t>
            </a:r>
            <a:endParaRPr dirty="0">
              <a:solidFill>
                <a:srgbClr val="3F3F3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6" name="Google Shape;253;p41">
            <a:extLst>
              <a:ext uri="{FF2B5EF4-FFF2-40B4-BE49-F238E27FC236}">
                <a16:creationId xmlns:a16="http://schemas.microsoft.com/office/drawing/2014/main" id="{8654AD8D-8F2B-DD4A-A9F6-460A7A71BEB2}"/>
              </a:ext>
            </a:extLst>
          </p:cNvPr>
          <p:cNvSpPr/>
          <p:nvPr/>
        </p:nvSpPr>
        <p:spPr>
          <a:xfrm>
            <a:off x="5476530" y="3258010"/>
            <a:ext cx="3171341" cy="364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600" dirty="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Discussions Questions </a:t>
            </a:r>
            <a:r>
              <a:rPr lang="en" dirty="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(expand your knowledge)</a:t>
            </a:r>
            <a:endParaRPr dirty="0">
              <a:solidFill>
                <a:srgbClr val="3F3F3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7" name="Google Shape;255;p41">
            <a:extLst>
              <a:ext uri="{FF2B5EF4-FFF2-40B4-BE49-F238E27FC236}">
                <a16:creationId xmlns:a16="http://schemas.microsoft.com/office/drawing/2014/main" id="{FFFC0F9C-62FE-194A-A0B3-C0E8A1177CD2}"/>
              </a:ext>
            </a:extLst>
          </p:cNvPr>
          <p:cNvSpPr/>
          <p:nvPr/>
        </p:nvSpPr>
        <p:spPr>
          <a:xfrm>
            <a:off x="5444354" y="3851679"/>
            <a:ext cx="3235692" cy="517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600" dirty="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Self-Assessments </a:t>
            </a:r>
            <a:r>
              <a:rPr lang="en" dirty="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(create a personal development plan)</a:t>
            </a:r>
            <a:endParaRPr dirty="0">
              <a:solidFill>
                <a:srgbClr val="3F3F3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8" name="Google Shape;252;p41">
            <a:extLst>
              <a:ext uri="{FF2B5EF4-FFF2-40B4-BE49-F238E27FC236}">
                <a16:creationId xmlns:a16="http://schemas.microsoft.com/office/drawing/2014/main" id="{5E78E7F3-1080-0C4A-BB27-B0AD18AF796D}"/>
              </a:ext>
            </a:extLst>
          </p:cNvPr>
          <p:cNvSpPr/>
          <p:nvPr/>
        </p:nvSpPr>
        <p:spPr>
          <a:xfrm>
            <a:off x="5226650" y="2952325"/>
            <a:ext cx="215700" cy="21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59301" y="119800"/>
                </a:moveTo>
                <a:lnTo>
                  <a:pt x="59301" y="119800"/>
                </a:lnTo>
                <a:cubicBezTo>
                  <a:pt x="26755" y="119800"/>
                  <a:pt x="0" y="93089"/>
                  <a:pt x="0" y="59202"/>
                </a:cubicBezTo>
                <a:cubicBezTo>
                  <a:pt x="0" y="26910"/>
                  <a:pt x="26755" y="0"/>
                  <a:pt x="59301" y="0"/>
                </a:cubicBezTo>
                <a:cubicBezTo>
                  <a:pt x="93044" y="0"/>
                  <a:pt x="119800" y="26910"/>
                  <a:pt x="119800" y="59202"/>
                </a:cubicBezTo>
                <a:cubicBezTo>
                  <a:pt x="119800" y="93089"/>
                  <a:pt x="93044" y="119800"/>
                  <a:pt x="59301" y="119800"/>
                </a:cubicBezTo>
                <a:close/>
                <a:moveTo>
                  <a:pt x="59301" y="11362"/>
                </a:moveTo>
                <a:lnTo>
                  <a:pt x="59301" y="11362"/>
                </a:lnTo>
                <a:cubicBezTo>
                  <a:pt x="32346" y="11362"/>
                  <a:pt x="11181" y="32491"/>
                  <a:pt x="11181" y="59202"/>
                </a:cubicBezTo>
                <a:cubicBezTo>
                  <a:pt x="11181" y="85913"/>
                  <a:pt x="32346" y="108438"/>
                  <a:pt x="59301" y="108438"/>
                </a:cubicBezTo>
                <a:cubicBezTo>
                  <a:pt x="86056" y="108438"/>
                  <a:pt x="108618" y="85913"/>
                  <a:pt x="108618" y="59202"/>
                </a:cubicBezTo>
                <a:cubicBezTo>
                  <a:pt x="108618" y="32491"/>
                  <a:pt x="86056" y="11362"/>
                  <a:pt x="59301" y="11362"/>
                </a:cubicBezTo>
                <a:close/>
                <a:moveTo>
                  <a:pt x="87454" y="63388"/>
                </a:moveTo>
                <a:lnTo>
                  <a:pt x="87454" y="63388"/>
                </a:lnTo>
                <a:cubicBezTo>
                  <a:pt x="69084" y="80332"/>
                  <a:pt x="69084" y="80332"/>
                  <a:pt x="69084" y="80332"/>
                </a:cubicBezTo>
                <a:cubicBezTo>
                  <a:pt x="67687" y="81727"/>
                  <a:pt x="66289" y="81727"/>
                  <a:pt x="64891" y="81727"/>
                </a:cubicBezTo>
                <a:cubicBezTo>
                  <a:pt x="62096" y="81727"/>
                  <a:pt x="59301" y="80332"/>
                  <a:pt x="59301" y="76146"/>
                </a:cubicBezTo>
                <a:cubicBezTo>
                  <a:pt x="59301" y="74750"/>
                  <a:pt x="60698" y="73355"/>
                  <a:pt x="62096" y="71960"/>
                </a:cubicBezTo>
                <a:cubicBezTo>
                  <a:pt x="69084" y="64784"/>
                  <a:pt x="69084" y="64784"/>
                  <a:pt x="69084" y="64784"/>
                </a:cubicBezTo>
                <a:cubicBezTo>
                  <a:pt x="35141" y="64784"/>
                  <a:pt x="35141" y="64784"/>
                  <a:pt x="35141" y="64784"/>
                </a:cubicBezTo>
                <a:cubicBezTo>
                  <a:pt x="32346" y="64784"/>
                  <a:pt x="29550" y="63388"/>
                  <a:pt x="29550" y="59202"/>
                </a:cubicBezTo>
                <a:cubicBezTo>
                  <a:pt x="29550" y="56411"/>
                  <a:pt x="32346" y="53621"/>
                  <a:pt x="35141" y="53621"/>
                </a:cubicBezTo>
                <a:cubicBezTo>
                  <a:pt x="69084" y="53621"/>
                  <a:pt x="69084" y="53621"/>
                  <a:pt x="69084" y="53621"/>
                </a:cubicBezTo>
                <a:cubicBezTo>
                  <a:pt x="62096" y="46644"/>
                  <a:pt x="62096" y="46644"/>
                  <a:pt x="62096" y="46644"/>
                </a:cubicBezTo>
                <a:cubicBezTo>
                  <a:pt x="60698" y="46644"/>
                  <a:pt x="59301" y="45049"/>
                  <a:pt x="59301" y="42259"/>
                </a:cubicBezTo>
                <a:cubicBezTo>
                  <a:pt x="59301" y="39468"/>
                  <a:pt x="62096" y="36677"/>
                  <a:pt x="64891" y="36677"/>
                </a:cubicBezTo>
                <a:cubicBezTo>
                  <a:pt x="66289" y="36677"/>
                  <a:pt x="67687" y="38073"/>
                  <a:pt x="69084" y="38073"/>
                </a:cubicBezTo>
                <a:cubicBezTo>
                  <a:pt x="87454" y="55016"/>
                  <a:pt x="87454" y="55016"/>
                  <a:pt x="87454" y="55016"/>
                </a:cubicBezTo>
                <a:cubicBezTo>
                  <a:pt x="88851" y="56411"/>
                  <a:pt x="90249" y="57807"/>
                  <a:pt x="90249" y="59202"/>
                </a:cubicBezTo>
                <a:cubicBezTo>
                  <a:pt x="90249" y="61993"/>
                  <a:pt x="88851" y="63388"/>
                  <a:pt x="87454" y="6338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" name="Google Shape;252;p41">
            <a:extLst>
              <a:ext uri="{FF2B5EF4-FFF2-40B4-BE49-F238E27FC236}">
                <a16:creationId xmlns:a16="http://schemas.microsoft.com/office/drawing/2014/main" id="{0300ECF8-788B-A34C-A018-3F2746950437}"/>
              </a:ext>
            </a:extLst>
          </p:cNvPr>
          <p:cNvSpPr/>
          <p:nvPr/>
        </p:nvSpPr>
        <p:spPr>
          <a:xfrm>
            <a:off x="5226650" y="3323480"/>
            <a:ext cx="215700" cy="21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59301" y="119800"/>
                </a:moveTo>
                <a:lnTo>
                  <a:pt x="59301" y="119800"/>
                </a:lnTo>
                <a:cubicBezTo>
                  <a:pt x="26755" y="119800"/>
                  <a:pt x="0" y="93089"/>
                  <a:pt x="0" y="59202"/>
                </a:cubicBezTo>
                <a:cubicBezTo>
                  <a:pt x="0" y="26910"/>
                  <a:pt x="26755" y="0"/>
                  <a:pt x="59301" y="0"/>
                </a:cubicBezTo>
                <a:cubicBezTo>
                  <a:pt x="93044" y="0"/>
                  <a:pt x="119800" y="26910"/>
                  <a:pt x="119800" y="59202"/>
                </a:cubicBezTo>
                <a:cubicBezTo>
                  <a:pt x="119800" y="93089"/>
                  <a:pt x="93044" y="119800"/>
                  <a:pt x="59301" y="119800"/>
                </a:cubicBezTo>
                <a:close/>
                <a:moveTo>
                  <a:pt x="59301" y="11362"/>
                </a:moveTo>
                <a:lnTo>
                  <a:pt x="59301" y="11362"/>
                </a:lnTo>
                <a:cubicBezTo>
                  <a:pt x="32346" y="11362"/>
                  <a:pt x="11181" y="32491"/>
                  <a:pt x="11181" y="59202"/>
                </a:cubicBezTo>
                <a:cubicBezTo>
                  <a:pt x="11181" y="85913"/>
                  <a:pt x="32346" y="108438"/>
                  <a:pt x="59301" y="108438"/>
                </a:cubicBezTo>
                <a:cubicBezTo>
                  <a:pt x="86056" y="108438"/>
                  <a:pt x="108618" y="85913"/>
                  <a:pt x="108618" y="59202"/>
                </a:cubicBezTo>
                <a:cubicBezTo>
                  <a:pt x="108618" y="32491"/>
                  <a:pt x="86056" y="11362"/>
                  <a:pt x="59301" y="11362"/>
                </a:cubicBezTo>
                <a:close/>
                <a:moveTo>
                  <a:pt x="87454" y="63388"/>
                </a:moveTo>
                <a:lnTo>
                  <a:pt x="87454" y="63388"/>
                </a:lnTo>
                <a:cubicBezTo>
                  <a:pt x="69084" y="80332"/>
                  <a:pt x="69084" y="80332"/>
                  <a:pt x="69084" y="80332"/>
                </a:cubicBezTo>
                <a:cubicBezTo>
                  <a:pt x="67687" y="81727"/>
                  <a:pt x="66289" y="81727"/>
                  <a:pt x="64891" y="81727"/>
                </a:cubicBezTo>
                <a:cubicBezTo>
                  <a:pt x="62096" y="81727"/>
                  <a:pt x="59301" y="80332"/>
                  <a:pt x="59301" y="76146"/>
                </a:cubicBezTo>
                <a:cubicBezTo>
                  <a:pt x="59301" y="74750"/>
                  <a:pt x="60698" y="73355"/>
                  <a:pt x="62096" y="71960"/>
                </a:cubicBezTo>
                <a:cubicBezTo>
                  <a:pt x="69084" y="64784"/>
                  <a:pt x="69084" y="64784"/>
                  <a:pt x="69084" y="64784"/>
                </a:cubicBezTo>
                <a:cubicBezTo>
                  <a:pt x="35141" y="64784"/>
                  <a:pt x="35141" y="64784"/>
                  <a:pt x="35141" y="64784"/>
                </a:cubicBezTo>
                <a:cubicBezTo>
                  <a:pt x="32346" y="64784"/>
                  <a:pt x="29550" y="63388"/>
                  <a:pt x="29550" y="59202"/>
                </a:cubicBezTo>
                <a:cubicBezTo>
                  <a:pt x="29550" y="56411"/>
                  <a:pt x="32346" y="53621"/>
                  <a:pt x="35141" y="53621"/>
                </a:cubicBezTo>
                <a:cubicBezTo>
                  <a:pt x="69084" y="53621"/>
                  <a:pt x="69084" y="53621"/>
                  <a:pt x="69084" y="53621"/>
                </a:cubicBezTo>
                <a:cubicBezTo>
                  <a:pt x="62096" y="46644"/>
                  <a:pt x="62096" y="46644"/>
                  <a:pt x="62096" y="46644"/>
                </a:cubicBezTo>
                <a:cubicBezTo>
                  <a:pt x="60698" y="46644"/>
                  <a:pt x="59301" y="45049"/>
                  <a:pt x="59301" y="42259"/>
                </a:cubicBezTo>
                <a:cubicBezTo>
                  <a:pt x="59301" y="39468"/>
                  <a:pt x="62096" y="36677"/>
                  <a:pt x="64891" y="36677"/>
                </a:cubicBezTo>
                <a:cubicBezTo>
                  <a:pt x="66289" y="36677"/>
                  <a:pt x="67687" y="38073"/>
                  <a:pt x="69084" y="38073"/>
                </a:cubicBezTo>
                <a:cubicBezTo>
                  <a:pt x="87454" y="55016"/>
                  <a:pt x="87454" y="55016"/>
                  <a:pt x="87454" y="55016"/>
                </a:cubicBezTo>
                <a:cubicBezTo>
                  <a:pt x="88851" y="56411"/>
                  <a:pt x="90249" y="57807"/>
                  <a:pt x="90249" y="59202"/>
                </a:cubicBezTo>
                <a:cubicBezTo>
                  <a:pt x="90249" y="61993"/>
                  <a:pt x="88851" y="63388"/>
                  <a:pt x="87454" y="6338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" name="Google Shape;252;p41">
            <a:extLst>
              <a:ext uri="{FF2B5EF4-FFF2-40B4-BE49-F238E27FC236}">
                <a16:creationId xmlns:a16="http://schemas.microsoft.com/office/drawing/2014/main" id="{AC6D3BD4-707E-7549-83AE-10F50D6AAE29}"/>
              </a:ext>
            </a:extLst>
          </p:cNvPr>
          <p:cNvSpPr/>
          <p:nvPr/>
        </p:nvSpPr>
        <p:spPr>
          <a:xfrm>
            <a:off x="5207805" y="3878556"/>
            <a:ext cx="215700" cy="21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59301" y="119800"/>
                </a:moveTo>
                <a:lnTo>
                  <a:pt x="59301" y="119800"/>
                </a:lnTo>
                <a:cubicBezTo>
                  <a:pt x="26755" y="119800"/>
                  <a:pt x="0" y="93089"/>
                  <a:pt x="0" y="59202"/>
                </a:cubicBezTo>
                <a:cubicBezTo>
                  <a:pt x="0" y="26910"/>
                  <a:pt x="26755" y="0"/>
                  <a:pt x="59301" y="0"/>
                </a:cubicBezTo>
                <a:cubicBezTo>
                  <a:pt x="93044" y="0"/>
                  <a:pt x="119800" y="26910"/>
                  <a:pt x="119800" y="59202"/>
                </a:cubicBezTo>
                <a:cubicBezTo>
                  <a:pt x="119800" y="93089"/>
                  <a:pt x="93044" y="119800"/>
                  <a:pt x="59301" y="119800"/>
                </a:cubicBezTo>
                <a:close/>
                <a:moveTo>
                  <a:pt x="59301" y="11362"/>
                </a:moveTo>
                <a:lnTo>
                  <a:pt x="59301" y="11362"/>
                </a:lnTo>
                <a:cubicBezTo>
                  <a:pt x="32346" y="11362"/>
                  <a:pt x="11181" y="32491"/>
                  <a:pt x="11181" y="59202"/>
                </a:cubicBezTo>
                <a:cubicBezTo>
                  <a:pt x="11181" y="85913"/>
                  <a:pt x="32346" y="108438"/>
                  <a:pt x="59301" y="108438"/>
                </a:cubicBezTo>
                <a:cubicBezTo>
                  <a:pt x="86056" y="108438"/>
                  <a:pt x="108618" y="85913"/>
                  <a:pt x="108618" y="59202"/>
                </a:cubicBezTo>
                <a:cubicBezTo>
                  <a:pt x="108618" y="32491"/>
                  <a:pt x="86056" y="11362"/>
                  <a:pt x="59301" y="11362"/>
                </a:cubicBezTo>
                <a:close/>
                <a:moveTo>
                  <a:pt x="87454" y="63388"/>
                </a:moveTo>
                <a:lnTo>
                  <a:pt x="87454" y="63388"/>
                </a:lnTo>
                <a:cubicBezTo>
                  <a:pt x="69084" y="80332"/>
                  <a:pt x="69084" y="80332"/>
                  <a:pt x="69084" y="80332"/>
                </a:cubicBezTo>
                <a:cubicBezTo>
                  <a:pt x="67687" y="81727"/>
                  <a:pt x="66289" y="81727"/>
                  <a:pt x="64891" y="81727"/>
                </a:cubicBezTo>
                <a:cubicBezTo>
                  <a:pt x="62096" y="81727"/>
                  <a:pt x="59301" y="80332"/>
                  <a:pt x="59301" y="76146"/>
                </a:cubicBezTo>
                <a:cubicBezTo>
                  <a:pt x="59301" y="74750"/>
                  <a:pt x="60698" y="73355"/>
                  <a:pt x="62096" y="71960"/>
                </a:cubicBezTo>
                <a:cubicBezTo>
                  <a:pt x="69084" y="64784"/>
                  <a:pt x="69084" y="64784"/>
                  <a:pt x="69084" y="64784"/>
                </a:cubicBezTo>
                <a:cubicBezTo>
                  <a:pt x="35141" y="64784"/>
                  <a:pt x="35141" y="64784"/>
                  <a:pt x="35141" y="64784"/>
                </a:cubicBezTo>
                <a:cubicBezTo>
                  <a:pt x="32346" y="64784"/>
                  <a:pt x="29550" y="63388"/>
                  <a:pt x="29550" y="59202"/>
                </a:cubicBezTo>
                <a:cubicBezTo>
                  <a:pt x="29550" y="56411"/>
                  <a:pt x="32346" y="53621"/>
                  <a:pt x="35141" y="53621"/>
                </a:cubicBezTo>
                <a:cubicBezTo>
                  <a:pt x="69084" y="53621"/>
                  <a:pt x="69084" y="53621"/>
                  <a:pt x="69084" y="53621"/>
                </a:cubicBezTo>
                <a:cubicBezTo>
                  <a:pt x="62096" y="46644"/>
                  <a:pt x="62096" y="46644"/>
                  <a:pt x="62096" y="46644"/>
                </a:cubicBezTo>
                <a:cubicBezTo>
                  <a:pt x="60698" y="46644"/>
                  <a:pt x="59301" y="45049"/>
                  <a:pt x="59301" y="42259"/>
                </a:cubicBezTo>
                <a:cubicBezTo>
                  <a:pt x="59301" y="39468"/>
                  <a:pt x="62096" y="36677"/>
                  <a:pt x="64891" y="36677"/>
                </a:cubicBezTo>
                <a:cubicBezTo>
                  <a:pt x="66289" y="36677"/>
                  <a:pt x="67687" y="38073"/>
                  <a:pt x="69084" y="38073"/>
                </a:cubicBezTo>
                <a:cubicBezTo>
                  <a:pt x="87454" y="55016"/>
                  <a:pt x="87454" y="55016"/>
                  <a:pt x="87454" y="55016"/>
                </a:cubicBezTo>
                <a:cubicBezTo>
                  <a:pt x="88851" y="56411"/>
                  <a:pt x="90249" y="57807"/>
                  <a:pt x="90249" y="59202"/>
                </a:cubicBezTo>
                <a:cubicBezTo>
                  <a:pt x="90249" y="61993"/>
                  <a:pt x="88851" y="63388"/>
                  <a:pt x="87454" y="6338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7168849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2"/>
          <p:cNvSpPr txBox="1"/>
          <p:nvPr/>
        </p:nvSpPr>
        <p:spPr>
          <a:xfrm>
            <a:off x="3800722" y="1017871"/>
            <a:ext cx="5064981" cy="7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3429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rPr>
              <a:t>Agenda: Communication</a:t>
            </a:r>
            <a:endParaRPr sz="3600" dirty="0">
              <a:latin typeface="Playfair Display Medium"/>
              <a:ea typeface="Playfair Display Medium"/>
              <a:cs typeface="Playfair Display Medium"/>
              <a:sym typeface="Playfair Display Medium"/>
            </a:endParaRPr>
          </a:p>
        </p:txBody>
      </p:sp>
      <p:cxnSp>
        <p:nvCxnSpPr>
          <p:cNvPr id="122" name="Google Shape;122;p32"/>
          <p:cNvCxnSpPr/>
          <p:nvPr/>
        </p:nvCxnSpPr>
        <p:spPr>
          <a:xfrm>
            <a:off x="4740884" y="1760071"/>
            <a:ext cx="2385900" cy="0"/>
          </a:xfrm>
          <a:prstGeom prst="straightConnector1">
            <a:avLst/>
          </a:prstGeom>
          <a:noFill/>
          <a:ln w="571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23" name="Google Shape;123;p32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5555" r="5555"/>
          <a:stretch/>
        </p:blipFill>
        <p:spPr>
          <a:xfrm>
            <a:off x="-254442" y="236908"/>
            <a:ext cx="423491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32"/>
          <p:cNvSpPr txBox="1"/>
          <p:nvPr/>
        </p:nvSpPr>
        <p:spPr>
          <a:xfrm>
            <a:off x="5163526" y="4673765"/>
            <a:ext cx="34509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rPr>
              <a:t>leadingwithcare.net</a:t>
            </a:r>
            <a:endParaRPr sz="900" dirty="0">
              <a:solidFill>
                <a:srgbClr val="888888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25" name="Google Shape;125;p32"/>
          <p:cNvGrpSpPr/>
          <p:nvPr/>
        </p:nvGrpSpPr>
        <p:grpSpPr>
          <a:xfrm>
            <a:off x="4181291" y="1879053"/>
            <a:ext cx="3943615" cy="300000"/>
            <a:chOff x="5254055" y="2362172"/>
            <a:chExt cx="3323755" cy="300000"/>
          </a:xfrm>
        </p:grpSpPr>
        <p:sp>
          <p:nvSpPr>
            <p:cNvPr id="126" name="Google Shape;126;p32"/>
            <p:cNvSpPr/>
            <p:nvPr/>
          </p:nvSpPr>
          <p:spPr>
            <a:xfrm>
              <a:off x="5559048" y="2362172"/>
              <a:ext cx="3018762" cy="30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r>
                <a:rPr lang="en-US" dirty="0"/>
                <a:t>Robust Communication Framework</a:t>
              </a:r>
            </a:p>
          </p:txBody>
        </p:sp>
        <p:sp>
          <p:nvSpPr>
            <p:cNvPr id="127" name="Google Shape;127;p32"/>
            <p:cNvSpPr/>
            <p:nvPr/>
          </p:nvSpPr>
          <p:spPr>
            <a:xfrm>
              <a:off x="5254055" y="2437288"/>
              <a:ext cx="215700" cy="217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59301" y="119800"/>
                  </a:moveTo>
                  <a:lnTo>
                    <a:pt x="59301" y="119800"/>
                  </a:lnTo>
                  <a:cubicBezTo>
                    <a:pt x="26755" y="119800"/>
                    <a:pt x="0" y="93089"/>
                    <a:pt x="0" y="59202"/>
                  </a:cubicBezTo>
                  <a:cubicBezTo>
                    <a:pt x="0" y="26910"/>
                    <a:pt x="26755" y="0"/>
                    <a:pt x="59301" y="0"/>
                  </a:cubicBezTo>
                  <a:cubicBezTo>
                    <a:pt x="93044" y="0"/>
                    <a:pt x="119800" y="26910"/>
                    <a:pt x="119800" y="59202"/>
                  </a:cubicBezTo>
                  <a:cubicBezTo>
                    <a:pt x="119800" y="93089"/>
                    <a:pt x="93044" y="119800"/>
                    <a:pt x="59301" y="119800"/>
                  </a:cubicBezTo>
                  <a:close/>
                  <a:moveTo>
                    <a:pt x="59301" y="11362"/>
                  </a:moveTo>
                  <a:lnTo>
                    <a:pt x="59301" y="11362"/>
                  </a:lnTo>
                  <a:cubicBezTo>
                    <a:pt x="32346" y="11362"/>
                    <a:pt x="11181" y="32491"/>
                    <a:pt x="11181" y="59202"/>
                  </a:cubicBezTo>
                  <a:cubicBezTo>
                    <a:pt x="11181" y="85913"/>
                    <a:pt x="32346" y="108438"/>
                    <a:pt x="59301" y="108438"/>
                  </a:cubicBezTo>
                  <a:cubicBezTo>
                    <a:pt x="86056" y="108438"/>
                    <a:pt x="108618" y="85913"/>
                    <a:pt x="108618" y="59202"/>
                  </a:cubicBezTo>
                  <a:cubicBezTo>
                    <a:pt x="108618" y="32491"/>
                    <a:pt x="86056" y="11362"/>
                    <a:pt x="59301" y="11362"/>
                  </a:cubicBezTo>
                  <a:close/>
                  <a:moveTo>
                    <a:pt x="87454" y="63388"/>
                  </a:moveTo>
                  <a:lnTo>
                    <a:pt x="87454" y="63388"/>
                  </a:lnTo>
                  <a:cubicBezTo>
                    <a:pt x="69084" y="80332"/>
                    <a:pt x="69084" y="80332"/>
                    <a:pt x="69084" y="80332"/>
                  </a:cubicBezTo>
                  <a:cubicBezTo>
                    <a:pt x="67687" y="81727"/>
                    <a:pt x="66289" y="81727"/>
                    <a:pt x="64891" y="81727"/>
                  </a:cubicBezTo>
                  <a:cubicBezTo>
                    <a:pt x="62096" y="81727"/>
                    <a:pt x="59301" y="80332"/>
                    <a:pt x="59301" y="76146"/>
                  </a:cubicBezTo>
                  <a:cubicBezTo>
                    <a:pt x="59301" y="74750"/>
                    <a:pt x="60698" y="73355"/>
                    <a:pt x="62096" y="71960"/>
                  </a:cubicBezTo>
                  <a:cubicBezTo>
                    <a:pt x="69084" y="64784"/>
                    <a:pt x="69084" y="64784"/>
                    <a:pt x="69084" y="64784"/>
                  </a:cubicBezTo>
                  <a:cubicBezTo>
                    <a:pt x="35141" y="64784"/>
                    <a:pt x="35141" y="64784"/>
                    <a:pt x="35141" y="64784"/>
                  </a:cubicBezTo>
                  <a:cubicBezTo>
                    <a:pt x="32346" y="64784"/>
                    <a:pt x="29550" y="63388"/>
                    <a:pt x="29550" y="59202"/>
                  </a:cubicBezTo>
                  <a:cubicBezTo>
                    <a:pt x="29550" y="56411"/>
                    <a:pt x="32346" y="53621"/>
                    <a:pt x="35141" y="53621"/>
                  </a:cubicBezTo>
                  <a:cubicBezTo>
                    <a:pt x="69084" y="53621"/>
                    <a:pt x="69084" y="53621"/>
                    <a:pt x="69084" y="53621"/>
                  </a:cubicBezTo>
                  <a:cubicBezTo>
                    <a:pt x="62096" y="46644"/>
                    <a:pt x="62096" y="46644"/>
                    <a:pt x="62096" y="46644"/>
                  </a:cubicBezTo>
                  <a:cubicBezTo>
                    <a:pt x="60698" y="46644"/>
                    <a:pt x="59301" y="45049"/>
                    <a:pt x="59301" y="42259"/>
                  </a:cubicBezTo>
                  <a:cubicBezTo>
                    <a:pt x="59301" y="39468"/>
                    <a:pt x="62096" y="36677"/>
                    <a:pt x="64891" y="36677"/>
                  </a:cubicBezTo>
                  <a:cubicBezTo>
                    <a:pt x="66289" y="36677"/>
                    <a:pt x="67687" y="38073"/>
                    <a:pt x="69084" y="38073"/>
                  </a:cubicBezTo>
                  <a:cubicBezTo>
                    <a:pt x="87454" y="55016"/>
                    <a:pt x="87454" y="55016"/>
                    <a:pt x="87454" y="55016"/>
                  </a:cubicBezTo>
                  <a:cubicBezTo>
                    <a:pt x="88851" y="56411"/>
                    <a:pt x="90249" y="57807"/>
                    <a:pt x="90249" y="59202"/>
                  </a:cubicBezTo>
                  <a:cubicBezTo>
                    <a:pt x="90249" y="61993"/>
                    <a:pt x="88851" y="63388"/>
                    <a:pt x="87454" y="6338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34275" tIns="17150" rIns="34275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28" name="Google Shape;128;p32"/>
          <p:cNvGrpSpPr/>
          <p:nvPr/>
        </p:nvGrpSpPr>
        <p:grpSpPr>
          <a:xfrm>
            <a:off x="4181291" y="2343855"/>
            <a:ext cx="4114200" cy="300000"/>
            <a:chOff x="5254054" y="2783256"/>
            <a:chExt cx="3074922" cy="300000"/>
          </a:xfrm>
        </p:grpSpPr>
        <p:sp>
          <p:nvSpPr>
            <p:cNvPr id="129" name="Google Shape;129;p32"/>
            <p:cNvSpPr/>
            <p:nvPr/>
          </p:nvSpPr>
          <p:spPr>
            <a:xfrm>
              <a:off x="5547976" y="2783256"/>
              <a:ext cx="2781000" cy="30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-US" dirty="0">
                  <a:solidFill>
                    <a:srgbClr val="3F3F3F"/>
                  </a:solidFill>
                  <a:latin typeface="Lato"/>
                  <a:ea typeface="Lato"/>
                  <a:cs typeface="Lato"/>
                  <a:sym typeface="Lato"/>
                </a:rPr>
                <a:t>Phases in the framework</a:t>
              </a:r>
            </a:p>
          </p:txBody>
        </p:sp>
        <p:sp>
          <p:nvSpPr>
            <p:cNvPr id="130" name="Google Shape;130;p32"/>
            <p:cNvSpPr/>
            <p:nvPr/>
          </p:nvSpPr>
          <p:spPr>
            <a:xfrm>
              <a:off x="5254054" y="2801207"/>
              <a:ext cx="215700" cy="217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59301" y="119800"/>
                  </a:moveTo>
                  <a:lnTo>
                    <a:pt x="59301" y="119800"/>
                  </a:lnTo>
                  <a:cubicBezTo>
                    <a:pt x="26755" y="119800"/>
                    <a:pt x="0" y="93089"/>
                    <a:pt x="0" y="59202"/>
                  </a:cubicBezTo>
                  <a:cubicBezTo>
                    <a:pt x="0" y="26910"/>
                    <a:pt x="26755" y="0"/>
                    <a:pt x="59301" y="0"/>
                  </a:cubicBezTo>
                  <a:cubicBezTo>
                    <a:pt x="93044" y="0"/>
                    <a:pt x="119800" y="26910"/>
                    <a:pt x="119800" y="59202"/>
                  </a:cubicBezTo>
                  <a:cubicBezTo>
                    <a:pt x="119800" y="93089"/>
                    <a:pt x="93044" y="119800"/>
                    <a:pt x="59301" y="119800"/>
                  </a:cubicBezTo>
                  <a:close/>
                  <a:moveTo>
                    <a:pt x="59301" y="11362"/>
                  </a:moveTo>
                  <a:lnTo>
                    <a:pt x="59301" y="11362"/>
                  </a:lnTo>
                  <a:cubicBezTo>
                    <a:pt x="32346" y="11362"/>
                    <a:pt x="11181" y="32491"/>
                    <a:pt x="11181" y="59202"/>
                  </a:cubicBezTo>
                  <a:cubicBezTo>
                    <a:pt x="11181" y="85913"/>
                    <a:pt x="32346" y="108438"/>
                    <a:pt x="59301" y="108438"/>
                  </a:cubicBezTo>
                  <a:cubicBezTo>
                    <a:pt x="86056" y="108438"/>
                    <a:pt x="108618" y="85913"/>
                    <a:pt x="108618" y="59202"/>
                  </a:cubicBezTo>
                  <a:cubicBezTo>
                    <a:pt x="108618" y="32491"/>
                    <a:pt x="86056" y="11362"/>
                    <a:pt x="59301" y="11362"/>
                  </a:cubicBezTo>
                  <a:close/>
                  <a:moveTo>
                    <a:pt x="87454" y="63388"/>
                  </a:moveTo>
                  <a:lnTo>
                    <a:pt x="87454" y="63388"/>
                  </a:lnTo>
                  <a:cubicBezTo>
                    <a:pt x="69084" y="80332"/>
                    <a:pt x="69084" y="80332"/>
                    <a:pt x="69084" y="80332"/>
                  </a:cubicBezTo>
                  <a:cubicBezTo>
                    <a:pt x="67687" y="81727"/>
                    <a:pt x="66289" y="81727"/>
                    <a:pt x="64891" y="81727"/>
                  </a:cubicBezTo>
                  <a:cubicBezTo>
                    <a:pt x="62096" y="81727"/>
                    <a:pt x="59301" y="80332"/>
                    <a:pt x="59301" y="76146"/>
                  </a:cubicBezTo>
                  <a:cubicBezTo>
                    <a:pt x="59301" y="74750"/>
                    <a:pt x="60698" y="73355"/>
                    <a:pt x="62096" y="71960"/>
                  </a:cubicBezTo>
                  <a:cubicBezTo>
                    <a:pt x="69084" y="64784"/>
                    <a:pt x="69084" y="64784"/>
                    <a:pt x="69084" y="64784"/>
                  </a:cubicBezTo>
                  <a:cubicBezTo>
                    <a:pt x="35141" y="64784"/>
                    <a:pt x="35141" y="64784"/>
                    <a:pt x="35141" y="64784"/>
                  </a:cubicBezTo>
                  <a:cubicBezTo>
                    <a:pt x="32346" y="64784"/>
                    <a:pt x="29550" y="63388"/>
                    <a:pt x="29550" y="59202"/>
                  </a:cubicBezTo>
                  <a:cubicBezTo>
                    <a:pt x="29550" y="56411"/>
                    <a:pt x="32346" y="53621"/>
                    <a:pt x="35141" y="53621"/>
                  </a:cubicBezTo>
                  <a:cubicBezTo>
                    <a:pt x="69084" y="53621"/>
                    <a:pt x="69084" y="53621"/>
                    <a:pt x="69084" y="53621"/>
                  </a:cubicBezTo>
                  <a:cubicBezTo>
                    <a:pt x="62096" y="46644"/>
                    <a:pt x="62096" y="46644"/>
                    <a:pt x="62096" y="46644"/>
                  </a:cubicBezTo>
                  <a:cubicBezTo>
                    <a:pt x="60698" y="46644"/>
                    <a:pt x="59301" y="45049"/>
                    <a:pt x="59301" y="42259"/>
                  </a:cubicBezTo>
                  <a:cubicBezTo>
                    <a:pt x="59301" y="39468"/>
                    <a:pt x="62096" y="36677"/>
                    <a:pt x="64891" y="36677"/>
                  </a:cubicBezTo>
                  <a:cubicBezTo>
                    <a:pt x="66289" y="36677"/>
                    <a:pt x="67687" y="38073"/>
                    <a:pt x="69084" y="38073"/>
                  </a:cubicBezTo>
                  <a:cubicBezTo>
                    <a:pt x="87454" y="55016"/>
                    <a:pt x="87454" y="55016"/>
                    <a:pt x="87454" y="55016"/>
                  </a:cubicBezTo>
                  <a:cubicBezTo>
                    <a:pt x="88851" y="56411"/>
                    <a:pt x="90249" y="57807"/>
                    <a:pt x="90249" y="59202"/>
                  </a:cubicBezTo>
                  <a:cubicBezTo>
                    <a:pt x="90249" y="61993"/>
                    <a:pt x="88851" y="63388"/>
                    <a:pt x="87454" y="6338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34275" tIns="17150" rIns="34275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31" name="Google Shape;131;p32"/>
          <p:cNvGrpSpPr/>
          <p:nvPr/>
        </p:nvGrpSpPr>
        <p:grpSpPr>
          <a:xfrm>
            <a:off x="4189994" y="2808658"/>
            <a:ext cx="3852656" cy="300000"/>
            <a:chOff x="5254055" y="3134401"/>
            <a:chExt cx="3129221" cy="300000"/>
          </a:xfrm>
        </p:grpSpPr>
        <p:sp>
          <p:nvSpPr>
            <p:cNvPr id="132" name="Google Shape;132;p32"/>
            <p:cNvSpPr/>
            <p:nvPr/>
          </p:nvSpPr>
          <p:spPr>
            <a:xfrm>
              <a:off x="5547976" y="3134401"/>
              <a:ext cx="2835300" cy="30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-US" dirty="0">
                  <a:solidFill>
                    <a:srgbClr val="3F3F3F"/>
                  </a:solidFill>
                  <a:latin typeface="Lato"/>
                  <a:ea typeface="Lato"/>
                  <a:cs typeface="Lato"/>
                  <a:sym typeface="Lato"/>
                </a:rPr>
                <a:t>Visible practices</a:t>
              </a:r>
              <a:endParaRPr lang="en" dirty="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33" name="Google Shape;133;p32"/>
            <p:cNvSpPr/>
            <p:nvPr/>
          </p:nvSpPr>
          <p:spPr>
            <a:xfrm>
              <a:off x="5254055" y="3152340"/>
              <a:ext cx="215700" cy="217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59301" y="119800"/>
                  </a:moveTo>
                  <a:lnTo>
                    <a:pt x="59301" y="119800"/>
                  </a:lnTo>
                  <a:cubicBezTo>
                    <a:pt x="26755" y="119800"/>
                    <a:pt x="0" y="93089"/>
                    <a:pt x="0" y="59202"/>
                  </a:cubicBezTo>
                  <a:cubicBezTo>
                    <a:pt x="0" y="26910"/>
                    <a:pt x="26755" y="0"/>
                    <a:pt x="59301" y="0"/>
                  </a:cubicBezTo>
                  <a:cubicBezTo>
                    <a:pt x="93044" y="0"/>
                    <a:pt x="119800" y="26910"/>
                    <a:pt x="119800" y="59202"/>
                  </a:cubicBezTo>
                  <a:cubicBezTo>
                    <a:pt x="119800" y="93089"/>
                    <a:pt x="93044" y="119800"/>
                    <a:pt x="59301" y="119800"/>
                  </a:cubicBezTo>
                  <a:close/>
                  <a:moveTo>
                    <a:pt x="59301" y="11362"/>
                  </a:moveTo>
                  <a:lnTo>
                    <a:pt x="59301" y="11362"/>
                  </a:lnTo>
                  <a:cubicBezTo>
                    <a:pt x="32346" y="11362"/>
                    <a:pt x="11181" y="32491"/>
                    <a:pt x="11181" y="59202"/>
                  </a:cubicBezTo>
                  <a:cubicBezTo>
                    <a:pt x="11181" y="85913"/>
                    <a:pt x="32346" y="108438"/>
                    <a:pt x="59301" y="108438"/>
                  </a:cubicBezTo>
                  <a:cubicBezTo>
                    <a:pt x="86056" y="108438"/>
                    <a:pt x="108618" y="85913"/>
                    <a:pt x="108618" y="59202"/>
                  </a:cubicBezTo>
                  <a:cubicBezTo>
                    <a:pt x="108618" y="32491"/>
                    <a:pt x="86056" y="11362"/>
                    <a:pt x="59301" y="11362"/>
                  </a:cubicBezTo>
                  <a:close/>
                  <a:moveTo>
                    <a:pt x="87454" y="63388"/>
                  </a:moveTo>
                  <a:lnTo>
                    <a:pt x="87454" y="63388"/>
                  </a:lnTo>
                  <a:cubicBezTo>
                    <a:pt x="69084" y="80332"/>
                    <a:pt x="69084" y="80332"/>
                    <a:pt x="69084" y="80332"/>
                  </a:cubicBezTo>
                  <a:cubicBezTo>
                    <a:pt x="67687" y="81727"/>
                    <a:pt x="66289" y="81727"/>
                    <a:pt x="64891" y="81727"/>
                  </a:cubicBezTo>
                  <a:cubicBezTo>
                    <a:pt x="62096" y="81727"/>
                    <a:pt x="59301" y="80332"/>
                    <a:pt x="59301" y="76146"/>
                  </a:cubicBezTo>
                  <a:cubicBezTo>
                    <a:pt x="59301" y="74750"/>
                    <a:pt x="60698" y="73355"/>
                    <a:pt x="62096" y="71960"/>
                  </a:cubicBezTo>
                  <a:cubicBezTo>
                    <a:pt x="69084" y="64784"/>
                    <a:pt x="69084" y="64784"/>
                    <a:pt x="69084" y="64784"/>
                  </a:cubicBezTo>
                  <a:cubicBezTo>
                    <a:pt x="35141" y="64784"/>
                    <a:pt x="35141" y="64784"/>
                    <a:pt x="35141" y="64784"/>
                  </a:cubicBezTo>
                  <a:cubicBezTo>
                    <a:pt x="32346" y="64784"/>
                    <a:pt x="29550" y="63388"/>
                    <a:pt x="29550" y="59202"/>
                  </a:cubicBezTo>
                  <a:cubicBezTo>
                    <a:pt x="29550" y="56411"/>
                    <a:pt x="32346" y="53621"/>
                    <a:pt x="35141" y="53621"/>
                  </a:cubicBezTo>
                  <a:cubicBezTo>
                    <a:pt x="69084" y="53621"/>
                    <a:pt x="69084" y="53621"/>
                    <a:pt x="69084" y="53621"/>
                  </a:cubicBezTo>
                  <a:cubicBezTo>
                    <a:pt x="62096" y="46644"/>
                    <a:pt x="62096" y="46644"/>
                    <a:pt x="62096" y="46644"/>
                  </a:cubicBezTo>
                  <a:cubicBezTo>
                    <a:pt x="60698" y="46644"/>
                    <a:pt x="59301" y="45049"/>
                    <a:pt x="59301" y="42259"/>
                  </a:cubicBezTo>
                  <a:cubicBezTo>
                    <a:pt x="59301" y="39468"/>
                    <a:pt x="62096" y="36677"/>
                    <a:pt x="64891" y="36677"/>
                  </a:cubicBezTo>
                  <a:cubicBezTo>
                    <a:pt x="66289" y="36677"/>
                    <a:pt x="67687" y="38073"/>
                    <a:pt x="69084" y="38073"/>
                  </a:cubicBezTo>
                  <a:cubicBezTo>
                    <a:pt x="87454" y="55016"/>
                    <a:pt x="87454" y="55016"/>
                    <a:pt x="87454" y="55016"/>
                  </a:cubicBezTo>
                  <a:cubicBezTo>
                    <a:pt x="88851" y="56411"/>
                    <a:pt x="90249" y="57807"/>
                    <a:pt x="90249" y="59202"/>
                  </a:cubicBezTo>
                  <a:cubicBezTo>
                    <a:pt x="90249" y="61993"/>
                    <a:pt x="88851" y="63388"/>
                    <a:pt x="87454" y="6338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34275" tIns="17150" rIns="34275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34" name="Google Shape;134;p32"/>
          <p:cNvGrpSpPr/>
          <p:nvPr/>
        </p:nvGrpSpPr>
        <p:grpSpPr>
          <a:xfrm>
            <a:off x="4181291" y="3251190"/>
            <a:ext cx="3740896" cy="300000"/>
            <a:chOff x="5254055" y="3698950"/>
            <a:chExt cx="3129221" cy="300000"/>
          </a:xfrm>
        </p:grpSpPr>
        <p:sp>
          <p:nvSpPr>
            <p:cNvPr id="135" name="Google Shape;135;p32"/>
            <p:cNvSpPr/>
            <p:nvPr/>
          </p:nvSpPr>
          <p:spPr>
            <a:xfrm>
              <a:off x="5547976" y="3698950"/>
              <a:ext cx="2835300" cy="30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dirty="0">
                  <a:solidFill>
                    <a:srgbClr val="3F3F3F"/>
                  </a:solidFill>
                  <a:latin typeface="Lato"/>
                  <a:ea typeface="Lato"/>
                  <a:cs typeface="Lato"/>
                  <a:sym typeface="Lato"/>
                </a:rPr>
                <a:t>Subtle practices</a:t>
              </a:r>
            </a:p>
            <a:p>
              <a:pPr marL="0" marR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n" sz="1000" dirty="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36" name="Google Shape;136;p32"/>
            <p:cNvSpPr/>
            <p:nvPr/>
          </p:nvSpPr>
          <p:spPr>
            <a:xfrm>
              <a:off x="5254055" y="3716903"/>
              <a:ext cx="215700" cy="217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59301" y="119800"/>
                  </a:moveTo>
                  <a:lnTo>
                    <a:pt x="59301" y="119800"/>
                  </a:lnTo>
                  <a:cubicBezTo>
                    <a:pt x="26755" y="119800"/>
                    <a:pt x="0" y="93089"/>
                    <a:pt x="0" y="59202"/>
                  </a:cubicBezTo>
                  <a:cubicBezTo>
                    <a:pt x="0" y="26910"/>
                    <a:pt x="26755" y="0"/>
                    <a:pt x="59301" y="0"/>
                  </a:cubicBezTo>
                  <a:cubicBezTo>
                    <a:pt x="93044" y="0"/>
                    <a:pt x="119800" y="26910"/>
                    <a:pt x="119800" y="59202"/>
                  </a:cubicBezTo>
                  <a:cubicBezTo>
                    <a:pt x="119800" y="93089"/>
                    <a:pt x="93044" y="119800"/>
                    <a:pt x="59301" y="119800"/>
                  </a:cubicBezTo>
                  <a:close/>
                  <a:moveTo>
                    <a:pt x="59301" y="11362"/>
                  </a:moveTo>
                  <a:lnTo>
                    <a:pt x="59301" y="11362"/>
                  </a:lnTo>
                  <a:cubicBezTo>
                    <a:pt x="32346" y="11362"/>
                    <a:pt x="11181" y="32491"/>
                    <a:pt x="11181" y="59202"/>
                  </a:cubicBezTo>
                  <a:cubicBezTo>
                    <a:pt x="11181" y="85913"/>
                    <a:pt x="32346" y="108438"/>
                    <a:pt x="59301" y="108438"/>
                  </a:cubicBezTo>
                  <a:cubicBezTo>
                    <a:pt x="86056" y="108438"/>
                    <a:pt x="108618" y="85913"/>
                    <a:pt x="108618" y="59202"/>
                  </a:cubicBezTo>
                  <a:cubicBezTo>
                    <a:pt x="108618" y="32491"/>
                    <a:pt x="86056" y="11362"/>
                    <a:pt x="59301" y="11362"/>
                  </a:cubicBezTo>
                  <a:close/>
                  <a:moveTo>
                    <a:pt x="87454" y="63388"/>
                  </a:moveTo>
                  <a:lnTo>
                    <a:pt x="87454" y="63388"/>
                  </a:lnTo>
                  <a:cubicBezTo>
                    <a:pt x="69084" y="80332"/>
                    <a:pt x="69084" y="80332"/>
                    <a:pt x="69084" y="80332"/>
                  </a:cubicBezTo>
                  <a:cubicBezTo>
                    <a:pt x="67687" y="81727"/>
                    <a:pt x="66289" y="81727"/>
                    <a:pt x="64891" y="81727"/>
                  </a:cubicBezTo>
                  <a:cubicBezTo>
                    <a:pt x="62096" y="81727"/>
                    <a:pt x="59301" y="80332"/>
                    <a:pt x="59301" y="76146"/>
                  </a:cubicBezTo>
                  <a:cubicBezTo>
                    <a:pt x="59301" y="74750"/>
                    <a:pt x="60698" y="73355"/>
                    <a:pt x="62096" y="71960"/>
                  </a:cubicBezTo>
                  <a:cubicBezTo>
                    <a:pt x="69084" y="64784"/>
                    <a:pt x="69084" y="64784"/>
                    <a:pt x="69084" y="64784"/>
                  </a:cubicBezTo>
                  <a:cubicBezTo>
                    <a:pt x="35141" y="64784"/>
                    <a:pt x="35141" y="64784"/>
                    <a:pt x="35141" y="64784"/>
                  </a:cubicBezTo>
                  <a:cubicBezTo>
                    <a:pt x="32346" y="64784"/>
                    <a:pt x="29550" y="63388"/>
                    <a:pt x="29550" y="59202"/>
                  </a:cubicBezTo>
                  <a:cubicBezTo>
                    <a:pt x="29550" y="56411"/>
                    <a:pt x="32346" y="53621"/>
                    <a:pt x="35141" y="53621"/>
                  </a:cubicBezTo>
                  <a:cubicBezTo>
                    <a:pt x="69084" y="53621"/>
                    <a:pt x="69084" y="53621"/>
                    <a:pt x="69084" y="53621"/>
                  </a:cubicBezTo>
                  <a:cubicBezTo>
                    <a:pt x="62096" y="46644"/>
                    <a:pt x="62096" y="46644"/>
                    <a:pt x="62096" y="46644"/>
                  </a:cubicBezTo>
                  <a:cubicBezTo>
                    <a:pt x="60698" y="46644"/>
                    <a:pt x="59301" y="45049"/>
                    <a:pt x="59301" y="42259"/>
                  </a:cubicBezTo>
                  <a:cubicBezTo>
                    <a:pt x="59301" y="39468"/>
                    <a:pt x="62096" y="36677"/>
                    <a:pt x="64891" y="36677"/>
                  </a:cubicBezTo>
                  <a:cubicBezTo>
                    <a:pt x="66289" y="36677"/>
                    <a:pt x="67687" y="38073"/>
                    <a:pt x="69084" y="38073"/>
                  </a:cubicBezTo>
                  <a:cubicBezTo>
                    <a:pt x="87454" y="55016"/>
                    <a:pt x="87454" y="55016"/>
                    <a:pt x="87454" y="55016"/>
                  </a:cubicBezTo>
                  <a:cubicBezTo>
                    <a:pt x="88851" y="56411"/>
                    <a:pt x="90249" y="57807"/>
                    <a:pt x="90249" y="59202"/>
                  </a:cubicBezTo>
                  <a:cubicBezTo>
                    <a:pt x="90249" y="61993"/>
                    <a:pt x="88851" y="63388"/>
                    <a:pt x="87454" y="6338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34275" tIns="17150" rIns="34275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9" name="Google Shape;134;p32">
            <a:extLst>
              <a:ext uri="{FF2B5EF4-FFF2-40B4-BE49-F238E27FC236}">
                <a16:creationId xmlns:a16="http://schemas.microsoft.com/office/drawing/2014/main" id="{26351937-98D6-7E44-9975-7C37395DD714}"/>
              </a:ext>
            </a:extLst>
          </p:cNvPr>
          <p:cNvGrpSpPr/>
          <p:nvPr/>
        </p:nvGrpSpPr>
        <p:grpSpPr>
          <a:xfrm>
            <a:off x="4206318" y="3675258"/>
            <a:ext cx="3601749" cy="300000"/>
            <a:chOff x="5254055" y="3690270"/>
            <a:chExt cx="3147984" cy="300000"/>
          </a:xfrm>
        </p:grpSpPr>
        <p:sp>
          <p:nvSpPr>
            <p:cNvPr id="20" name="Google Shape;135;p32">
              <a:extLst>
                <a:ext uri="{FF2B5EF4-FFF2-40B4-BE49-F238E27FC236}">
                  <a16:creationId xmlns:a16="http://schemas.microsoft.com/office/drawing/2014/main" id="{092BAD7D-8E25-ED4B-85A6-B345E75009A4}"/>
                </a:ext>
              </a:extLst>
            </p:cNvPr>
            <p:cNvSpPr/>
            <p:nvPr/>
          </p:nvSpPr>
          <p:spPr>
            <a:xfrm>
              <a:off x="5566739" y="3690270"/>
              <a:ext cx="2835300" cy="30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dirty="0">
                  <a:solidFill>
                    <a:srgbClr val="3F3F3F"/>
                  </a:solidFill>
                  <a:latin typeface="Lato"/>
                  <a:ea typeface="Lato"/>
                  <a:cs typeface="Lato"/>
                  <a:sym typeface="Lato"/>
                </a:rPr>
                <a:t>The tough side of performance</a:t>
              </a:r>
            </a:p>
            <a:p>
              <a:pPr marL="0" marR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n" sz="1000" dirty="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1" name="Google Shape;136;p32">
              <a:extLst>
                <a:ext uri="{FF2B5EF4-FFF2-40B4-BE49-F238E27FC236}">
                  <a16:creationId xmlns:a16="http://schemas.microsoft.com/office/drawing/2014/main" id="{4147B2A7-F388-3145-BBF1-7BDBB06A243F}"/>
                </a:ext>
              </a:extLst>
            </p:cNvPr>
            <p:cNvSpPr/>
            <p:nvPr/>
          </p:nvSpPr>
          <p:spPr>
            <a:xfrm>
              <a:off x="5254055" y="3716903"/>
              <a:ext cx="215700" cy="217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59301" y="119800"/>
                  </a:moveTo>
                  <a:lnTo>
                    <a:pt x="59301" y="119800"/>
                  </a:lnTo>
                  <a:cubicBezTo>
                    <a:pt x="26755" y="119800"/>
                    <a:pt x="0" y="93089"/>
                    <a:pt x="0" y="59202"/>
                  </a:cubicBezTo>
                  <a:cubicBezTo>
                    <a:pt x="0" y="26910"/>
                    <a:pt x="26755" y="0"/>
                    <a:pt x="59301" y="0"/>
                  </a:cubicBezTo>
                  <a:cubicBezTo>
                    <a:pt x="93044" y="0"/>
                    <a:pt x="119800" y="26910"/>
                    <a:pt x="119800" y="59202"/>
                  </a:cubicBezTo>
                  <a:cubicBezTo>
                    <a:pt x="119800" y="93089"/>
                    <a:pt x="93044" y="119800"/>
                    <a:pt x="59301" y="119800"/>
                  </a:cubicBezTo>
                  <a:close/>
                  <a:moveTo>
                    <a:pt x="59301" y="11362"/>
                  </a:moveTo>
                  <a:lnTo>
                    <a:pt x="59301" y="11362"/>
                  </a:lnTo>
                  <a:cubicBezTo>
                    <a:pt x="32346" y="11362"/>
                    <a:pt x="11181" y="32491"/>
                    <a:pt x="11181" y="59202"/>
                  </a:cubicBezTo>
                  <a:cubicBezTo>
                    <a:pt x="11181" y="85913"/>
                    <a:pt x="32346" y="108438"/>
                    <a:pt x="59301" y="108438"/>
                  </a:cubicBezTo>
                  <a:cubicBezTo>
                    <a:pt x="86056" y="108438"/>
                    <a:pt x="108618" y="85913"/>
                    <a:pt x="108618" y="59202"/>
                  </a:cubicBezTo>
                  <a:cubicBezTo>
                    <a:pt x="108618" y="32491"/>
                    <a:pt x="86056" y="11362"/>
                    <a:pt x="59301" y="11362"/>
                  </a:cubicBezTo>
                  <a:close/>
                  <a:moveTo>
                    <a:pt x="87454" y="63388"/>
                  </a:moveTo>
                  <a:lnTo>
                    <a:pt x="87454" y="63388"/>
                  </a:lnTo>
                  <a:cubicBezTo>
                    <a:pt x="69084" y="80332"/>
                    <a:pt x="69084" y="80332"/>
                    <a:pt x="69084" y="80332"/>
                  </a:cubicBezTo>
                  <a:cubicBezTo>
                    <a:pt x="67687" y="81727"/>
                    <a:pt x="66289" y="81727"/>
                    <a:pt x="64891" y="81727"/>
                  </a:cubicBezTo>
                  <a:cubicBezTo>
                    <a:pt x="62096" y="81727"/>
                    <a:pt x="59301" y="80332"/>
                    <a:pt x="59301" y="76146"/>
                  </a:cubicBezTo>
                  <a:cubicBezTo>
                    <a:pt x="59301" y="74750"/>
                    <a:pt x="60698" y="73355"/>
                    <a:pt x="62096" y="71960"/>
                  </a:cubicBezTo>
                  <a:cubicBezTo>
                    <a:pt x="69084" y="64784"/>
                    <a:pt x="69084" y="64784"/>
                    <a:pt x="69084" y="64784"/>
                  </a:cubicBezTo>
                  <a:cubicBezTo>
                    <a:pt x="35141" y="64784"/>
                    <a:pt x="35141" y="64784"/>
                    <a:pt x="35141" y="64784"/>
                  </a:cubicBezTo>
                  <a:cubicBezTo>
                    <a:pt x="32346" y="64784"/>
                    <a:pt x="29550" y="63388"/>
                    <a:pt x="29550" y="59202"/>
                  </a:cubicBezTo>
                  <a:cubicBezTo>
                    <a:pt x="29550" y="56411"/>
                    <a:pt x="32346" y="53621"/>
                    <a:pt x="35141" y="53621"/>
                  </a:cubicBezTo>
                  <a:cubicBezTo>
                    <a:pt x="69084" y="53621"/>
                    <a:pt x="69084" y="53621"/>
                    <a:pt x="69084" y="53621"/>
                  </a:cubicBezTo>
                  <a:cubicBezTo>
                    <a:pt x="62096" y="46644"/>
                    <a:pt x="62096" y="46644"/>
                    <a:pt x="62096" y="46644"/>
                  </a:cubicBezTo>
                  <a:cubicBezTo>
                    <a:pt x="60698" y="46644"/>
                    <a:pt x="59301" y="45049"/>
                    <a:pt x="59301" y="42259"/>
                  </a:cubicBezTo>
                  <a:cubicBezTo>
                    <a:pt x="59301" y="39468"/>
                    <a:pt x="62096" y="36677"/>
                    <a:pt x="64891" y="36677"/>
                  </a:cubicBezTo>
                  <a:cubicBezTo>
                    <a:pt x="66289" y="36677"/>
                    <a:pt x="67687" y="38073"/>
                    <a:pt x="69084" y="38073"/>
                  </a:cubicBezTo>
                  <a:cubicBezTo>
                    <a:pt x="87454" y="55016"/>
                    <a:pt x="87454" y="55016"/>
                    <a:pt x="87454" y="55016"/>
                  </a:cubicBezTo>
                  <a:cubicBezTo>
                    <a:pt x="88851" y="56411"/>
                    <a:pt x="90249" y="57807"/>
                    <a:pt x="90249" y="59202"/>
                  </a:cubicBezTo>
                  <a:cubicBezTo>
                    <a:pt x="90249" y="61993"/>
                    <a:pt x="88851" y="63388"/>
                    <a:pt x="87454" y="6338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34275" tIns="17150" rIns="34275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7CCD7D2-246B-F94B-BD36-CA466C534328}"/>
              </a:ext>
            </a:extLst>
          </p:cNvPr>
          <p:cNvSpPr txBox="1"/>
          <p:nvPr/>
        </p:nvSpPr>
        <p:spPr>
          <a:xfrm>
            <a:off x="160422" y="4673765"/>
            <a:ext cx="433137" cy="507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rtlCol="0" anchor="t" anchorCtr="0">
            <a:spAutoFit/>
          </a:bodyPr>
          <a:lstStyle/>
          <a:p>
            <a:pPr algn="ctr">
              <a:lnSpc>
                <a:spcPct val="150000"/>
              </a:lnSpc>
            </a:pPr>
            <a:fld id="{09ABE818-405C-D044-945D-240F1D5E6A43}" type="slidenum">
              <a:rPr lang="en-US" b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pPr algn="ctr">
                <a:lnSpc>
                  <a:spcPct val="150000"/>
                </a:lnSpc>
              </a:pPr>
              <a:t>2</a:t>
            </a:fld>
            <a:endParaRPr lang="en-US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3" name="Google Shape;134;p32">
            <a:extLst>
              <a:ext uri="{FF2B5EF4-FFF2-40B4-BE49-F238E27FC236}">
                <a16:creationId xmlns:a16="http://schemas.microsoft.com/office/drawing/2014/main" id="{EBB2DB03-DBA2-39B5-3C5D-55F7F68A207F}"/>
              </a:ext>
            </a:extLst>
          </p:cNvPr>
          <p:cNvGrpSpPr/>
          <p:nvPr/>
        </p:nvGrpSpPr>
        <p:grpSpPr>
          <a:xfrm>
            <a:off x="4212760" y="4125629"/>
            <a:ext cx="3603232" cy="300000"/>
            <a:chOff x="5254055" y="3703584"/>
            <a:chExt cx="3149281" cy="300000"/>
          </a:xfrm>
        </p:grpSpPr>
        <p:sp>
          <p:nvSpPr>
            <p:cNvPr id="4" name="Google Shape;135;p32">
              <a:extLst>
                <a:ext uri="{FF2B5EF4-FFF2-40B4-BE49-F238E27FC236}">
                  <a16:creationId xmlns:a16="http://schemas.microsoft.com/office/drawing/2014/main" id="{83DDA3CA-2920-90F4-5E95-37CE3BC390F6}"/>
                </a:ext>
              </a:extLst>
            </p:cNvPr>
            <p:cNvSpPr/>
            <p:nvPr/>
          </p:nvSpPr>
          <p:spPr>
            <a:xfrm>
              <a:off x="5568036" y="3703584"/>
              <a:ext cx="2835300" cy="30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dirty="0">
                  <a:solidFill>
                    <a:srgbClr val="3F3F3F"/>
                  </a:solidFill>
                  <a:latin typeface="Lato"/>
                  <a:ea typeface="Lato"/>
                  <a:cs typeface="Lato"/>
                  <a:sym typeface="Lato"/>
                </a:rPr>
                <a:t>Now what?</a:t>
              </a:r>
            </a:p>
            <a:p>
              <a:pPr marL="0" marR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n" sz="1000" dirty="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" name="Google Shape;136;p32">
              <a:extLst>
                <a:ext uri="{FF2B5EF4-FFF2-40B4-BE49-F238E27FC236}">
                  <a16:creationId xmlns:a16="http://schemas.microsoft.com/office/drawing/2014/main" id="{79F8F4A4-1F75-9EBE-68A2-A056DBCAAE01}"/>
                </a:ext>
              </a:extLst>
            </p:cNvPr>
            <p:cNvSpPr/>
            <p:nvPr/>
          </p:nvSpPr>
          <p:spPr>
            <a:xfrm>
              <a:off x="5254055" y="3716903"/>
              <a:ext cx="215700" cy="217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59301" y="119800"/>
                  </a:moveTo>
                  <a:lnTo>
                    <a:pt x="59301" y="119800"/>
                  </a:lnTo>
                  <a:cubicBezTo>
                    <a:pt x="26755" y="119800"/>
                    <a:pt x="0" y="93089"/>
                    <a:pt x="0" y="59202"/>
                  </a:cubicBezTo>
                  <a:cubicBezTo>
                    <a:pt x="0" y="26910"/>
                    <a:pt x="26755" y="0"/>
                    <a:pt x="59301" y="0"/>
                  </a:cubicBezTo>
                  <a:cubicBezTo>
                    <a:pt x="93044" y="0"/>
                    <a:pt x="119800" y="26910"/>
                    <a:pt x="119800" y="59202"/>
                  </a:cubicBezTo>
                  <a:cubicBezTo>
                    <a:pt x="119800" y="93089"/>
                    <a:pt x="93044" y="119800"/>
                    <a:pt x="59301" y="119800"/>
                  </a:cubicBezTo>
                  <a:close/>
                  <a:moveTo>
                    <a:pt x="59301" y="11362"/>
                  </a:moveTo>
                  <a:lnTo>
                    <a:pt x="59301" y="11362"/>
                  </a:lnTo>
                  <a:cubicBezTo>
                    <a:pt x="32346" y="11362"/>
                    <a:pt x="11181" y="32491"/>
                    <a:pt x="11181" y="59202"/>
                  </a:cubicBezTo>
                  <a:cubicBezTo>
                    <a:pt x="11181" y="85913"/>
                    <a:pt x="32346" y="108438"/>
                    <a:pt x="59301" y="108438"/>
                  </a:cubicBezTo>
                  <a:cubicBezTo>
                    <a:pt x="86056" y="108438"/>
                    <a:pt x="108618" y="85913"/>
                    <a:pt x="108618" y="59202"/>
                  </a:cubicBezTo>
                  <a:cubicBezTo>
                    <a:pt x="108618" y="32491"/>
                    <a:pt x="86056" y="11362"/>
                    <a:pt x="59301" y="11362"/>
                  </a:cubicBezTo>
                  <a:close/>
                  <a:moveTo>
                    <a:pt x="87454" y="63388"/>
                  </a:moveTo>
                  <a:lnTo>
                    <a:pt x="87454" y="63388"/>
                  </a:lnTo>
                  <a:cubicBezTo>
                    <a:pt x="69084" y="80332"/>
                    <a:pt x="69084" y="80332"/>
                    <a:pt x="69084" y="80332"/>
                  </a:cubicBezTo>
                  <a:cubicBezTo>
                    <a:pt x="67687" y="81727"/>
                    <a:pt x="66289" y="81727"/>
                    <a:pt x="64891" y="81727"/>
                  </a:cubicBezTo>
                  <a:cubicBezTo>
                    <a:pt x="62096" y="81727"/>
                    <a:pt x="59301" y="80332"/>
                    <a:pt x="59301" y="76146"/>
                  </a:cubicBezTo>
                  <a:cubicBezTo>
                    <a:pt x="59301" y="74750"/>
                    <a:pt x="60698" y="73355"/>
                    <a:pt x="62096" y="71960"/>
                  </a:cubicBezTo>
                  <a:cubicBezTo>
                    <a:pt x="69084" y="64784"/>
                    <a:pt x="69084" y="64784"/>
                    <a:pt x="69084" y="64784"/>
                  </a:cubicBezTo>
                  <a:cubicBezTo>
                    <a:pt x="35141" y="64784"/>
                    <a:pt x="35141" y="64784"/>
                    <a:pt x="35141" y="64784"/>
                  </a:cubicBezTo>
                  <a:cubicBezTo>
                    <a:pt x="32346" y="64784"/>
                    <a:pt x="29550" y="63388"/>
                    <a:pt x="29550" y="59202"/>
                  </a:cubicBezTo>
                  <a:cubicBezTo>
                    <a:pt x="29550" y="56411"/>
                    <a:pt x="32346" y="53621"/>
                    <a:pt x="35141" y="53621"/>
                  </a:cubicBezTo>
                  <a:cubicBezTo>
                    <a:pt x="69084" y="53621"/>
                    <a:pt x="69084" y="53621"/>
                    <a:pt x="69084" y="53621"/>
                  </a:cubicBezTo>
                  <a:cubicBezTo>
                    <a:pt x="62096" y="46644"/>
                    <a:pt x="62096" y="46644"/>
                    <a:pt x="62096" y="46644"/>
                  </a:cubicBezTo>
                  <a:cubicBezTo>
                    <a:pt x="60698" y="46644"/>
                    <a:pt x="59301" y="45049"/>
                    <a:pt x="59301" y="42259"/>
                  </a:cubicBezTo>
                  <a:cubicBezTo>
                    <a:pt x="59301" y="39468"/>
                    <a:pt x="62096" y="36677"/>
                    <a:pt x="64891" y="36677"/>
                  </a:cubicBezTo>
                  <a:cubicBezTo>
                    <a:pt x="66289" y="36677"/>
                    <a:pt x="67687" y="38073"/>
                    <a:pt x="69084" y="38073"/>
                  </a:cubicBezTo>
                  <a:cubicBezTo>
                    <a:pt x="87454" y="55016"/>
                    <a:pt x="87454" y="55016"/>
                    <a:pt x="87454" y="55016"/>
                  </a:cubicBezTo>
                  <a:cubicBezTo>
                    <a:pt x="88851" y="56411"/>
                    <a:pt x="90249" y="57807"/>
                    <a:pt x="90249" y="59202"/>
                  </a:cubicBezTo>
                  <a:cubicBezTo>
                    <a:pt x="90249" y="61993"/>
                    <a:pt x="88851" y="63388"/>
                    <a:pt x="87454" y="6338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34275" tIns="17150" rIns="34275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5"/>
          <p:cNvSpPr txBox="1"/>
          <p:nvPr/>
        </p:nvSpPr>
        <p:spPr>
          <a:xfrm>
            <a:off x="136543" y="388408"/>
            <a:ext cx="7724089" cy="7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342900" lvl="1"/>
            <a:r>
              <a:rPr lang="en" sz="2800" dirty="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rPr>
              <a:t>1. </a:t>
            </a:r>
            <a:r>
              <a:rPr lang="en-US" sz="2800" dirty="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Robust Communication Framework</a:t>
            </a:r>
          </a:p>
          <a:p>
            <a:pPr marL="3429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latin typeface="Playfair Display Medium"/>
              <a:ea typeface="Playfair Display Medium"/>
              <a:cs typeface="Playfair Display Medium"/>
              <a:sym typeface="Playfair Display Medium"/>
            </a:endParaRPr>
          </a:p>
        </p:txBody>
      </p:sp>
      <p:cxnSp>
        <p:nvCxnSpPr>
          <p:cNvPr id="163" name="Google Shape;163;p35"/>
          <p:cNvCxnSpPr>
            <a:cxnSpLocks/>
          </p:cNvCxnSpPr>
          <p:nvPr/>
        </p:nvCxnSpPr>
        <p:spPr>
          <a:xfrm>
            <a:off x="941071" y="1195796"/>
            <a:ext cx="5989118" cy="0"/>
          </a:xfrm>
          <a:prstGeom prst="straightConnector1">
            <a:avLst/>
          </a:prstGeom>
          <a:noFill/>
          <a:ln w="571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6" name="Google Shape;166;p35"/>
          <p:cNvSpPr txBox="1"/>
          <p:nvPr/>
        </p:nvSpPr>
        <p:spPr>
          <a:xfrm>
            <a:off x="5163526" y="4673765"/>
            <a:ext cx="34509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rPr>
              <a:t>leadingwithcare.net</a:t>
            </a:r>
            <a:endParaRPr sz="900" dirty="0">
              <a:solidFill>
                <a:srgbClr val="88888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F24E8463-5C4D-204A-AF7C-4B948B7CBA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4534" y="1485762"/>
            <a:ext cx="281428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9" name="Google Shape;113;p31">
            <a:extLst>
              <a:ext uri="{FF2B5EF4-FFF2-40B4-BE49-F238E27FC236}">
                <a16:creationId xmlns:a16="http://schemas.microsoft.com/office/drawing/2014/main" id="{35D2E99D-06F7-544B-834B-EA4613F2C082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 l="28411" t="14285" r="23067" b="12060"/>
          <a:stretch/>
        </p:blipFill>
        <p:spPr>
          <a:xfrm>
            <a:off x="8221394" y="80870"/>
            <a:ext cx="786063" cy="111492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A020790-3D00-6D41-812F-5886CCAF56B2}"/>
              </a:ext>
            </a:extLst>
          </p:cNvPr>
          <p:cNvSpPr txBox="1"/>
          <p:nvPr/>
        </p:nvSpPr>
        <p:spPr>
          <a:xfrm>
            <a:off x="0" y="4546764"/>
            <a:ext cx="433137" cy="507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rtlCol="0" anchor="t" anchorCtr="0">
            <a:spAutoFit/>
          </a:bodyPr>
          <a:lstStyle/>
          <a:p>
            <a:pPr algn="ctr">
              <a:lnSpc>
                <a:spcPct val="150000"/>
              </a:lnSpc>
            </a:pPr>
            <a:fld id="{09ABE818-405C-D044-945D-240F1D5E6A43}" type="slidenum">
              <a:rPr lang="en-US" b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pPr algn="ctr">
                <a:lnSpc>
                  <a:spcPct val="150000"/>
                </a:lnSpc>
              </a:pPr>
              <a:t>3</a:t>
            </a:fld>
            <a:endParaRPr lang="en-US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8AC41F-8965-1A43-8CF5-0F14B101BA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15935"/>
            <a:ext cx="9144000" cy="5143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61410D6-52E3-8B4F-800F-E0DD3663C0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8233" y="1130608"/>
            <a:ext cx="5117432" cy="379034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5"/>
          <p:cNvSpPr txBox="1"/>
          <p:nvPr/>
        </p:nvSpPr>
        <p:spPr>
          <a:xfrm>
            <a:off x="570963" y="388408"/>
            <a:ext cx="7172253" cy="7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3429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rPr>
              <a:t>2. Phases in the framework</a:t>
            </a:r>
            <a:endParaRPr sz="3600" dirty="0">
              <a:latin typeface="Playfair Display Medium"/>
              <a:ea typeface="Playfair Display Medium"/>
              <a:cs typeface="Playfair Display Medium"/>
              <a:sym typeface="Playfair Display Medium"/>
            </a:endParaRPr>
          </a:p>
        </p:txBody>
      </p:sp>
      <p:cxnSp>
        <p:nvCxnSpPr>
          <p:cNvPr id="163" name="Google Shape;163;p35"/>
          <p:cNvCxnSpPr>
            <a:cxnSpLocks/>
          </p:cNvCxnSpPr>
          <p:nvPr/>
        </p:nvCxnSpPr>
        <p:spPr>
          <a:xfrm>
            <a:off x="926756" y="1130608"/>
            <a:ext cx="7182060" cy="0"/>
          </a:xfrm>
          <a:prstGeom prst="straightConnector1">
            <a:avLst/>
          </a:prstGeom>
          <a:noFill/>
          <a:ln w="571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5" name="Google Shape;165;p35"/>
          <p:cNvSpPr txBox="1"/>
          <p:nvPr/>
        </p:nvSpPr>
        <p:spPr>
          <a:xfrm>
            <a:off x="437252" y="1264638"/>
            <a:ext cx="8468138" cy="3385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lvl="0" indent="-342900">
              <a:buFont typeface="+mj-lt"/>
              <a:buAutoNum type="alphaLcPeriod"/>
            </a:pPr>
            <a:r>
              <a:rPr lang="en-US" sz="1600" dirty="0"/>
              <a:t>Identify the things that matter</a:t>
            </a:r>
          </a:p>
          <a:p>
            <a:pPr marL="804862" lvl="1" indent="-342900">
              <a:buFont typeface="Arial" panose="020B0604020202020204" pitchFamily="34" charset="0"/>
              <a:buChar char="•"/>
              <a:tabLst>
                <a:tab pos="454025" algn="l"/>
              </a:tabLst>
            </a:pPr>
            <a:r>
              <a:rPr lang="en-US" sz="1600" dirty="0"/>
              <a:t>Bucket 1</a:t>
            </a:r>
          </a:p>
          <a:p>
            <a:pPr marL="804862" lvl="1" indent="-342900">
              <a:buFont typeface="Arial" panose="020B0604020202020204" pitchFamily="34" charset="0"/>
              <a:buChar char="•"/>
              <a:tabLst>
                <a:tab pos="454025" algn="l"/>
              </a:tabLst>
            </a:pPr>
            <a:r>
              <a:rPr lang="en-US" sz="1600" dirty="0"/>
              <a:t>Bucket 2 </a:t>
            </a:r>
            <a:br>
              <a:rPr lang="en-US" sz="1600" dirty="0"/>
            </a:br>
            <a:endParaRPr lang="en-US" sz="1600" dirty="0"/>
          </a:p>
          <a:p>
            <a:pPr marL="342900" lvl="0" indent="-342900">
              <a:buFont typeface="+mj-lt"/>
              <a:buAutoNum type="alphaLcPeriod"/>
            </a:pPr>
            <a:r>
              <a:rPr lang="en-US" sz="1600" dirty="0"/>
              <a:t>Robustly communicate</a:t>
            </a:r>
          </a:p>
          <a:p>
            <a:pPr marL="812800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Multi-dimensional messaging</a:t>
            </a:r>
          </a:p>
          <a:p>
            <a:pPr marL="812800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Multi-channel delivery</a:t>
            </a:r>
          </a:p>
          <a:p>
            <a:pPr marL="812800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Multi-directional orientation</a:t>
            </a:r>
            <a:br>
              <a:rPr lang="en-US" sz="1600" dirty="0"/>
            </a:br>
            <a:endParaRPr lang="en-US" sz="1600" dirty="0"/>
          </a:p>
          <a:p>
            <a:pPr marL="342900" indent="-342900">
              <a:buFont typeface="+mj-lt"/>
              <a:buAutoNum type="alphaLcPeriod"/>
            </a:pPr>
            <a:r>
              <a:rPr lang="en-US" sz="1600" dirty="0"/>
              <a:t>Verify</a:t>
            </a:r>
          </a:p>
          <a:p>
            <a:pPr marL="685800" lvl="1" indent="-223838">
              <a:buFont typeface="Arial" panose="020B0604020202020204" pitchFamily="34" charset="0"/>
              <a:buChar char="•"/>
            </a:pPr>
            <a:r>
              <a:rPr lang="en-US" sz="1600" dirty="0"/>
              <a:t>Trust deficit</a:t>
            </a:r>
          </a:p>
          <a:p>
            <a:pPr marL="685800" lvl="1" indent="-223838">
              <a:buFont typeface="Arial" panose="020B0604020202020204" pitchFamily="34" charset="0"/>
              <a:buChar char="•"/>
            </a:pPr>
            <a:r>
              <a:rPr lang="en-US" sz="1600" dirty="0"/>
              <a:t>Intervening events &amp; opinion leaders</a:t>
            </a:r>
          </a:p>
          <a:p>
            <a:pPr marL="685800" lvl="1" indent="-223838">
              <a:buFont typeface="Arial" panose="020B0604020202020204" pitchFamily="34" charset="0"/>
              <a:buChar char="•"/>
            </a:pPr>
            <a:r>
              <a:rPr lang="en-US" sz="1600" dirty="0"/>
              <a:t>Preconceptions</a:t>
            </a:r>
          </a:p>
        </p:txBody>
      </p:sp>
      <p:sp>
        <p:nvSpPr>
          <p:cNvPr id="166" name="Google Shape;166;p35"/>
          <p:cNvSpPr txBox="1"/>
          <p:nvPr/>
        </p:nvSpPr>
        <p:spPr>
          <a:xfrm>
            <a:off x="5163526" y="4673765"/>
            <a:ext cx="34509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rPr>
              <a:t>leadingwithcare.net</a:t>
            </a:r>
            <a:endParaRPr sz="900" dirty="0">
              <a:solidFill>
                <a:srgbClr val="88888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F24E8463-5C4D-204A-AF7C-4B948B7CBA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4534" y="1485762"/>
            <a:ext cx="281428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7" name="Google Shape;113;p31">
            <a:extLst>
              <a:ext uri="{FF2B5EF4-FFF2-40B4-BE49-F238E27FC236}">
                <a16:creationId xmlns:a16="http://schemas.microsoft.com/office/drawing/2014/main" id="{DBFA7043-83A6-454C-B677-56BFD092DC6A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 l="28411" t="14285" r="23067" b="12060"/>
          <a:stretch/>
        </p:blipFill>
        <p:spPr>
          <a:xfrm>
            <a:off x="8221394" y="80870"/>
            <a:ext cx="786063" cy="111492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2677CD3-31B8-B249-9FC5-B68CF8A3EB31}"/>
              </a:ext>
            </a:extLst>
          </p:cNvPr>
          <p:cNvSpPr txBox="1"/>
          <p:nvPr/>
        </p:nvSpPr>
        <p:spPr>
          <a:xfrm>
            <a:off x="354395" y="4419864"/>
            <a:ext cx="433137" cy="507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rtlCol="0" anchor="t" anchorCtr="0">
            <a:spAutoFit/>
          </a:bodyPr>
          <a:lstStyle/>
          <a:p>
            <a:pPr algn="ctr">
              <a:lnSpc>
                <a:spcPct val="150000"/>
              </a:lnSpc>
            </a:pPr>
            <a:fld id="{09ABE818-405C-D044-945D-240F1D5E6A43}" type="slidenum">
              <a:rPr lang="en-US" b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pPr algn="ctr">
                <a:lnSpc>
                  <a:spcPct val="150000"/>
                </a:lnSpc>
              </a:pPr>
              <a:t>4</a:t>
            </a:fld>
            <a:endParaRPr lang="en-US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32CAA0-A718-1F4A-A31A-B99F57B304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4738" y="1239046"/>
            <a:ext cx="3875448" cy="342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6575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5"/>
          <p:cNvSpPr txBox="1"/>
          <p:nvPr/>
        </p:nvSpPr>
        <p:spPr>
          <a:xfrm>
            <a:off x="570964" y="388408"/>
            <a:ext cx="8124980" cy="7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342900" lvl="1"/>
            <a:r>
              <a:rPr lang="en" sz="3600" dirty="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rPr>
              <a:t>3. Visible practices</a:t>
            </a:r>
            <a:endParaRPr lang="en" sz="3600" dirty="0">
              <a:solidFill>
                <a:srgbClr val="3F3F3F"/>
              </a:solidFill>
              <a:latin typeface="Lato"/>
              <a:ea typeface="Lato"/>
              <a:cs typeface="Lato"/>
              <a:sym typeface="Lato"/>
            </a:endParaRPr>
          </a:p>
          <a:p>
            <a:pPr marL="3429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Playfair Display Medium"/>
              <a:ea typeface="Playfair Display Medium"/>
              <a:cs typeface="Playfair Display Medium"/>
              <a:sym typeface="Playfair Display Medium"/>
            </a:endParaRPr>
          </a:p>
        </p:txBody>
      </p:sp>
      <p:cxnSp>
        <p:nvCxnSpPr>
          <p:cNvPr id="163" name="Google Shape;163;p35"/>
          <p:cNvCxnSpPr>
            <a:cxnSpLocks/>
          </p:cNvCxnSpPr>
          <p:nvPr/>
        </p:nvCxnSpPr>
        <p:spPr>
          <a:xfrm>
            <a:off x="924681" y="1072293"/>
            <a:ext cx="7294638" cy="0"/>
          </a:xfrm>
          <a:prstGeom prst="straightConnector1">
            <a:avLst/>
          </a:prstGeom>
          <a:noFill/>
          <a:ln w="571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5" name="Google Shape;165;p35"/>
          <p:cNvSpPr txBox="1"/>
          <p:nvPr/>
        </p:nvSpPr>
        <p:spPr>
          <a:xfrm>
            <a:off x="652523" y="1292510"/>
            <a:ext cx="5900876" cy="2646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indent="-342900">
              <a:buFont typeface="+mj-lt"/>
              <a:buAutoNum type="alphaLcPeriod"/>
            </a:pPr>
            <a:r>
              <a:rPr lang="en-US" sz="2000" dirty="0"/>
              <a:t>Identify your single most important message and spotlight it in at least two modes (e.g., oral, written, image, video, graphic)</a:t>
            </a:r>
            <a:br>
              <a:rPr lang="en-US" sz="2000" dirty="0"/>
            </a:br>
            <a:endParaRPr lang="en-US" sz="2000" dirty="0"/>
          </a:p>
          <a:p>
            <a:pPr marL="342900" indent="-342900">
              <a:buFont typeface="+mj-lt"/>
              <a:buAutoNum type="alphaLcPeriod"/>
            </a:pPr>
            <a:r>
              <a:rPr lang="en-US" sz="2000" dirty="0"/>
              <a:t>Enhance your public speaking skills by focusing your planning on core messages </a:t>
            </a:r>
            <a:br>
              <a:rPr lang="en-US" sz="2000" dirty="0"/>
            </a:br>
            <a:endParaRPr lang="en-US" sz="2000" dirty="0"/>
          </a:p>
          <a:p>
            <a:pPr marL="342900" indent="-342900">
              <a:buFont typeface="+mj-lt"/>
              <a:buAutoNum type="alphaLcPeriod"/>
            </a:pPr>
            <a:r>
              <a:rPr lang="en-US" sz="2000" dirty="0"/>
              <a:t>Improve your writing style by consulting others </a:t>
            </a:r>
          </a:p>
        </p:txBody>
      </p:sp>
      <p:sp>
        <p:nvSpPr>
          <p:cNvPr id="166" name="Google Shape;166;p35"/>
          <p:cNvSpPr txBox="1"/>
          <p:nvPr/>
        </p:nvSpPr>
        <p:spPr>
          <a:xfrm>
            <a:off x="5294839" y="4738469"/>
            <a:ext cx="34509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rPr>
              <a:t>leadingwithcare.net</a:t>
            </a:r>
            <a:endParaRPr sz="900" dirty="0">
              <a:solidFill>
                <a:srgbClr val="888888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7" name="Google Shape;113;p31">
            <a:extLst>
              <a:ext uri="{FF2B5EF4-FFF2-40B4-BE49-F238E27FC236}">
                <a16:creationId xmlns:a16="http://schemas.microsoft.com/office/drawing/2014/main" id="{A4D26C24-0C6F-A94D-895E-F343C27B38BF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 l="28411" t="14285" r="23067" b="12060"/>
          <a:stretch/>
        </p:blipFill>
        <p:spPr>
          <a:xfrm>
            <a:off x="8221394" y="80870"/>
            <a:ext cx="786063" cy="111492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9B2D7E5-BC17-1143-B309-E5456FF94896}"/>
              </a:ext>
            </a:extLst>
          </p:cNvPr>
          <p:cNvSpPr txBox="1"/>
          <p:nvPr/>
        </p:nvSpPr>
        <p:spPr>
          <a:xfrm>
            <a:off x="354395" y="4419864"/>
            <a:ext cx="433137" cy="507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rtlCol="0" anchor="t" anchorCtr="0">
            <a:spAutoFit/>
          </a:bodyPr>
          <a:lstStyle/>
          <a:p>
            <a:pPr algn="ctr">
              <a:lnSpc>
                <a:spcPct val="150000"/>
              </a:lnSpc>
            </a:pPr>
            <a:fld id="{09ABE818-405C-D044-945D-240F1D5E6A43}" type="slidenum">
              <a:rPr lang="en-US" b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pPr algn="ctr">
                <a:lnSpc>
                  <a:spcPct val="150000"/>
                </a:lnSpc>
              </a:pPr>
              <a:t>5</a:t>
            </a:fld>
            <a:endParaRPr lang="en-US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E7CEEE3-F8BC-4843-BB31-49132FFBEB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7009" y="1860934"/>
            <a:ext cx="2173810" cy="163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2787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5"/>
          <p:cNvSpPr txBox="1"/>
          <p:nvPr/>
        </p:nvSpPr>
        <p:spPr>
          <a:xfrm>
            <a:off x="453851" y="480780"/>
            <a:ext cx="8124980" cy="7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342900" lvl="1"/>
            <a:r>
              <a:rPr lang="en" sz="3600" dirty="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rPr>
              <a:t>3. Visible practices </a:t>
            </a:r>
            <a:r>
              <a:rPr lang="en" sz="2000" i="1" dirty="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rPr>
              <a:t>(cont’d)</a:t>
            </a:r>
            <a:endParaRPr lang="en" sz="2000" i="1" dirty="0">
              <a:solidFill>
                <a:srgbClr val="3F3F3F"/>
              </a:solidFill>
              <a:latin typeface="Lato"/>
              <a:ea typeface="Lato"/>
              <a:cs typeface="Lato"/>
              <a:sym typeface="Lato"/>
            </a:endParaRPr>
          </a:p>
          <a:p>
            <a:pPr marL="3429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Playfair Display Medium"/>
              <a:ea typeface="Playfair Display Medium"/>
              <a:cs typeface="Playfair Display Medium"/>
              <a:sym typeface="Playfair Display Medium"/>
            </a:endParaRPr>
          </a:p>
        </p:txBody>
      </p:sp>
      <p:cxnSp>
        <p:nvCxnSpPr>
          <p:cNvPr id="163" name="Google Shape;163;p35"/>
          <p:cNvCxnSpPr>
            <a:cxnSpLocks/>
          </p:cNvCxnSpPr>
          <p:nvPr/>
        </p:nvCxnSpPr>
        <p:spPr>
          <a:xfrm>
            <a:off x="869022" y="1127952"/>
            <a:ext cx="7294638" cy="0"/>
          </a:xfrm>
          <a:prstGeom prst="straightConnector1">
            <a:avLst/>
          </a:prstGeom>
          <a:noFill/>
          <a:ln w="571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5" name="Google Shape;165;p35"/>
          <p:cNvSpPr txBox="1"/>
          <p:nvPr/>
        </p:nvSpPr>
        <p:spPr>
          <a:xfrm>
            <a:off x="570963" y="1437903"/>
            <a:ext cx="4748564" cy="2646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indent="-342900">
              <a:buFont typeface="+mj-lt"/>
              <a:buAutoNum type="alphaLcPeriod" startAt="4"/>
            </a:pPr>
            <a:r>
              <a:rPr lang="en-US" sz="2000" dirty="0"/>
              <a:t>Become a great storyteller</a:t>
            </a:r>
            <a:br>
              <a:rPr lang="en-US" sz="2000" dirty="0"/>
            </a:br>
            <a:endParaRPr lang="en-US" sz="2000" dirty="0"/>
          </a:p>
          <a:p>
            <a:pPr marL="342900" indent="-342900">
              <a:buFont typeface="+mj-lt"/>
              <a:buAutoNum type="alphaLcPeriod" startAt="4"/>
            </a:pPr>
            <a:r>
              <a:rPr lang="en-US" sz="2000" dirty="0"/>
              <a:t>Update people frequently</a:t>
            </a:r>
          </a:p>
          <a:p>
            <a:pPr marL="342900" indent="-342900">
              <a:buFont typeface="+mj-lt"/>
              <a:buAutoNum type="alphaLcPeriod" startAt="4"/>
            </a:pPr>
            <a:endParaRPr lang="en-US" sz="2000" dirty="0"/>
          </a:p>
          <a:p>
            <a:pPr marL="342900" indent="-342900">
              <a:buFont typeface="+mj-lt"/>
              <a:buAutoNum type="alphaLcPeriod" startAt="4"/>
            </a:pPr>
            <a:r>
              <a:rPr lang="en-US" sz="2000" dirty="0"/>
              <a:t>Develop and use tools to seek feedback</a:t>
            </a:r>
          </a:p>
          <a:p>
            <a:pPr marL="630238" lvl="1" indent="-334963">
              <a:buFont typeface="Arial" panose="020B0604020202020204" pitchFamily="34" charset="0"/>
              <a:buChar char="•"/>
            </a:pPr>
            <a:r>
              <a:rPr lang="en-US" sz="2000" dirty="0"/>
              <a:t>Informal tools</a:t>
            </a:r>
          </a:p>
          <a:p>
            <a:pPr marL="630238" lvl="1" indent="-334963">
              <a:buFont typeface="Arial" panose="020B0604020202020204" pitchFamily="34" charset="0"/>
              <a:buChar char="•"/>
            </a:pPr>
            <a:r>
              <a:rPr lang="en-US" sz="2000" dirty="0"/>
              <a:t>Formal tools</a:t>
            </a:r>
            <a:endParaRPr lang="en-US" sz="2000" dirty="0">
              <a:highlight>
                <a:srgbClr val="FFFF00"/>
              </a:highlight>
            </a:endParaRPr>
          </a:p>
        </p:txBody>
      </p:sp>
      <p:sp>
        <p:nvSpPr>
          <p:cNvPr id="166" name="Google Shape;166;p35"/>
          <p:cNvSpPr txBox="1"/>
          <p:nvPr/>
        </p:nvSpPr>
        <p:spPr>
          <a:xfrm>
            <a:off x="5163526" y="4673765"/>
            <a:ext cx="34509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rPr>
              <a:t>leadingwithcare.net</a:t>
            </a:r>
            <a:endParaRPr sz="900" dirty="0">
              <a:solidFill>
                <a:srgbClr val="888888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7" name="Google Shape;113;p31">
            <a:extLst>
              <a:ext uri="{FF2B5EF4-FFF2-40B4-BE49-F238E27FC236}">
                <a16:creationId xmlns:a16="http://schemas.microsoft.com/office/drawing/2014/main" id="{A4D26C24-0C6F-A94D-895E-F343C27B38BF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 l="28411" t="14285" r="23067" b="12060"/>
          <a:stretch/>
        </p:blipFill>
        <p:spPr>
          <a:xfrm>
            <a:off x="8221394" y="80870"/>
            <a:ext cx="786063" cy="111492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9B2D7E5-BC17-1143-B309-E5456FF94896}"/>
              </a:ext>
            </a:extLst>
          </p:cNvPr>
          <p:cNvSpPr txBox="1"/>
          <p:nvPr/>
        </p:nvSpPr>
        <p:spPr>
          <a:xfrm>
            <a:off x="354395" y="4419864"/>
            <a:ext cx="433137" cy="507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rtlCol="0" anchor="t" anchorCtr="0">
            <a:spAutoFit/>
          </a:bodyPr>
          <a:lstStyle/>
          <a:p>
            <a:pPr algn="ctr">
              <a:lnSpc>
                <a:spcPct val="150000"/>
              </a:lnSpc>
            </a:pPr>
            <a:fld id="{09ABE818-405C-D044-945D-240F1D5E6A43}" type="slidenum">
              <a:rPr lang="en-US" b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pPr algn="ctr">
                <a:lnSpc>
                  <a:spcPct val="150000"/>
                </a:lnSpc>
              </a:pPr>
              <a:t>6</a:t>
            </a:fld>
            <a:endParaRPr lang="en-US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D1414F-FAE5-734E-8C36-27AED71E75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5468" y="1250164"/>
            <a:ext cx="3516849" cy="3419502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3B49554-0597-4079-8204-19EA9C9A2C74}"/>
              </a:ext>
            </a:extLst>
          </p:cNvPr>
          <p:cNvCxnSpPr/>
          <p:nvPr/>
        </p:nvCxnSpPr>
        <p:spPr>
          <a:xfrm>
            <a:off x="3983603" y="2305878"/>
            <a:ext cx="1001865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83843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5"/>
          <p:cNvSpPr txBox="1"/>
          <p:nvPr/>
        </p:nvSpPr>
        <p:spPr>
          <a:xfrm>
            <a:off x="354395" y="453596"/>
            <a:ext cx="8124980" cy="7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342900" lvl="1"/>
            <a:r>
              <a:rPr lang="en" sz="3600" dirty="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rPr>
              <a:t>4. Subtle practices</a:t>
            </a:r>
            <a:endParaRPr lang="en" sz="3600" dirty="0">
              <a:solidFill>
                <a:srgbClr val="3F3F3F"/>
              </a:solidFill>
              <a:latin typeface="Lato"/>
              <a:ea typeface="Lato"/>
              <a:cs typeface="Lato"/>
              <a:sym typeface="Lato"/>
            </a:endParaRPr>
          </a:p>
          <a:p>
            <a:pPr marL="3429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Playfair Display Medium"/>
              <a:ea typeface="Playfair Display Medium"/>
              <a:cs typeface="Playfair Display Medium"/>
              <a:sym typeface="Playfair Display Medium"/>
            </a:endParaRPr>
          </a:p>
        </p:txBody>
      </p:sp>
      <p:cxnSp>
        <p:nvCxnSpPr>
          <p:cNvPr id="163" name="Google Shape;163;p35"/>
          <p:cNvCxnSpPr>
            <a:cxnSpLocks/>
          </p:cNvCxnSpPr>
          <p:nvPr/>
        </p:nvCxnSpPr>
        <p:spPr>
          <a:xfrm>
            <a:off x="924681" y="1120001"/>
            <a:ext cx="7294638" cy="0"/>
          </a:xfrm>
          <a:prstGeom prst="straightConnector1">
            <a:avLst/>
          </a:prstGeom>
          <a:noFill/>
          <a:ln w="571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5" name="Google Shape;165;p35"/>
          <p:cNvSpPr txBox="1"/>
          <p:nvPr/>
        </p:nvSpPr>
        <p:spPr>
          <a:xfrm>
            <a:off x="570963" y="1318968"/>
            <a:ext cx="8260031" cy="323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indent="-342900">
              <a:buFont typeface="+mj-lt"/>
              <a:buAutoNum type="alphaLcPeriod"/>
            </a:pPr>
            <a:r>
              <a:rPr lang="en-US" sz="1800" dirty="0"/>
              <a:t>Elevate other leadership voices </a:t>
            </a:r>
            <a:br>
              <a:rPr lang="en-US" sz="1800" dirty="0"/>
            </a:br>
            <a:endParaRPr lang="en-US" sz="1800" dirty="0"/>
          </a:p>
          <a:p>
            <a:pPr marL="342900" indent="-342900">
              <a:buFont typeface="+mj-lt"/>
              <a:buAutoNum type="alphaLcPeriod"/>
            </a:pPr>
            <a:r>
              <a:rPr lang="en-US" sz="1800" dirty="0"/>
              <a:t>Maximize disclosure and minimize delay </a:t>
            </a:r>
          </a:p>
          <a:p>
            <a:pPr marL="342900" indent="-342900">
              <a:buFont typeface="+mj-lt"/>
              <a:buAutoNum type="alphaLcPeriod"/>
            </a:pPr>
            <a:endParaRPr lang="en-US" sz="1800" dirty="0"/>
          </a:p>
          <a:p>
            <a:pPr marL="342900" indent="-342900">
              <a:buFont typeface="+mj-lt"/>
              <a:buAutoNum type="alphaLcPeriod"/>
            </a:pPr>
            <a:r>
              <a:rPr lang="en-US" sz="1800" dirty="0"/>
              <a:t>Seek feedback and acknowledge contrary views </a:t>
            </a:r>
            <a:br>
              <a:rPr lang="en-US" sz="1800" dirty="0"/>
            </a:br>
            <a:endParaRPr lang="en-US" sz="1800" dirty="0"/>
          </a:p>
          <a:p>
            <a:pPr marL="342900" indent="-342900">
              <a:buFont typeface="+mj-lt"/>
              <a:buAutoNum type="alphaLcPeriod"/>
            </a:pPr>
            <a:r>
              <a:rPr lang="en-US" sz="1800" dirty="0"/>
              <a:t>Gently steer discussions and deliberations</a:t>
            </a:r>
            <a:br>
              <a:rPr lang="en-US" sz="1800" dirty="0"/>
            </a:br>
            <a:endParaRPr lang="en-US" sz="1800" dirty="0"/>
          </a:p>
          <a:p>
            <a:pPr marL="342900" indent="-342900">
              <a:buFont typeface="+mj-lt"/>
              <a:buAutoNum type="alphaLcPeriod"/>
            </a:pPr>
            <a:r>
              <a:rPr lang="en-US" sz="1800" dirty="0"/>
              <a:t>Ponder the role of social media in your leadership position</a:t>
            </a:r>
            <a:br>
              <a:rPr lang="en-US" sz="1800" dirty="0"/>
            </a:br>
            <a:r>
              <a:rPr lang="en-US" sz="1800" dirty="0"/>
              <a:t> </a:t>
            </a:r>
          </a:p>
          <a:p>
            <a:pPr marL="342900" indent="-342900">
              <a:buFont typeface="+mj-lt"/>
              <a:buAutoNum type="alphaLcPeriod"/>
            </a:pPr>
            <a:r>
              <a:rPr lang="en-US" sz="1800" dirty="0"/>
              <a:t>Listen in both active and passive modes</a:t>
            </a:r>
          </a:p>
        </p:txBody>
      </p:sp>
      <p:sp>
        <p:nvSpPr>
          <p:cNvPr id="166" name="Google Shape;166;p35"/>
          <p:cNvSpPr txBox="1"/>
          <p:nvPr/>
        </p:nvSpPr>
        <p:spPr>
          <a:xfrm>
            <a:off x="5163526" y="4673765"/>
            <a:ext cx="34509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rPr>
              <a:t>leadingwithcare.net</a:t>
            </a:r>
            <a:endParaRPr sz="900" dirty="0">
              <a:solidFill>
                <a:srgbClr val="88888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F24E8463-5C4D-204A-AF7C-4B948B7CBA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4534" y="1485762"/>
            <a:ext cx="281428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7" name="Google Shape;113;p31">
            <a:extLst>
              <a:ext uri="{FF2B5EF4-FFF2-40B4-BE49-F238E27FC236}">
                <a16:creationId xmlns:a16="http://schemas.microsoft.com/office/drawing/2014/main" id="{A4D26C24-0C6F-A94D-895E-F343C27B38BF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 l="28411" t="14285" r="23067" b="12060"/>
          <a:stretch/>
        </p:blipFill>
        <p:spPr>
          <a:xfrm>
            <a:off x="8221394" y="80870"/>
            <a:ext cx="786063" cy="111492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9B2D7E5-BC17-1143-B309-E5456FF94896}"/>
              </a:ext>
            </a:extLst>
          </p:cNvPr>
          <p:cNvSpPr txBox="1"/>
          <p:nvPr/>
        </p:nvSpPr>
        <p:spPr>
          <a:xfrm>
            <a:off x="354395" y="4419864"/>
            <a:ext cx="433137" cy="507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rtlCol="0" anchor="t" anchorCtr="0">
            <a:spAutoFit/>
          </a:bodyPr>
          <a:lstStyle/>
          <a:p>
            <a:pPr algn="ctr">
              <a:lnSpc>
                <a:spcPct val="150000"/>
              </a:lnSpc>
            </a:pPr>
            <a:fld id="{09ABE818-405C-D044-945D-240F1D5E6A43}" type="slidenum">
              <a:rPr lang="en-US" b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pPr algn="ctr">
                <a:lnSpc>
                  <a:spcPct val="150000"/>
                </a:lnSpc>
              </a:pPr>
              <a:t>7</a:t>
            </a:fld>
            <a:endParaRPr lang="en-US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9" name="Google Shape;145;p33">
            <a:extLst>
              <a:ext uri="{FF2B5EF4-FFF2-40B4-BE49-F238E27FC236}">
                <a16:creationId xmlns:a16="http://schemas.microsoft.com/office/drawing/2014/main" id="{0FB4E3D5-C643-5347-866F-C83640EB23D0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>
            <a:alphaModFix/>
          </a:blip>
          <a:srcRect l="22196" r="22201"/>
          <a:stretch/>
        </p:blipFill>
        <p:spPr>
          <a:xfrm>
            <a:off x="7057218" y="1873690"/>
            <a:ext cx="1557207" cy="21221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89431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5"/>
          <p:cNvSpPr txBox="1"/>
          <p:nvPr/>
        </p:nvSpPr>
        <p:spPr>
          <a:xfrm>
            <a:off x="354395" y="584535"/>
            <a:ext cx="8124980" cy="7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342900" lvl="1"/>
            <a:r>
              <a:rPr lang="en" sz="4000" dirty="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rPr>
              <a:t>5. The tough side of coaching</a:t>
            </a:r>
            <a:endParaRPr lang="en" sz="4000" dirty="0">
              <a:solidFill>
                <a:srgbClr val="3F3F3F"/>
              </a:solidFill>
              <a:latin typeface="Lato"/>
              <a:ea typeface="Lato"/>
              <a:cs typeface="Lato"/>
              <a:sym typeface="Lato"/>
            </a:endParaRPr>
          </a:p>
          <a:p>
            <a:pPr marL="3429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Playfair Display Medium"/>
              <a:ea typeface="Playfair Display Medium"/>
              <a:cs typeface="Playfair Display Medium"/>
              <a:sym typeface="Playfair Display Medium"/>
            </a:endParaRPr>
          </a:p>
        </p:txBody>
      </p:sp>
      <p:cxnSp>
        <p:nvCxnSpPr>
          <p:cNvPr id="163" name="Google Shape;163;p35"/>
          <p:cNvCxnSpPr>
            <a:cxnSpLocks/>
          </p:cNvCxnSpPr>
          <p:nvPr/>
        </p:nvCxnSpPr>
        <p:spPr>
          <a:xfrm>
            <a:off x="787532" y="1326735"/>
            <a:ext cx="7294638" cy="0"/>
          </a:xfrm>
          <a:prstGeom prst="straightConnector1">
            <a:avLst/>
          </a:prstGeom>
          <a:noFill/>
          <a:ln w="571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5" name="Google Shape;165;p35"/>
          <p:cNvSpPr txBox="1"/>
          <p:nvPr/>
        </p:nvSpPr>
        <p:spPr>
          <a:xfrm>
            <a:off x="650526" y="1973895"/>
            <a:ext cx="7568793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/>
            <a:r>
              <a:rPr lang="en-US" sz="2800" dirty="0"/>
              <a:t>How should leaders manage pushback? </a:t>
            </a:r>
          </a:p>
        </p:txBody>
      </p:sp>
      <p:sp>
        <p:nvSpPr>
          <p:cNvPr id="166" name="Google Shape;166;p35"/>
          <p:cNvSpPr txBox="1"/>
          <p:nvPr/>
        </p:nvSpPr>
        <p:spPr>
          <a:xfrm>
            <a:off x="5163526" y="4673765"/>
            <a:ext cx="34509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rPr>
              <a:t>leadingwithcare.net</a:t>
            </a:r>
            <a:endParaRPr sz="900" dirty="0">
              <a:solidFill>
                <a:srgbClr val="88888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F24E8463-5C4D-204A-AF7C-4B948B7CBA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4534" y="1485762"/>
            <a:ext cx="281428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7" name="Google Shape;113;p31">
            <a:extLst>
              <a:ext uri="{FF2B5EF4-FFF2-40B4-BE49-F238E27FC236}">
                <a16:creationId xmlns:a16="http://schemas.microsoft.com/office/drawing/2014/main" id="{A4D26C24-0C6F-A94D-895E-F343C27B38BF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 l="28411" t="14285" r="23067" b="12060"/>
          <a:stretch/>
        </p:blipFill>
        <p:spPr>
          <a:xfrm>
            <a:off x="8221394" y="80870"/>
            <a:ext cx="786063" cy="111492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9B2D7E5-BC17-1143-B309-E5456FF94896}"/>
              </a:ext>
            </a:extLst>
          </p:cNvPr>
          <p:cNvSpPr txBox="1"/>
          <p:nvPr/>
        </p:nvSpPr>
        <p:spPr>
          <a:xfrm>
            <a:off x="354395" y="4419864"/>
            <a:ext cx="433137" cy="507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rtlCol="0" anchor="t" anchorCtr="0">
            <a:spAutoFit/>
          </a:bodyPr>
          <a:lstStyle/>
          <a:p>
            <a:pPr algn="ctr">
              <a:lnSpc>
                <a:spcPct val="150000"/>
              </a:lnSpc>
            </a:pPr>
            <a:fld id="{09ABE818-405C-D044-945D-240F1D5E6A43}" type="slidenum">
              <a:rPr lang="en-US" b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pPr algn="ctr">
                <a:lnSpc>
                  <a:spcPct val="150000"/>
                </a:lnSpc>
              </a:pPr>
              <a:t>8</a:t>
            </a:fld>
            <a:endParaRPr lang="en-US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322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5"/>
          <p:cNvSpPr txBox="1"/>
          <p:nvPr/>
        </p:nvSpPr>
        <p:spPr>
          <a:xfrm>
            <a:off x="224684" y="286333"/>
            <a:ext cx="7249563" cy="7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342900" lvl="1"/>
            <a:r>
              <a:rPr lang="en" sz="3600" dirty="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rPr>
              <a:t>6. </a:t>
            </a:r>
            <a:r>
              <a:rPr lang="en-US" sz="3600" dirty="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rPr>
              <a:t>Now what?</a:t>
            </a:r>
            <a:endParaRPr sz="3600" dirty="0">
              <a:latin typeface="Playfair Display Medium"/>
              <a:ea typeface="Playfair Display Medium"/>
              <a:cs typeface="Playfair Display Medium"/>
              <a:sym typeface="Playfair Display Medium"/>
            </a:endParaRPr>
          </a:p>
        </p:txBody>
      </p:sp>
      <p:cxnSp>
        <p:nvCxnSpPr>
          <p:cNvPr id="163" name="Google Shape;163;p35"/>
          <p:cNvCxnSpPr>
            <a:cxnSpLocks/>
          </p:cNvCxnSpPr>
          <p:nvPr/>
        </p:nvCxnSpPr>
        <p:spPr>
          <a:xfrm>
            <a:off x="728122" y="1028533"/>
            <a:ext cx="7294638" cy="0"/>
          </a:xfrm>
          <a:prstGeom prst="straightConnector1">
            <a:avLst/>
          </a:prstGeom>
          <a:noFill/>
          <a:ln w="571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5" name="Google Shape;165;p35"/>
          <p:cNvSpPr txBox="1"/>
          <p:nvPr/>
        </p:nvSpPr>
        <p:spPr>
          <a:xfrm>
            <a:off x="1035184" y="1087006"/>
            <a:ext cx="5786157" cy="984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dirty="0"/>
              <a:t> </a:t>
            </a:r>
          </a:p>
          <a:p>
            <a:pPr algn="ctr"/>
            <a:r>
              <a:rPr lang="en-US" sz="2400" dirty="0"/>
              <a:t>Discussion Questions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66" name="Google Shape;166;p35"/>
          <p:cNvSpPr txBox="1"/>
          <p:nvPr/>
        </p:nvSpPr>
        <p:spPr>
          <a:xfrm>
            <a:off x="5163526" y="4673765"/>
            <a:ext cx="34509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rPr>
              <a:t>leadingwithcare.net</a:t>
            </a:r>
            <a:endParaRPr sz="900" dirty="0">
              <a:solidFill>
                <a:srgbClr val="88888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F24E8463-5C4D-204A-AF7C-4B948B7CBA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4534" y="1485762"/>
            <a:ext cx="281428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7" name="Google Shape;113;p31">
            <a:extLst>
              <a:ext uri="{FF2B5EF4-FFF2-40B4-BE49-F238E27FC236}">
                <a16:creationId xmlns:a16="http://schemas.microsoft.com/office/drawing/2014/main" id="{29EC08E2-768F-4642-820A-C9188ABD398D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 l="28411" t="14285" r="23067" b="12060"/>
          <a:stretch/>
        </p:blipFill>
        <p:spPr>
          <a:xfrm>
            <a:off x="8221394" y="80870"/>
            <a:ext cx="786063" cy="111492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B2F46CB-8F9B-A043-BDD9-19B1545F595B}"/>
              </a:ext>
            </a:extLst>
          </p:cNvPr>
          <p:cNvSpPr txBox="1"/>
          <p:nvPr/>
        </p:nvSpPr>
        <p:spPr>
          <a:xfrm>
            <a:off x="354395" y="4419864"/>
            <a:ext cx="433137" cy="507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rtlCol="0" anchor="t" anchorCtr="0">
            <a:spAutoFit/>
          </a:bodyPr>
          <a:lstStyle/>
          <a:p>
            <a:pPr algn="ctr">
              <a:lnSpc>
                <a:spcPct val="150000"/>
              </a:lnSpc>
            </a:pPr>
            <a:fld id="{09ABE818-405C-D044-945D-240F1D5E6A43}" type="slidenum">
              <a:rPr lang="en-US" b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pPr algn="ctr">
                <a:lnSpc>
                  <a:spcPct val="150000"/>
                </a:lnSpc>
              </a:pPr>
              <a:t>9</a:t>
            </a:fld>
            <a:endParaRPr lang="en-US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A1B3CCD-5941-A34F-9566-11DC34EC7B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5036" y="2071861"/>
            <a:ext cx="1935448" cy="140674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B91CB83-AD12-9444-B016-1D697D20042E}"/>
              </a:ext>
            </a:extLst>
          </p:cNvPr>
          <p:cNvSpPr/>
          <p:nvPr/>
        </p:nvSpPr>
        <p:spPr>
          <a:xfrm>
            <a:off x="787532" y="1908679"/>
            <a:ext cx="620063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800" dirty="0"/>
              <a:t>What hinders leaders from using a robust communication strategy on major issues (e.g., multi-dimension messaging, multi-channel delivery, multi-direction orientation)?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800" dirty="0"/>
              <a:t>What pressures do leaders face to “communicate everything”? How should they resist that temptation?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800" dirty="0"/>
              <a:t>Why is it important to “elevate other leadership voices” when communicating on important issues? </a:t>
            </a:r>
          </a:p>
        </p:txBody>
      </p:sp>
    </p:spTree>
    <p:extLst>
      <p:ext uri="{BB962C8B-B14F-4D97-AF65-F5344CB8AC3E}">
        <p14:creationId xmlns:p14="http://schemas.microsoft.com/office/powerpoint/2010/main" val="2267490950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134199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  <a:ln>
          <a:noFill/>
        </a:ln>
      </a:spPr>
      <a:bodyPr spcFirstLastPara="1" wrap="square" lIns="91425" tIns="91425" rIns="91425" bIns="91425" anchor="t" anchorCtr="0">
        <a:spAutoFit/>
      </a:bodyPr>
      <a:lstStyle>
        <a:defPPr marL="342900" indent="-342900" algn="l">
          <a:lnSpc>
            <a:spcPct val="150000"/>
          </a:lnSpc>
          <a:buFont typeface="+mj-lt"/>
          <a:buAutoNum type="arabicPeriod"/>
          <a:defRPr b="1" dirty="0"/>
        </a:defPPr>
      </a:lstStyle>
    </a:txDef>
  </a:objectDefaults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445</TotalTime>
  <Words>351</Words>
  <Application>Microsoft Macintosh PowerPoint</Application>
  <PresentationFormat>On-screen Show (16:9)</PresentationFormat>
  <Paragraphs>78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Lato</vt:lpstr>
      <vt:lpstr>Playfair Display</vt:lpstr>
      <vt:lpstr>Playfair Display ExtraBold</vt:lpstr>
      <vt:lpstr>Playfair Display Medium</vt:lpstr>
      <vt:lpstr>Roboto</vt:lpstr>
      <vt:lpstr>Arial</vt:lpstr>
      <vt:lpstr>Calibri</vt:lpstr>
      <vt:lpstr>Simple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Microsoft Office User</cp:lastModifiedBy>
  <cp:revision>45</cp:revision>
  <cp:lastPrinted>2022-07-17T20:32:45Z</cp:lastPrinted>
  <dcterms:modified xsi:type="dcterms:W3CDTF">2022-07-23T20:40:39Z</dcterms:modified>
</cp:coreProperties>
</file>