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6" r:id="rId1"/>
    <p:sldMasterId id="2147483677" r:id="rId2"/>
  </p:sldMasterIdLst>
  <p:notesMasterIdLst>
    <p:notesMasterId r:id="rId14"/>
  </p:notesMasterIdLst>
  <p:sldIdLst>
    <p:sldId id="256" r:id="rId3"/>
    <p:sldId id="257" r:id="rId4"/>
    <p:sldId id="260" r:id="rId5"/>
    <p:sldId id="268" r:id="rId6"/>
    <p:sldId id="269" r:id="rId7"/>
    <p:sldId id="273" r:id="rId8"/>
    <p:sldId id="267" r:id="rId9"/>
    <p:sldId id="270" r:id="rId10"/>
    <p:sldId id="271" r:id="rId11"/>
    <p:sldId id="274" r:id="rId12"/>
    <p:sldId id="263" r:id="rId13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60"/>
    <p:restoredTop sz="94674"/>
  </p:normalViewPr>
  <p:slideViewPr>
    <p:cSldViewPr snapToGrid="0">
      <p:cViewPr varScale="1">
        <p:scale>
          <a:sx n="128" d="100"/>
          <a:sy n="128" d="100"/>
        </p:scale>
        <p:origin x="168" y="6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1379f10d246_2_5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g1379f10d246_2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1379f10d246_2_8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g1379f10d246_2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073068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1379f10d246_2_19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g1379f10d246_2_1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1379f10d246_2_8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g1379f10d246_2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1379f10d246_0_7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g1379f10d246_0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1379f10d246_0_7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g1379f10d246_0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46225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1379f10d246_0_7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g1379f10d246_0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560440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1379f10d246_0_7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g1379f10d246_0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838740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1379f10d246_0_7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g1379f10d246_0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848190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1379f10d246_0_7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g1379f10d246_0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339307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1379f10d246_0_7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g1379f10d246_0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181406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>
            <a:spLocks noGrp="1"/>
          </p:cNvSpPr>
          <p:nvPr>
            <p:ph type="pic" idx="2"/>
          </p:nvPr>
        </p:nvSpPr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5"/>
          <p:cNvSpPr>
            <a:spLocks noGrp="1"/>
          </p:cNvSpPr>
          <p:nvPr>
            <p:ph type="pic" idx="2"/>
          </p:nvPr>
        </p:nvSpPr>
        <p:spPr>
          <a:xfrm>
            <a:off x="1" y="0"/>
            <a:ext cx="4571999" cy="51435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ustom Layout">
  <p:cSld name="1_Custom Layou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6"/>
          <p:cNvSpPr>
            <a:spLocks noGrp="1"/>
          </p:cNvSpPr>
          <p:nvPr>
            <p:ph type="pic" idx="2"/>
          </p:nvPr>
        </p:nvSpPr>
        <p:spPr>
          <a:xfrm>
            <a:off x="1284515" y="722540"/>
            <a:ext cx="3287485" cy="3698421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_Title Slide">
  <p:cSld name="14_Title Slide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20"/>
          <p:cNvSpPr>
            <a:spLocks noGrp="1"/>
          </p:cNvSpPr>
          <p:nvPr>
            <p:ph type="pic" idx="2"/>
          </p:nvPr>
        </p:nvSpPr>
        <p:spPr>
          <a:xfrm>
            <a:off x="0" y="2586038"/>
            <a:ext cx="9144000" cy="2557463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_Custom Layout">
  <p:cSld name="14_Custom Layout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21"/>
          <p:cNvSpPr>
            <a:spLocks noGrp="1"/>
          </p:cNvSpPr>
          <p:nvPr>
            <p:ph type="pic" idx="2"/>
          </p:nvPr>
        </p:nvSpPr>
        <p:spPr>
          <a:xfrm>
            <a:off x="754420" y="0"/>
            <a:ext cx="3980866" cy="4376057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6_Custom Layout">
  <p:cSld name="16_Custom Layou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23"/>
          <p:cNvSpPr>
            <a:spLocks noGrp="1"/>
          </p:cNvSpPr>
          <p:nvPr>
            <p:ph type="pic" idx="2"/>
          </p:nvPr>
        </p:nvSpPr>
        <p:spPr>
          <a:xfrm>
            <a:off x="698047" y="561499"/>
            <a:ext cx="3286125" cy="4020502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9_Title and Content">
  <p:cSld name="19_Title and Content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24"/>
          <p:cNvSpPr>
            <a:spLocks noGrp="1"/>
          </p:cNvSpPr>
          <p:nvPr>
            <p:ph type="pic" idx="2"/>
          </p:nvPr>
        </p:nvSpPr>
        <p:spPr>
          <a:xfrm>
            <a:off x="2316625" y="1287236"/>
            <a:ext cx="1977075" cy="2569029"/>
          </a:xfrm>
          <a:prstGeom prst="rect">
            <a:avLst/>
          </a:prstGeom>
          <a:noFill/>
          <a:ln>
            <a:noFill/>
          </a:ln>
        </p:spPr>
      </p:sp>
      <p:sp>
        <p:nvSpPr>
          <p:cNvPr id="77" name="Google Shape;77;p24"/>
          <p:cNvSpPr>
            <a:spLocks noGrp="1"/>
          </p:cNvSpPr>
          <p:nvPr>
            <p:ph type="pic" idx="3"/>
          </p:nvPr>
        </p:nvSpPr>
        <p:spPr>
          <a:xfrm>
            <a:off x="4824502" y="1287236"/>
            <a:ext cx="1977075" cy="2569029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8_Blank">
  <p:cSld name="18_Blank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5"/>
          <p:cNvSpPr>
            <a:spLocks noGrp="1"/>
          </p:cNvSpPr>
          <p:nvPr>
            <p:ph type="pic" idx="2"/>
          </p:nvPr>
        </p:nvSpPr>
        <p:spPr>
          <a:xfrm>
            <a:off x="1618367" y="1428751"/>
            <a:ext cx="1941263" cy="1600199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80" name="Google Shape;80;p25"/>
          <p:cNvSpPr>
            <a:spLocks noGrp="1"/>
          </p:cNvSpPr>
          <p:nvPr>
            <p:ph type="pic" idx="3"/>
          </p:nvPr>
        </p:nvSpPr>
        <p:spPr>
          <a:xfrm>
            <a:off x="3429000" y="1200152"/>
            <a:ext cx="2286000" cy="209018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81" name="Google Shape;81;p25"/>
          <p:cNvSpPr>
            <a:spLocks noGrp="1"/>
          </p:cNvSpPr>
          <p:nvPr>
            <p:ph type="pic" idx="4"/>
          </p:nvPr>
        </p:nvSpPr>
        <p:spPr>
          <a:xfrm>
            <a:off x="5584373" y="1428751"/>
            <a:ext cx="1941263" cy="1600199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7_Custom Layout">
  <p:cSld name="37_Custom Layout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6"/>
          <p:cNvSpPr>
            <a:spLocks noGrp="1"/>
          </p:cNvSpPr>
          <p:nvPr>
            <p:ph type="pic" idx="2"/>
          </p:nvPr>
        </p:nvSpPr>
        <p:spPr>
          <a:xfrm>
            <a:off x="1129941" y="1323975"/>
            <a:ext cx="1470384" cy="3013107"/>
          </a:xfrm>
          <a:prstGeom prst="rect">
            <a:avLst/>
          </a:prstGeom>
          <a:noFill/>
          <a:ln>
            <a:noFill/>
          </a:ln>
        </p:spPr>
      </p:sp>
      <p:sp>
        <p:nvSpPr>
          <p:cNvPr id="84" name="Google Shape;84;p26"/>
          <p:cNvSpPr>
            <a:spLocks noGrp="1"/>
          </p:cNvSpPr>
          <p:nvPr>
            <p:ph type="pic" idx="3"/>
          </p:nvPr>
        </p:nvSpPr>
        <p:spPr>
          <a:xfrm>
            <a:off x="2394900" y="806418"/>
            <a:ext cx="1648463" cy="3530664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5_Custom Layout">
  <p:cSld name="15_Custom Layout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7"/>
          <p:cNvSpPr>
            <a:spLocks noGrp="1"/>
          </p:cNvSpPr>
          <p:nvPr>
            <p:ph type="pic" idx="2"/>
          </p:nvPr>
        </p:nvSpPr>
        <p:spPr>
          <a:xfrm>
            <a:off x="1079168" y="812569"/>
            <a:ext cx="2478711" cy="3518363"/>
          </a:xfrm>
          <a:prstGeom prst="roundRect">
            <a:avLst>
              <a:gd name="adj" fmla="val 2709"/>
            </a:avLst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7_Custom Layout">
  <p:cSld name="47_Custom Layout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2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004015" y="1246313"/>
            <a:ext cx="4758986" cy="2650875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28"/>
          <p:cNvSpPr>
            <a:spLocks noGrp="1"/>
          </p:cNvSpPr>
          <p:nvPr>
            <p:ph type="pic" idx="2"/>
          </p:nvPr>
        </p:nvSpPr>
        <p:spPr>
          <a:xfrm>
            <a:off x="4692094" y="1408514"/>
            <a:ext cx="3367701" cy="2158969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4" r:id="rId4"/>
    <p:sldLayoutId id="2147483665" r:id="rId5"/>
    <p:sldLayoutId id="2147483666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3.png"/><Relationship Id="rId4" Type="http://schemas.openxmlformats.org/officeDocument/2006/relationships/image" Target="../media/image5.tif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6.tif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7.tif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Google Shape;112;p31"/>
          <p:cNvPicPr preferRelativeResize="0"/>
          <p:nvPr/>
        </p:nvPicPr>
        <p:blipFill rotWithShape="1">
          <a:blip r:embed="rId3">
            <a:alphaModFix/>
          </a:blip>
          <a:srcRect t="15200" b="723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31"/>
          <p:cNvPicPr preferRelativeResize="0">
            <a:picLocks noGrp="1"/>
          </p:cNvPicPr>
          <p:nvPr>
            <p:ph type="pic" idx="2"/>
          </p:nvPr>
        </p:nvPicPr>
        <p:blipFill rotWithShape="1">
          <a:blip r:embed="rId4">
            <a:alphaModFix/>
          </a:blip>
          <a:srcRect l="5555" r="5555"/>
          <a:stretch/>
        </p:blipFill>
        <p:spPr>
          <a:xfrm>
            <a:off x="-326002" y="273963"/>
            <a:ext cx="4420924" cy="4595574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31"/>
          <p:cNvSpPr txBox="1"/>
          <p:nvPr/>
        </p:nvSpPr>
        <p:spPr>
          <a:xfrm>
            <a:off x="3870499" y="2836325"/>
            <a:ext cx="4541400" cy="8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Bob </a:t>
            </a:r>
            <a:r>
              <a:rPr lang="en" sz="1200" dirty="0" err="1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DeKoch</a:t>
            </a:r>
            <a:r>
              <a:rPr lang="en" sz="1200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 and Phillip G. Clampitt, long-time collaborators drawing on decades of experience, deliver a key leadership message for our challenging times.</a:t>
            </a:r>
            <a:endParaRPr sz="1200">
              <a:solidFill>
                <a:srgbClr val="3F3F3F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115" name="Google Shape;115;p31"/>
          <p:cNvCxnSpPr>
            <a:cxnSpLocks/>
          </p:cNvCxnSpPr>
          <p:nvPr/>
        </p:nvCxnSpPr>
        <p:spPr>
          <a:xfrm>
            <a:off x="3927651" y="2514201"/>
            <a:ext cx="3868812" cy="0"/>
          </a:xfrm>
          <a:prstGeom prst="straightConnector1">
            <a:avLst/>
          </a:prstGeom>
          <a:noFill/>
          <a:ln w="57150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16" name="Google Shape;116;p31"/>
          <p:cNvSpPr txBox="1"/>
          <p:nvPr/>
        </p:nvSpPr>
        <p:spPr>
          <a:xfrm>
            <a:off x="3490500" y="1669075"/>
            <a:ext cx="5653500" cy="74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34290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200">
                <a:solidFill>
                  <a:schemeClr val="dk1"/>
                </a:solidFill>
                <a:latin typeface="Playfair Display Medium"/>
                <a:ea typeface="Playfair Display Medium"/>
                <a:cs typeface="Playfair Display Medium"/>
                <a:sym typeface="Playfair Display Medium"/>
              </a:rPr>
              <a:t>Leading with Care</a:t>
            </a:r>
            <a:endParaRPr sz="800">
              <a:latin typeface="Playfair Display Medium"/>
              <a:ea typeface="Playfair Display Medium"/>
              <a:cs typeface="Playfair Display Medium"/>
              <a:sym typeface="Playfair Display Medium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8FC12AF-8020-7342-B2FB-BCA404EBA2EE}"/>
              </a:ext>
            </a:extLst>
          </p:cNvPr>
          <p:cNvSpPr txBox="1"/>
          <p:nvPr/>
        </p:nvSpPr>
        <p:spPr>
          <a:xfrm>
            <a:off x="354395" y="4419864"/>
            <a:ext cx="433137" cy="507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rtlCol="0" anchor="t" anchorCtr="0">
            <a:spAutoFit/>
          </a:bodyPr>
          <a:lstStyle/>
          <a:p>
            <a:pPr algn="ctr">
              <a:lnSpc>
                <a:spcPct val="150000"/>
              </a:lnSpc>
            </a:pPr>
            <a:fld id="{09ABE818-405C-D044-945D-240F1D5E6A43}" type="slidenum">
              <a:rPr lang="en-US" b="1" smtClean="0">
                <a:solidFill>
                  <a:schemeClr val="accent3"/>
                </a:solidFill>
              </a:rPr>
              <a:pPr algn="ctr">
                <a:lnSpc>
                  <a:spcPct val="150000"/>
                </a:lnSpc>
              </a:pPr>
              <a:t>1</a:t>
            </a:fld>
            <a:endParaRPr lang="en-US" b="1">
              <a:solidFill>
                <a:schemeClr val="accent3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32"/>
          <p:cNvSpPr txBox="1"/>
          <p:nvPr/>
        </p:nvSpPr>
        <p:spPr>
          <a:xfrm>
            <a:off x="4499750" y="881881"/>
            <a:ext cx="4307365" cy="74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342900" lvl="1"/>
            <a:r>
              <a:rPr lang="en-US" sz="4400">
                <a:solidFill>
                  <a:schemeClr val="dk1"/>
                </a:solidFill>
                <a:latin typeface="Playfair Display Medium"/>
                <a:ea typeface="Playfair Display Medium"/>
                <a:cs typeface="Playfair Display Medium"/>
                <a:sym typeface="Playfair Display Medium"/>
              </a:rPr>
              <a:t>Visit the website</a:t>
            </a:r>
            <a:endParaRPr lang="en-US" sz="4400">
              <a:latin typeface="Playfair Display Medium"/>
              <a:ea typeface="Playfair Display Medium"/>
              <a:cs typeface="Playfair Display Medium"/>
              <a:sym typeface="Playfair Display Medium"/>
            </a:endParaRPr>
          </a:p>
        </p:txBody>
      </p:sp>
      <p:cxnSp>
        <p:nvCxnSpPr>
          <p:cNvPr id="122" name="Google Shape;122;p32"/>
          <p:cNvCxnSpPr>
            <a:cxnSpLocks/>
          </p:cNvCxnSpPr>
          <p:nvPr/>
        </p:nvCxnSpPr>
        <p:spPr>
          <a:xfrm>
            <a:off x="5163526" y="1749663"/>
            <a:ext cx="3154306" cy="0"/>
          </a:xfrm>
          <a:prstGeom prst="straightConnector1">
            <a:avLst/>
          </a:prstGeom>
          <a:noFill/>
          <a:ln w="57150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23" name="Google Shape;123;p32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5555" r="5555"/>
          <a:stretch/>
        </p:blipFill>
        <p:spPr>
          <a:xfrm>
            <a:off x="-16329" y="5018"/>
            <a:ext cx="4572019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32"/>
          <p:cNvSpPr txBox="1"/>
          <p:nvPr/>
        </p:nvSpPr>
        <p:spPr>
          <a:xfrm>
            <a:off x="5163526" y="4673765"/>
            <a:ext cx="3450900" cy="25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err="1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rPr>
              <a:t>leadingwithcare.net</a:t>
            </a:r>
            <a:endParaRPr sz="900">
              <a:solidFill>
                <a:srgbClr val="888888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7CCD7D2-246B-F94B-BD36-CA466C534328}"/>
              </a:ext>
            </a:extLst>
          </p:cNvPr>
          <p:cNvSpPr txBox="1"/>
          <p:nvPr/>
        </p:nvSpPr>
        <p:spPr>
          <a:xfrm>
            <a:off x="160422" y="4673765"/>
            <a:ext cx="433137" cy="507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rtlCol="0" anchor="t" anchorCtr="0">
            <a:spAutoFit/>
          </a:bodyPr>
          <a:lstStyle/>
          <a:p>
            <a:pPr algn="ctr">
              <a:lnSpc>
                <a:spcPct val="150000"/>
              </a:lnSpc>
            </a:pPr>
            <a:fld id="{09ABE818-405C-D044-945D-240F1D5E6A43}" type="slidenum">
              <a:rPr lang="en-US" b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pPr algn="ctr">
                <a:lnSpc>
                  <a:spcPct val="150000"/>
                </a:lnSpc>
              </a:pPr>
              <a:t>10</a:t>
            </a:fld>
            <a:endParaRPr lang="en-US" b="1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2" name="Google Shape;250;p41">
            <a:extLst>
              <a:ext uri="{FF2B5EF4-FFF2-40B4-BE49-F238E27FC236}">
                <a16:creationId xmlns:a16="http://schemas.microsoft.com/office/drawing/2014/main" id="{7D8BD88C-38BB-D344-9062-4983F3C0C777}"/>
              </a:ext>
            </a:extLst>
          </p:cNvPr>
          <p:cNvSpPr/>
          <p:nvPr/>
        </p:nvSpPr>
        <p:spPr>
          <a:xfrm>
            <a:off x="5412179" y="1832850"/>
            <a:ext cx="28350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err="1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LeadingWithCare.Net</a:t>
            </a:r>
            <a:endParaRPr sz="2000" b="1"/>
          </a:p>
        </p:txBody>
      </p:sp>
      <p:sp>
        <p:nvSpPr>
          <p:cNvPr id="25" name="Google Shape;251;p41">
            <a:extLst>
              <a:ext uri="{FF2B5EF4-FFF2-40B4-BE49-F238E27FC236}">
                <a16:creationId xmlns:a16="http://schemas.microsoft.com/office/drawing/2014/main" id="{74705EBB-8633-4B47-90DD-6AD5B32B1E6E}"/>
              </a:ext>
            </a:extLst>
          </p:cNvPr>
          <p:cNvSpPr/>
          <p:nvPr/>
        </p:nvSpPr>
        <p:spPr>
          <a:xfrm>
            <a:off x="5502722" y="2863556"/>
            <a:ext cx="3450899" cy="3468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" sz="1600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Self-Tests </a:t>
            </a:r>
            <a:r>
              <a:rPr lang="en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(check your understanding)</a:t>
            </a:r>
            <a:endParaRPr>
              <a:solidFill>
                <a:srgbClr val="3F3F3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6" name="Google Shape;253;p41">
            <a:extLst>
              <a:ext uri="{FF2B5EF4-FFF2-40B4-BE49-F238E27FC236}">
                <a16:creationId xmlns:a16="http://schemas.microsoft.com/office/drawing/2014/main" id="{8654AD8D-8F2B-DD4A-A9F6-460A7A71BEB2}"/>
              </a:ext>
            </a:extLst>
          </p:cNvPr>
          <p:cNvSpPr/>
          <p:nvPr/>
        </p:nvSpPr>
        <p:spPr>
          <a:xfrm>
            <a:off x="5476530" y="3258010"/>
            <a:ext cx="3171341" cy="364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" sz="1600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Discussions Questions </a:t>
            </a:r>
            <a:r>
              <a:rPr lang="en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(expand your knowledge)</a:t>
            </a:r>
            <a:endParaRPr>
              <a:solidFill>
                <a:srgbClr val="3F3F3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7" name="Google Shape;255;p41">
            <a:extLst>
              <a:ext uri="{FF2B5EF4-FFF2-40B4-BE49-F238E27FC236}">
                <a16:creationId xmlns:a16="http://schemas.microsoft.com/office/drawing/2014/main" id="{FFFC0F9C-62FE-194A-A0B3-C0E8A1177CD2}"/>
              </a:ext>
            </a:extLst>
          </p:cNvPr>
          <p:cNvSpPr/>
          <p:nvPr/>
        </p:nvSpPr>
        <p:spPr>
          <a:xfrm>
            <a:off x="5444354" y="3851679"/>
            <a:ext cx="3235692" cy="5178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" sz="1600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Self-Assessments </a:t>
            </a:r>
            <a:r>
              <a:rPr lang="en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(create a personal development plan)</a:t>
            </a:r>
            <a:endParaRPr>
              <a:solidFill>
                <a:srgbClr val="3F3F3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8" name="Google Shape;252;p41">
            <a:extLst>
              <a:ext uri="{FF2B5EF4-FFF2-40B4-BE49-F238E27FC236}">
                <a16:creationId xmlns:a16="http://schemas.microsoft.com/office/drawing/2014/main" id="{5E78E7F3-1080-0C4A-BB27-B0AD18AF796D}"/>
              </a:ext>
            </a:extLst>
          </p:cNvPr>
          <p:cNvSpPr/>
          <p:nvPr/>
        </p:nvSpPr>
        <p:spPr>
          <a:xfrm>
            <a:off x="5226650" y="2952325"/>
            <a:ext cx="215700" cy="217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59301" y="119800"/>
                </a:moveTo>
                <a:lnTo>
                  <a:pt x="59301" y="119800"/>
                </a:lnTo>
                <a:cubicBezTo>
                  <a:pt x="26755" y="119800"/>
                  <a:pt x="0" y="93089"/>
                  <a:pt x="0" y="59202"/>
                </a:cubicBezTo>
                <a:cubicBezTo>
                  <a:pt x="0" y="26910"/>
                  <a:pt x="26755" y="0"/>
                  <a:pt x="59301" y="0"/>
                </a:cubicBezTo>
                <a:cubicBezTo>
                  <a:pt x="93044" y="0"/>
                  <a:pt x="119800" y="26910"/>
                  <a:pt x="119800" y="59202"/>
                </a:cubicBezTo>
                <a:cubicBezTo>
                  <a:pt x="119800" y="93089"/>
                  <a:pt x="93044" y="119800"/>
                  <a:pt x="59301" y="119800"/>
                </a:cubicBezTo>
                <a:close/>
                <a:moveTo>
                  <a:pt x="59301" y="11362"/>
                </a:moveTo>
                <a:lnTo>
                  <a:pt x="59301" y="11362"/>
                </a:lnTo>
                <a:cubicBezTo>
                  <a:pt x="32346" y="11362"/>
                  <a:pt x="11181" y="32491"/>
                  <a:pt x="11181" y="59202"/>
                </a:cubicBezTo>
                <a:cubicBezTo>
                  <a:pt x="11181" y="85913"/>
                  <a:pt x="32346" y="108438"/>
                  <a:pt x="59301" y="108438"/>
                </a:cubicBezTo>
                <a:cubicBezTo>
                  <a:pt x="86056" y="108438"/>
                  <a:pt x="108618" y="85913"/>
                  <a:pt x="108618" y="59202"/>
                </a:cubicBezTo>
                <a:cubicBezTo>
                  <a:pt x="108618" y="32491"/>
                  <a:pt x="86056" y="11362"/>
                  <a:pt x="59301" y="11362"/>
                </a:cubicBezTo>
                <a:close/>
                <a:moveTo>
                  <a:pt x="87454" y="63388"/>
                </a:moveTo>
                <a:lnTo>
                  <a:pt x="87454" y="63388"/>
                </a:lnTo>
                <a:cubicBezTo>
                  <a:pt x="69084" y="80332"/>
                  <a:pt x="69084" y="80332"/>
                  <a:pt x="69084" y="80332"/>
                </a:cubicBezTo>
                <a:cubicBezTo>
                  <a:pt x="67687" y="81727"/>
                  <a:pt x="66289" y="81727"/>
                  <a:pt x="64891" y="81727"/>
                </a:cubicBezTo>
                <a:cubicBezTo>
                  <a:pt x="62096" y="81727"/>
                  <a:pt x="59301" y="80332"/>
                  <a:pt x="59301" y="76146"/>
                </a:cubicBezTo>
                <a:cubicBezTo>
                  <a:pt x="59301" y="74750"/>
                  <a:pt x="60698" y="73355"/>
                  <a:pt x="62096" y="71960"/>
                </a:cubicBezTo>
                <a:cubicBezTo>
                  <a:pt x="69084" y="64784"/>
                  <a:pt x="69084" y="64784"/>
                  <a:pt x="69084" y="64784"/>
                </a:cubicBezTo>
                <a:cubicBezTo>
                  <a:pt x="35141" y="64784"/>
                  <a:pt x="35141" y="64784"/>
                  <a:pt x="35141" y="64784"/>
                </a:cubicBezTo>
                <a:cubicBezTo>
                  <a:pt x="32346" y="64784"/>
                  <a:pt x="29550" y="63388"/>
                  <a:pt x="29550" y="59202"/>
                </a:cubicBezTo>
                <a:cubicBezTo>
                  <a:pt x="29550" y="56411"/>
                  <a:pt x="32346" y="53621"/>
                  <a:pt x="35141" y="53621"/>
                </a:cubicBezTo>
                <a:cubicBezTo>
                  <a:pt x="69084" y="53621"/>
                  <a:pt x="69084" y="53621"/>
                  <a:pt x="69084" y="53621"/>
                </a:cubicBezTo>
                <a:cubicBezTo>
                  <a:pt x="62096" y="46644"/>
                  <a:pt x="62096" y="46644"/>
                  <a:pt x="62096" y="46644"/>
                </a:cubicBezTo>
                <a:cubicBezTo>
                  <a:pt x="60698" y="46644"/>
                  <a:pt x="59301" y="45049"/>
                  <a:pt x="59301" y="42259"/>
                </a:cubicBezTo>
                <a:cubicBezTo>
                  <a:pt x="59301" y="39468"/>
                  <a:pt x="62096" y="36677"/>
                  <a:pt x="64891" y="36677"/>
                </a:cubicBezTo>
                <a:cubicBezTo>
                  <a:pt x="66289" y="36677"/>
                  <a:pt x="67687" y="38073"/>
                  <a:pt x="69084" y="38073"/>
                </a:cubicBezTo>
                <a:cubicBezTo>
                  <a:pt x="87454" y="55016"/>
                  <a:pt x="87454" y="55016"/>
                  <a:pt x="87454" y="55016"/>
                </a:cubicBezTo>
                <a:cubicBezTo>
                  <a:pt x="88851" y="56411"/>
                  <a:pt x="90249" y="57807"/>
                  <a:pt x="90249" y="59202"/>
                </a:cubicBezTo>
                <a:cubicBezTo>
                  <a:pt x="90249" y="61993"/>
                  <a:pt x="88851" y="63388"/>
                  <a:pt x="87454" y="63388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34275" tIns="17150" rIns="34275" bIns="171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1" name="Google Shape;252;p41">
            <a:extLst>
              <a:ext uri="{FF2B5EF4-FFF2-40B4-BE49-F238E27FC236}">
                <a16:creationId xmlns:a16="http://schemas.microsoft.com/office/drawing/2014/main" id="{0300ECF8-788B-A34C-A018-3F2746950437}"/>
              </a:ext>
            </a:extLst>
          </p:cNvPr>
          <p:cNvSpPr/>
          <p:nvPr/>
        </p:nvSpPr>
        <p:spPr>
          <a:xfrm>
            <a:off x="5226650" y="3323480"/>
            <a:ext cx="215700" cy="217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59301" y="119800"/>
                </a:moveTo>
                <a:lnTo>
                  <a:pt x="59301" y="119800"/>
                </a:lnTo>
                <a:cubicBezTo>
                  <a:pt x="26755" y="119800"/>
                  <a:pt x="0" y="93089"/>
                  <a:pt x="0" y="59202"/>
                </a:cubicBezTo>
                <a:cubicBezTo>
                  <a:pt x="0" y="26910"/>
                  <a:pt x="26755" y="0"/>
                  <a:pt x="59301" y="0"/>
                </a:cubicBezTo>
                <a:cubicBezTo>
                  <a:pt x="93044" y="0"/>
                  <a:pt x="119800" y="26910"/>
                  <a:pt x="119800" y="59202"/>
                </a:cubicBezTo>
                <a:cubicBezTo>
                  <a:pt x="119800" y="93089"/>
                  <a:pt x="93044" y="119800"/>
                  <a:pt x="59301" y="119800"/>
                </a:cubicBezTo>
                <a:close/>
                <a:moveTo>
                  <a:pt x="59301" y="11362"/>
                </a:moveTo>
                <a:lnTo>
                  <a:pt x="59301" y="11362"/>
                </a:lnTo>
                <a:cubicBezTo>
                  <a:pt x="32346" y="11362"/>
                  <a:pt x="11181" y="32491"/>
                  <a:pt x="11181" y="59202"/>
                </a:cubicBezTo>
                <a:cubicBezTo>
                  <a:pt x="11181" y="85913"/>
                  <a:pt x="32346" y="108438"/>
                  <a:pt x="59301" y="108438"/>
                </a:cubicBezTo>
                <a:cubicBezTo>
                  <a:pt x="86056" y="108438"/>
                  <a:pt x="108618" y="85913"/>
                  <a:pt x="108618" y="59202"/>
                </a:cubicBezTo>
                <a:cubicBezTo>
                  <a:pt x="108618" y="32491"/>
                  <a:pt x="86056" y="11362"/>
                  <a:pt x="59301" y="11362"/>
                </a:cubicBezTo>
                <a:close/>
                <a:moveTo>
                  <a:pt x="87454" y="63388"/>
                </a:moveTo>
                <a:lnTo>
                  <a:pt x="87454" y="63388"/>
                </a:lnTo>
                <a:cubicBezTo>
                  <a:pt x="69084" y="80332"/>
                  <a:pt x="69084" y="80332"/>
                  <a:pt x="69084" y="80332"/>
                </a:cubicBezTo>
                <a:cubicBezTo>
                  <a:pt x="67687" y="81727"/>
                  <a:pt x="66289" y="81727"/>
                  <a:pt x="64891" y="81727"/>
                </a:cubicBezTo>
                <a:cubicBezTo>
                  <a:pt x="62096" y="81727"/>
                  <a:pt x="59301" y="80332"/>
                  <a:pt x="59301" y="76146"/>
                </a:cubicBezTo>
                <a:cubicBezTo>
                  <a:pt x="59301" y="74750"/>
                  <a:pt x="60698" y="73355"/>
                  <a:pt x="62096" y="71960"/>
                </a:cubicBezTo>
                <a:cubicBezTo>
                  <a:pt x="69084" y="64784"/>
                  <a:pt x="69084" y="64784"/>
                  <a:pt x="69084" y="64784"/>
                </a:cubicBezTo>
                <a:cubicBezTo>
                  <a:pt x="35141" y="64784"/>
                  <a:pt x="35141" y="64784"/>
                  <a:pt x="35141" y="64784"/>
                </a:cubicBezTo>
                <a:cubicBezTo>
                  <a:pt x="32346" y="64784"/>
                  <a:pt x="29550" y="63388"/>
                  <a:pt x="29550" y="59202"/>
                </a:cubicBezTo>
                <a:cubicBezTo>
                  <a:pt x="29550" y="56411"/>
                  <a:pt x="32346" y="53621"/>
                  <a:pt x="35141" y="53621"/>
                </a:cubicBezTo>
                <a:cubicBezTo>
                  <a:pt x="69084" y="53621"/>
                  <a:pt x="69084" y="53621"/>
                  <a:pt x="69084" y="53621"/>
                </a:cubicBezTo>
                <a:cubicBezTo>
                  <a:pt x="62096" y="46644"/>
                  <a:pt x="62096" y="46644"/>
                  <a:pt x="62096" y="46644"/>
                </a:cubicBezTo>
                <a:cubicBezTo>
                  <a:pt x="60698" y="46644"/>
                  <a:pt x="59301" y="45049"/>
                  <a:pt x="59301" y="42259"/>
                </a:cubicBezTo>
                <a:cubicBezTo>
                  <a:pt x="59301" y="39468"/>
                  <a:pt x="62096" y="36677"/>
                  <a:pt x="64891" y="36677"/>
                </a:cubicBezTo>
                <a:cubicBezTo>
                  <a:pt x="66289" y="36677"/>
                  <a:pt x="67687" y="38073"/>
                  <a:pt x="69084" y="38073"/>
                </a:cubicBezTo>
                <a:cubicBezTo>
                  <a:pt x="87454" y="55016"/>
                  <a:pt x="87454" y="55016"/>
                  <a:pt x="87454" y="55016"/>
                </a:cubicBezTo>
                <a:cubicBezTo>
                  <a:pt x="88851" y="56411"/>
                  <a:pt x="90249" y="57807"/>
                  <a:pt x="90249" y="59202"/>
                </a:cubicBezTo>
                <a:cubicBezTo>
                  <a:pt x="90249" y="61993"/>
                  <a:pt x="88851" y="63388"/>
                  <a:pt x="87454" y="63388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34275" tIns="17150" rIns="34275" bIns="171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2" name="Google Shape;252;p41">
            <a:extLst>
              <a:ext uri="{FF2B5EF4-FFF2-40B4-BE49-F238E27FC236}">
                <a16:creationId xmlns:a16="http://schemas.microsoft.com/office/drawing/2014/main" id="{AC6D3BD4-707E-7549-83AE-10F50D6AAE29}"/>
              </a:ext>
            </a:extLst>
          </p:cNvPr>
          <p:cNvSpPr/>
          <p:nvPr/>
        </p:nvSpPr>
        <p:spPr>
          <a:xfrm>
            <a:off x="5207805" y="3878556"/>
            <a:ext cx="215700" cy="217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59301" y="119800"/>
                </a:moveTo>
                <a:lnTo>
                  <a:pt x="59301" y="119800"/>
                </a:lnTo>
                <a:cubicBezTo>
                  <a:pt x="26755" y="119800"/>
                  <a:pt x="0" y="93089"/>
                  <a:pt x="0" y="59202"/>
                </a:cubicBezTo>
                <a:cubicBezTo>
                  <a:pt x="0" y="26910"/>
                  <a:pt x="26755" y="0"/>
                  <a:pt x="59301" y="0"/>
                </a:cubicBezTo>
                <a:cubicBezTo>
                  <a:pt x="93044" y="0"/>
                  <a:pt x="119800" y="26910"/>
                  <a:pt x="119800" y="59202"/>
                </a:cubicBezTo>
                <a:cubicBezTo>
                  <a:pt x="119800" y="93089"/>
                  <a:pt x="93044" y="119800"/>
                  <a:pt x="59301" y="119800"/>
                </a:cubicBezTo>
                <a:close/>
                <a:moveTo>
                  <a:pt x="59301" y="11362"/>
                </a:moveTo>
                <a:lnTo>
                  <a:pt x="59301" y="11362"/>
                </a:lnTo>
                <a:cubicBezTo>
                  <a:pt x="32346" y="11362"/>
                  <a:pt x="11181" y="32491"/>
                  <a:pt x="11181" y="59202"/>
                </a:cubicBezTo>
                <a:cubicBezTo>
                  <a:pt x="11181" y="85913"/>
                  <a:pt x="32346" y="108438"/>
                  <a:pt x="59301" y="108438"/>
                </a:cubicBezTo>
                <a:cubicBezTo>
                  <a:pt x="86056" y="108438"/>
                  <a:pt x="108618" y="85913"/>
                  <a:pt x="108618" y="59202"/>
                </a:cubicBezTo>
                <a:cubicBezTo>
                  <a:pt x="108618" y="32491"/>
                  <a:pt x="86056" y="11362"/>
                  <a:pt x="59301" y="11362"/>
                </a:cubicBezTo>
                <a:close/>
                <a:moveTo>
                  <a:pt x="87454" y="63388"/>
                </a:moveTo>
                <a:lnTo>
                  <a:pt x="87454" y="63388"/>
                </a:lnTo>
                <a:cubicBezTo>
                  <a:pt x="69084" y="80332"/>
                  <a:pt x="69084" y="80332"/>
                  <a:pt x="69084" y="80332"/>
                </a:cubicBezTo>
                <a:cubicBezTo>
                  <a:pt x="67687" y="81727"/>
                  <a:pt x="66289" y="81727"/>
                  <a:pt x="64891" y="81727"/>
                </a:cubicBezTo>
                <a:cubicBezTo>
                  <a:pt x="62096" y="81727"/>
                  <a:pt x="59301" y="80332"/>
                  <a:pt x="59301" y="76146"/>
                </a:cubicBezTo>
                <a:cubicBezTo>
                  <a:pt x="59301" y="74750"/>
                  <a:pt x="60698" y="73355"/>
                  <a:pt x="62096" y="71960"/>
                </a:cubicBezTo>
                <a:cubicBezTo>
                  <a:pt x="69084" y="64784"/>
                  <a:pt x="69084" y="64784"/>
                  <a:pt x="69084" y="64784"/>
                </a:cubicBezTo>
                <a:cubicBezTo>
                  <a:pt x="35141" y="64784"/>
                  <a:pt x="35141" y="64784"/>
                  <a:pt x="35141" y="64784"/>
                </a:cubicBezTo>
                <a:cubicBezTo>
                  <a:pt x="32346" y="64784"/>
                  <a:pt x="29550" y="63388"/>
                  <a:pt x="29550" y="59202"/>
                </a:cubicBezTo>
                <a:cubicBezTo>
                  <a:pt x="29550" y="56411"/>
                  <a:pt x="32346" y="53621"/>
                  <a:pt x="35141" y="53621"/>
                </a:cubicBezTo>
                <a:cubicBezTo>
                  <a:pt x="69084" y="53621"/>
                  <a:pt x="69084" y="53621"/>
                  <a:pt x="69084" y="53621"/>
                </a:cubicBezTo>
                <a:cubicBezTo>
                  <a:pt x="62096" y="46644"/>
                  <a:pt x="62096" y="46644"/>
                  <a:pt x="62096" y="46644"/>
                </a:cubicBezTo>
                <a:cubicBezTo>
                  <a:pt x="60698" y="46644"/>
                  <a:pt x="59301" y="45049"/>
                  <a:pt x="59301" y="42259"/>
                </a:cubicBezTo>
                <a:cubicBezTo>
                  <a:pt x="59301" y="39468"/>
                  <a:pt x="62096" y="36677"/>
                  <a:pt x="64891" y="36677"/>
                </a:cubicBezTo>
                <a:cubicBezTo>
                  <a:pt x="66289" y="36677"/>
                  <a:pt x="67687" y="38073"/>
                  <a:pt x="69084" y="38073"/>
                </a:cubicBezTo>
                <a:cubicBezTo>
                  <a:pt x="87454" y="55016"/>
                  <a:pt x="87454" y="55016"/>
                  <a:pt x="87454" y="55016"/>
                </a:cubicBezTo>
                <a:cubicBezTo>
                  <a:pt x="88851" y="56411"/>
                  <a:pt x="90249" y="57807"/>
                  <a:pt x="90249" y="59202"/>
                </a:cubicBezTo>
                <a:cubicBezTo>
                  <a:pt x="90249" y="61993"/>
                  <a:pt x="88851" y="63388"/>
                  <a:pt x="87454" y="63388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34275" tIns="17150" rIns="34275" bIns="171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26846443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" name="Google Shape;206;p38"/>
          <p:cNvPicPr preferRelativeResize="0"/>
          <p:nvPr/>
        </p:nvPicPr>
        <p:blipFill rotWithShape="1">
          <a:blip r:embed="rId3">
            <a:alphaModFix/>
          </a:blip>
          <a:srcRect t="15200" b="723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Google Shape;207;p38"/>
          <p:cNvSpPr txBox="1"/>
          <p:nvPr/>
        </p:nvSpPr>
        <p:spPr>
          <a:xfrm>
            <a:off x="497400" y="871400"/>
            <a:ext cx="7942800" cy="197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0">
                <a:solidFill>
                  <a:srgbClr val="A8A9AA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rPr>
              <a:t>“</a:t>
            </a:r>
            <a:endParaRPr sz="2400">
              <a:solidFill>
                <a:srgbClr val="A8A9AA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208" name="Google Shape;208;p38"/>
          <p:cNvCxnSpPr/>
          <p:nvPr/>
        </p:nvCxnSpPr>
        <p:spPr>
          <a:xfrm>
            <a:off x="911925" y="3117859"/>
            <a:ext cx="7320000" cy="0"/>
          </a:xfrm>
          <a:prstGeom prst="straightConnector1">
            <a:avLst/>
          </a:prstGeom>
          <a:noFill/>
          <a:ln w="28575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09" name="Google Shape;209;p38"/>
          <p:cNvSpPr txBox="1"/>
          <p:nvPr/>
        </p:nvSpPr>
        <p:spPr>
          <a:xfrm>
            <a:off x="911949" y="3456750"/>
            <a:ext cx="7320000" cy="715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- Professor James Barker</a:t>
            </a:r>
            <a:endParaRPr>
              <a:solidFill>
                <a:schemeClr val="dk1"/>
              </a:solidFill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Herbert S. Lamb Chair in Business Education  |  Dalhousie University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210" name="Google Shape;210;p38"/>
          <p:cNvSpPr txBox="1"/>
          <p:nvPr/>
        </p:nvSpPr>
        <p:spPr>
          <a:xfrm>
            <a:off x="703800" y="1925900"/>
            <a:ext cx="7736400" cy="10464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i="1">
                <a:solidFill>
                  <a:schemeClr val="dk1"/>
                </a:solidFill>
                <a:latin typeface="Playfair Display SemiBold"/>
                <a:ea typeface="Playfair Display SemiBold"/>
                <a:cs typeface="Playfair Display SemiBold"/>
                <a:sym typeface="Playfair Display SemiBold"/>
              </a:rPr>
              <a:t>An island of innovative insight among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i="1">
                <a:solidFill>
                  <a:schemeClr val="dk1"/>
                </a:solidFill>
                <a:latin typeface="Playfair Display SemiBold"/>
                <a:ea typeface="Playfair Display SemiBold"/>
                <a:cs typeface="Playfair Display SemiBold"/>
                <a:sym typeface="Playfair Display SemiBold"/>
              </a:rPr>
              <a:t>an ocean of leadership BS.</a:t>
            </a:r>
            <a:endParaRPr sz="2800" i="1">
              <a:latin typeface="Playfair Display SemiBold"/>
              <a:ea typeface="Playfair Display SemiBold"/>
              <a:cs typeface="Playfair Display SemiBold"/>
              <a:sym typeface="Playfair Display SemiBold"/>
            </a:endParaRPr>
          </a:p>
        </p:txBody>
      </p:sp>
      <p:pic>
        <p:nvPicPr>
          <p:cNvPr id="7" name="Google Shape;113;p31">
            <a:extLst>
              <a:ext uri="{FF2B5EF4-FFF2-40B4-BE49-F238E27FC236}">
                <a16:creationId xmlns:a16="http://schemas.microsoft.com/office/drawing/2014/main" id="{ABBDEFA0-BA7C-7049-AC86-0D8449BD029F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4">
            <a:alphaModFix/>
          </a:blip>
          <a:srcRect l="28411" t="14285" r="23067" b="12060"/>
          <a:stretch/>
        </p:blipFill>
        <p:spPr>
          <a:xfrm>
            <a:off x="8221394" y="80870"/>
            <a:ext cx="786063" cy="1114926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3FD7771-99C3-4441-BD70-2DA29A485075}"/>
              </a:ext>
            </a:extLst>
          </p:cNvPr>
          <p:cNvSpPr txBox="1"/>
          <p:nvPr/>
        </p:nvSpPr>
        <p:spPr>
          <a:xfrm>
            <a:off x="354395" y="4419864"/>
            <a:ext cx="433137" cy="507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rtlCol="0" anchor="t" anchorCtr="0">
            <a:spAutoFit/>
          </a:bodyPr>
          <a:lstStyle/>
          <a:p>
            <a:pPr algn="ctr">
              <a:lnSpc>
                <a:spcPct val="150000"/>
              </a:lnSpc>
            </a:pPr>
            <a:fld id="{09ABE818-405C-D044-945D-240F1D5E6A43}" type="slidenum">
              <a:rPr lang="en-US" b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pPr algn="ctr">
                <a:lnSpc>
                  <a:spcPct val="150000"/>
                </a:lnSpc>
              </a:pPr>
              <a:t>11</a:t>
            </a:fld>
            <a:endParaRPr lang="en-US" b="1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32"/>
          <p:cNvSpPr txBox="1"/>
          <p:nvPr/>
        </p:nvSpPr>
        <p:spPr>
          <a:xfrm>
            <a:off x="4499751" y="1236425"/>
            <a:ext cx="4114200" cy="74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34290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>
                <a:solidFill>
                  <a:schemeClr val="dk1"/>
                </a:solidFill>
                <a:latin typeface="Playfair Display Medium"/>
                <a:ea typeface="Playfair Display Medium"/>
                <a:cs typeface="Playfair Display Medium"/>
                <a:sym typeface="Playfair Display Medium"/>
              </a:rPr>
              <a:t>Agenda</a:t>
            </a:r>
            <a:endParaRPr sz="1100">
              <a:latin typeface="Playfair Display Medium"/>
              <a:ea typeface="Playfair Display Medium"/>
              <a:cs typeface="Playfair Display Medium"/>
              <a:sym typeface="Playfair Display Medium"/>
            </a:endParaRPr>
          </a:p>
        </p:txBody>
      </p:sp>
      <p:cxnSp>
        <p:nvCxnSpPr>
          <p:cNvPr id="122" name="Google Shape;122;p32"/>
          <p:cNvCxnSpPr/>
          <p:nvPr/>
        </p:nvCxnSpPr>
        <p:spPr>
          <a:xfrm>
            <a:off x="4901264" y="2102589"/>
            <a:ext cx="2385900" cy="0"/>
          </a:xfrm>
          <a:prstGeom prst="straightConnector1">
            <a:avLst/>
          </a:prstGeom>
          <a:noFill/>
          <a:ln w="57150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23" name="Google Shape;123;p32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5555" r="5555"/>
          <a:stretch/>
        </p:blipFill>
        <p:spPr>
          <a:xfrm>
            <a:off x="-19" y="0"/>
            <a:ext cx="4572019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32"/>
          <p:cNvSpPr txBox="1"/>
          <p:nvPr/>
        </p:nvSpPr>
        <p:spPr>
          <a:xfrm>
            <a:off x="5163526" y="4673765"/>
            <a:ext cx="3450900" cy="25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err="1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rPr>
              <a:t>leadingwithcare.net</a:t>
            </a:r>
            <a:endParaRPr sz="900">
              <a:solidFill>
                <a:srgbClr val="888888"/>
              </a:solidFill>
              <a:latin typeface="Lato"/>
              <a:ea typeface="Lato"/>
              <a:cs typeface="Lato"/>
              <a:sym typeface="Lato"/>
            </a:endParaRPr>
          </a:p>
        </p:txBody>
      </p:sp>
      <p:grpSp>
        <p:nvGrpSpPr>
          <p:cNvPr id="125" name="Google Shape;125;p32"/>
          <p:cNvGrpSpPr/>
          <p:nvPr/>
        </p:nvGrpSpPr>
        <p:grpSpPr>
          <a:xfrm>
            <a:off x="4873055" y="2343150"/>
            <a:ext cx="3074921" cy="300000"/>
            <a:chOff x="5254055" y="2419350"/>
            <a:chExt cx="3074921" cy="300000"/>
          </a:xfrm>
        </p:grpSpPr>
        <p:sp>
          <p:nvSpPr>
            <p:cNvPr id="126" name="Google Shape;126;p32"/>
            <p:cNvSpPr/>
            <p:nvPr/>
          </p:nvSpPr>
          <p:spPr>
            <a:xfrm>
              <a:off x="5547975" y="2419350"/>
              <a:ext cx="2781000" cy="30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lvl="0" indent="0" algn="just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rPr lang="en" sz="1000">
                  <a:solidFill>
                    <a:srgbClr val="3F3F3F"/>
                  </a:solidFill>
                  <a:latin typeface="Lato"/>
                  <a:ea typeface="Lato"/>
                  <a:cs typeface="Lato"/>
                  <a:sym typeface="Lato"/>
                </a:rPr>
                <a:t>Degrees of caring</a:t>
              </a:r>
              <a:r>
                <a:rPr lang="en" sz="800">
                  <a:solidFill>
                    <a:srgbClr val="3F3F3F"/>
                  </a:solidFill>
                  <a:latin typeface="Lato"/>
                  <a:ea typeface="Lato"/>
                  <a:cs typeface="Lato"/>
                  <a:sym typeface="Lato"/>
                </a:rPr>
                <a:t> </a:t>
              </a:r>
              <a:endParaRPr sz="800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27" name="Google Shape;127;p32"/>
            <p:cNvSpPr/>
            <p:nvPr/>
          </p:nvSpPr>
          <p:spPr>
            <a:xfrm>
              <a:off x="5254055" y="2437288"/>
              <a:ext cx="215700" cy="2175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59301" y="119800"/>
                  </a:moveTo>
                  <a:lnTo>
                    <a:pt x="59301" y="119800"/>
                  </a:lnTo>
                  <a:cubicBezTo>
                    <a:pt x="26755" y="119800"/>
                    <a:pt x="0" y="93089"/>
                    <a:pt x="0" y="59202"/>
                  </a:cubicBezTo>
                  <a:cubicBezTo>
                    <a:pt x="0" y="26910"/>
                    <a:pt x="26755" y="0"/>
                    <a:pt x="59301" y="0"/>
                  </a:cubicBezTo>
                  <a:cubicBezTo>
                    <a:pt x="93044" y="0"/>
                    <a:pt x="119800" y="26910"/>
                    <a:pt x="119800" y="59202"/>
                  </a:cubicBezTo>
                  <a:cubicBezTo>
                    <a:pt x="119800" y="93089"/>
                    <a:pt x="93044" y="119800"/>
                    <a:pt x="59301" y="119800"/>
                  </a:cubicBezTo>
                  <a:close/>
                  <a:moveTo>
                    <a:pt x="59301" y="11362"/>
                  </a:moveTo>
                  <a:lnTo>
                    <a:pt x="59301" y="11362"/>
                  </a:lnTo>
                  <a:cubicBezTo>
                    <a:pt x="32346" y="11362"/>
                    <a:pt x="11181" y="32491"/>
                    <a:pt x="11181" y="59202"/>
                  </a:cubicBezTo>
                  <a:cubicBezTo>
                    <a:pt x="11181" y="85913"/>
                    <a:pt x="32346" y="108438"/>
                    <a:pt x="59301" y="108438"/>
                  </a:cubicBezTo>
                  <a:cubicBezTo>
                    <a:pt x="86056" y="108438"/>
                    <a:pt x="108618" y="85913"/>
                    <a:pt x="108618" y="59202"/>
                  </a:cubicBezTo>
                  <a:cubicBezTo>
                    <a:pt x="108618" y="32491"/>
                    <a:pt x="86056" y="11362"/>
                    <a:pt x="59301" y="11362"/>
                  </a:cubicBezTo>
                  <a:close/>
                  <a:moveTo>
                    <a:pt x="87454" y="63388"/>
                  </a:moveTo>
                  <a:lnTo>
                    <a:pt x="87454" y="63388"/>
                  </a:lnTo>
                  <a:cubicBezTo>
                    <a:pt x="69084" y="80332"/>
                    <a:pt x="69084" y="80332"/>
                    <a:pt x="69084" y="80332"/>
                  </a:cubicBezTo>
                  <a:cubicBezTo>
                    <a:pt x="67687" y="81727"/>
                    <a:pt x="66289" y="81727"/>
                    <a:pt x="64891" y="81727"/>
                  </a:cubicBezTo>
                  <a:cubicBezTo>
                    <a:pt x="62096" y="81727"/>
                    <a:pt x="59301" y="80332"/>
                    <a:pt x="59301" y="76146"/>
                  </a:cubicBezTo>
                  <a:cubicBezTo>
                    <a:pt x="59301" y="74750"/>
                    <a:pt x="60698" y="73355"/>
                    <a:pt x="62096" y="71960"/>
                  </a:cubicBezTo>
                  <a:cubicBezTo>
                    <a:pt x="69084" y="64784"/>
                    <a:pt x="69084" y="64784"/>
                    <a:pt x="69084" y="64784"/>
                  </a:cubicBezTo>
                  <a:cubicBezTo>
                    <a:pt x="35141" y="64784"/>
                    <a:pt x="35141" y="64784"/>
                    <a:pt x="35141" y="64784"/>
                  </a:cubicBezTo>
                  <a:cubicBezTo>
                    <a:pt x="32346" y="64784"/>
                    <a:pt x="29550" y="63388"/>
                    <a:pt x="29550" y="59202"/>
                  </a:cubicBezTo>
                  <a:cubicBezTo>
                    <a:pt x="29550" y="56411"/>
                    <a:pt x="32346" y="53621"/>
                    <a:pt x="35141" y="53621"/>
                  </a:cubicBezTo>
                  <a:cubicBezTo>
                    <a:pt x="69084" y="53621"/>
                    <a:pt x="69084" y="53621"/>
                    <a:pt x="69084" y="53621"/>
                  </a:cubicBezTo>
                  <a:cubicBezTo>
                    <a:pt x="62096" y="46644"/>
                    <a:pt x="62096" y="46644"/>
                    <a:pt x="62096" y="46644"/>
                  </a:cubicBezTo>
                  <a:cubicBezTo>
                    <a:pt x="60698" y="46644"/>
                    <a:pt x="59301" y="45049"/>
                    <a:pt x="59301" y="42259"/>
                  </a:cubicBezTo>
                  <a:cubicBezTo>
                    <a:pt x="59301" y="39468"/>
                    <a:pt x="62096" y="36677"/>
                    <a:pt x="64891" y="36677"/>
                  </a:cubicBezTo>
                  <a:cubicBezTo>
                    <a:pt x="66289" y="36677"/>
                    <a:pt x="67687" y="38073"/>
                    <a:pt x="69084" y="38073"/>
                  </a:cubicBezTo>
                  <a:cubicBezTo>
                    <a:pt x="87454" y="55016"/>
                    <a:pt x="87454" y="55016"/>
                    <a:pt x="87454" y="55016"/>
                  </a:cubicBezTo>
                  <a:cubicBezTo>
                    <a:pt x="88851" y="56411"/>
                    <a:pt x="90249" y="57807"/>
                    <a:pt x="90249" y="59202"/>
                  </a:cubicBezTo>
                  <a:cubicBezTo>
                    <a:pt x="90249" y="61993"/>
                    <a:pt x="88851" y="63388"/>
                    <a:pt x="87454" y="6338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34275" tIns="17150" rIns="34275" bIns="171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28" name="Google Shape;128;p32"/>
          <p:cNvGrpSpPr/>
          <p:nvPr/>
        </p:nvGrpSpPr>
        <p:grpSpPr>
          <a:xfrm>
            <a:off x="4873054" y="2769675"/>
            <a:ext cx="3074922" cy="300000"/>
            <a:chOff x="5254054" y="2783256"/>
            <a:chExt cx="3074922" cy="300000"/>
          </a:xfrm>
        </p:grpSpPr>
        <p:sp>
          <p:nvSpPr>
            <p:cNvPr id="129" name="Google Shape;129;p32"/>
            <p:cNvSpPr/>
            <p:nvPr/>
          </p:nvSpPr>
          <p:spPr>
            <a:xfrm>
              <a:off x="5547976" y="2783256"/>
              <a:ext cx="2781000" cy="30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lvl="0" indent="0" algn="just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rPr lang="en" sz="1000">
                  <a:solidFill>
                    <a:srgbClr val="3F3F3F"/>
                  </a:solidFill>
                  <a:latin typeface="Lato"/>
                  <a:ea typeface="Lato"/>
                  <a:cs typeface="Lato"/>
                  <a:sym typeface="Lato"/>
                </a:rPr>
                <a:t>Why “Lead with Care”?</a:t>
              </a:r>
              <a:endParaRPr sz="900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30" name="Google Shape;130;p32"/>
            <p:cNvSpPr/>
            <p:nvPr/>
          </p:nvSpPr>
          <p:spPr>
            <a:xfrm>
              <a:off x="5254054" y="2801207"/>
              <a:ext cx="215700" cy="2175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59301" y="119800"/>
                  </a:moveTo>
                  <a:lnTo>
                    <a:pt x="59301" y="119800"/>
                  </a:lnTo>
                  <a:cubicBezTo>
                    <a:pt x="26755" y="119800"/>
                    <a:pt x="0" y="93089"/>
                    <a:pt x="0" y="59202"/>
                  </a:cubicBezTo>
                  <a:cubicBezTo>
                    <a:pt x="0" y="26910"/>
                    <a:pt x="26755" y="0"/>
                    <a:pt x="59301" y="0"/>
                  </a:cubicBezTo>
                  <a:cubicBezTo>
                    <a:pt x="93044" y="0"/>
                    <a:pt x="119800" y="26910"/>
                    <a:pt x="119800" y="59202"/>
                  </a:cubicBezTo>
                  <a:cubicBezTo>
                    <a:pt x="119800" y="93089"/>
                    <a:pt x="93044" y="119800"/>
                    <a:pt x="59301" y="119800"/>
                  </a:cubicBezTo>
                  <a:close/>
                  <a:moveTo>
                    <a:pt x="59301" y="11362"/>
                  </a:moveTo>
                  <a:lnTo>
                    <a:pt x="59301" y="11362"/>
                  </a:lnTo>
                  <a:cubicBezTo>
                    <a:pt x="32346" y="11362"/>
                    <a:pt x="11181" y="32491"/>
                    <a:pt x="11181" y="59202"/>
                  </a:cubicBezTo>
                  <a:cubicBezTo>
                    <a:pt x="11181" y="85913"/>
                    <a:pt x="32346" y="108438"/>
                    <a:pt x="59301" y="108438"/>
                  </a:cubicBezTo>
                  <a:cubicBezTo>
                    <a:pt x="86056" y="108438"/>
                    <a:pt x="108618" y="85913"/>
                    <a:pt x="108618" y="59202"/>
                  </a:cubicBezTo>
                  <a:cubicBezTo>
                    <a:pt x="108618" y="32491"/>
                    <a:pt x="86056" y="11362"/>
                    <a:pt x="59301" y="11362"/>
                  </a:cubicBezTo>
                  <a:close/>
                  <a:moveTo>
                    <a:pt x="87454" y="63388"/>
                  </a:moveTo>
                  <a:lnTo>
                    <a:pt x="87454" y="63388"/>
                  </a:lnTo>
                  <a:cubicBezTo>
                    <a:pt x="69084" y="80332"/>
                    <a:pt x="69084" y="80332"/>
                    <a:pt x="69084" y="80332"/>
                  </a:cubicBezTo>
                  <a:cubicBezTo>
                    <a:pt x="67687" y="81727"/>
                    <a:pt x="66289" y="81727"/>
                    <a:pt x="64891" y="81727"/>
                  </a:cubicBezTo>
                  <a:cubicBezTo>
                    <a:pt x="62096" y="81727"/>
                    <a:pt x="59301" y="80332"/>
                    <a:pt x="59301" y="76146"/>
                  </a:cubicBezTo>
                  <a:cubicBezTo>
                    <a:pt x="59301" y="74750"/>
                    <a:pt x="60698" y="73355"/>
                    <a:pt x="62096" y="71960"/>
                  </a:cubicBezTo>
                  <a:cubicBezTo>
                    <a:pt x="69084" y="64784"/>
                    <a:pt x="69084" y="64784"/>
                    <a:pt x="69084" y="64784"/>
                  </a:cubicBezTo>
                  <a:cubicBezTo>
                    <a:pt x="35141" y="64784"/>
                    <a:pt x="35141" y="64784"/>
                    <a:pt x="35141" y="64784"/>
                  </a:cubicBezTo>
                  <a:cubicBezTo>
                    <a:pt x="32346" y="64784"/>
                    <a:pt x="29550" y="63388"/>
                    <a:pt x="29550" y="59202"/>
                  </a:cubicBezTo>
                  <a:cubicBezTo>
                    <a:pt x="29550" y="56411"/>
                    <a:pt x="32346" y="53621"/>
                    <a:pt x="35141" y="53621"/>
                  </a:cubicBezTo>
                  <a:cubicBezTo>
                    <a:pt x="69084" y="53621"/>
                    <a:pt x="69084" y="53621"/>
                    <a:pt x="69084" y="53621"/>
                  </a:cubicBezTo>
                  <a:cubicBezTo>
                    <a:pt x="62096" y="46644"/>
                    <a:pt x="62096" y="46644"/>
                    <a:pt x="62096" y="46644"/>
                  </a:cubicBezTo>
                  <a:cubicBezTo>
                    <a:pt x="60698" y="46644"/>
                    <a:pt x="59301" y="45049"/>
                    <a:pt x="59301" y="42259"/>
                  </a:cubicBezTo>
                  <a:cubicBezTo>
                    <a:pt x="59301" y="39468"/>
                    <a:pt x="62096" y="36677"/>
                    <a:pt x="64891" y="36677"/>
                  </a:cubicBezTo>
                  <a:cubicBezTo>
                    <a:pt x="66289" y="36677"/>
                    <a:pt x="67687" y="38073"/>
                    <a:pt x="69084" y="38073"/>
                  </a:cubicBezTo>
                  <a:cubicBezTo>
                    <a:pt x="87454" y="55016"/>
                    <a:pt x="87454" y="55016"/>
                    <a:pt x="87454" y="55016"/>
                  </a:cubicBezTo>
                  <a:cubicBezTo>
                    <a:pt x="88851" y="56411"/>
                    <a:pt x="90249" y="57807"/>
                    <a:pt x="90249" y="59202"/>
                  </a:cubicBezTo>
                  <a:cubicBezTo>
                    <a:pt x="90249" y="61993"/>
                    <a:pt x="88851" y="63388"/>
                    <a:pt x="87454" y="6338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34275" tIns="17150" rIns="34275" bIns="171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31" name="Google Shape;131;p32"/>
          <p:cNvGrpSpPr/>
          <p:nvPr/>
        </p:nvGrpSpPr>
        <p:grpSpPr>
          <a:xfrm>
            <a:off x="4873055" y="3196225"/>
            <a:ext cx="3129221" cy="300000"/>
            <a:chOff x="5254055" y="3134401"/>
            <a:chExt cx="3129221" cy="300000"/>
          </a:xfrm>
        </p:grpSpPr>
        <p:sp>
          <p:nvSpPr>
            <p:cNvPr id="132" name="Google Shape;132;p32"/>
            <p:cNvSpPr/>
            <p:nvPr/>
          </p:nvSpPr>
          <p:spPr>
            <a:xfrm>
              <a:off x="5547976" y="3134401"/>
              <a:ext cx="2835300" cy="30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lvl="0" indent="0" algn="just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rPr lang="en" sz="1000">
                  <a:solidFill>
                    <a:srgbClr val="3F3F3F"/>
                  </a:solidFill>
                  <a:latin typeface="Lato"/>
                  <a:ea typeface="Lato"/>
                  <a:cs typeface="Lato"/>
                  <a:sym typeface="Lato"/>
                </a:rPr>
                <a:t>Who should be in this training? </a:t>
              </a:r>
              <a:endParaRPr sz="900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33" name="Google Shape;133;p32"/>
            <p:cNvSpPr/>
            <p:nvPr/>
          </p:nvSpPr>
          <p:spPr>
            <a:xfrm>
              <a:off x="5254055" y="3152340"/>
              <a:ext cx="215700" cy="2175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59301" y="119800"/>
                  </a:moveTo>
                  <a:lnTo>
                    <a:pt x="59301" y="119800"/>
                  </a:lnTo>
                  <a:cubicBezTo>
                    <a:pt x="26755" y="119800"/>
                    <a:pt x="0" y="93089"/>
                    <a:pt x="0" y="59202"/>
                  </a:cubicBezTo>
                  <a:cubicBezTo>
                    <a:pt x="0" y="26910"/>
                    <a:pt x="26755" y="0"/>
                    <a:pt x="59301" y="0"/>
                  </a:cubicBezTo>
                  <a:cubicBezTo>
                    <a:pt x="93044" y="0"/>
                    <a:pt x="119800" y="26910"/>
                    <a:pt x="119800" y="59202"/>
                  </a:cubicBezTo>
                  <a:cubicBezTo>
                    <a:pt x="119800" y="93089"/>
                    <a:pt x="93044" y="119800"/>
                    <a:pt x="59301" y="119800"/>
                  </a:cubicBezTo>
                  <a:close/>
                  <a:moveTo>
                    <a:pt x="59301" y="11362"/>
                  </a:moveTo>
                  <a:lnTo>
                    <a:pt x="59301" y="11362"/>
                  </a:lnTo>
                  <a:cubicBezTo>
                    <a:pt x="32346" y="11362"/>
                    <a:pt x="11181" y="32491"/>
                    <a:pt x="11181" y="59202"/>
                  </a:cubicBezTo>
                  <a:cubicBezTo>
                    <a:pt x="11181" y="85913"/>
                    <a:pt x="32346" y="108438"/>
                    <a:pt x="59301" y="108438"/>
                  </a:cubicBezTo>
                  <a:cubicBezTo>
                    <a:pt x="86056" y="108438"/>
                    <a:pt x="108618" y="85913"/>
                    <a:pt x="108618" y="59202"/>
                  </a:cubicBezTo>
                  <a:cubicBezTo>
                    <a:pt x="108618" y="32491"/>
                    <a:pt x="86056" y="11362"/>
                    <a:pt x="59301" y="11362"/>
                  </a:cubicBezTo>
                  <a:close/>
                  <a:moveTo>
                    <a:pt x="87454" y="63388"/>
                  </a:moveTo>
                  <a:lnTo>
                    <a:pt x="87454" y="63388"/>
                  </a:lnTo>
                  <a:cubicBezTo>
                    <a:pt x="69084" y="80332"/>
                    <a:pt x="69084" y="80332"/>
                    <a:pt x="69084" y="80332"/>
                  </a:cubicBezTo>
                  <a:cubicBezTo>
                    <a:pt x="67687" y="81727"/>
                    <a:pt x="66289" y="81727"/>
                    <a:pt x="64891" y="81727"/>
                  </a:cubicBezTo>
                  <a:cubicBezTo>
                    <a:pt x="62096" y="81727"/>
                    <a:pt x="59301" y="80332"/>
                    <a:pt x="59301" y="76146"/>
                  </a:cubicBezTo>
                  <a:cubicBezTo>
                    <a:pt x="59301" y="74750"/>
                    <a:pt x="60698" y="73355"/>
                    <a:pt x="62096" y="71960"/>
                  </a:cubicBezTo>
                  <a:cubicBezTo>
                    <a:pt x="69084" y="64784"/>
                    <a:pt x="69084" y="64784"/>
                    <a:pt x="69084" y="64784"/>
                  </a:cubicBezTo>
                  <a:cubicBezTo>
                    <a:pt x="35141" y="64784"/>
                    <a:pt x="35141" y="64784"/>
                    <a:pt x="35141" y="64784"/>
                  </a:cubicBezTo>
                  <a:cubicBezTo>
                    <a:pt x="32346" y="64784"/>
                    <a:pt x="29550" y="63388"/>
                    <a:pt x="29550" y="59202"/>
                  </a:cubicBezTo>
                  <a:cubicBezTo>
                    <a:pt x="29550" y="56411"/>
                    <a:pt x="32346" y="53621"/>
                    <a:pt x="35141" y="53621"/>
                  </a:cubicBezTo>
                  <a:cubicBezTo>
                    <a:pt x="69084" y="53621"/>
                    <a:pt x="69084" y="53621"/>
                    <a:pt x="69084" y="53621"/>
                  </a:cubicBezTo>
                  <a:cubicBezTo>
                    <a:pt x="62096" y="46644"/>
                    <a:pt x="62096" y="46644"/>
                    <a:pt x="62096" y="46644"/>
                  </a:cubicBezTo>
                  <a:cubicBezTo>
                    <a:pt x="60698" y="46644"/>
                    <a:pt x="59301" y="45049"/>
                    <a:pt x="59301" y="42259"/>
                  </a:cubicBezTo>
                  <a:cubicBezTo>
                    <a:pt x="59301" y="39468"/>
                    <a:pt x="62096" y="36677"/>
                    <a:pt x="64891" y="36677"/>
                  </a:cubicBezTo>
                  <a:cubicBezTo>
                    <a:pt x="66289" y="36677"/>
                    <a:pt x="67687" y="38073"/>
                    <a:pt x="69084" y="38073"/>
                  </a:cubicBezTo>
                  <a:cubicBezTo>
                    <a:pt x="87454" y="55016"/>
                    <a:pt x="87454" y="55016"/>
                    <a:pt x="87454" y="55016"/>
                  </a:cubicBezTo>
                  <a:cubicBezTo>
                    <a:pt x="88851" y="56411"/>
                    <a:pt x="90249" y="57807"/>
                    <a:pt x="90249" y="59202"/>
                  </a:cubicBezTo>
                  <a:cubicBezTo>
                    <a:pt x="90249" y="61993"/>
                    <a:pt x="88851" y="63388"/>
                    <a:pt x="87454" y="6338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34275" tIns="17150" rIns="34275" bIns="171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34" name="Google Shape;134;p32"/>
          <p:cNvGrpSpPr/>
          <p:nvPr/>
        </p:nvGrpSpPr>
        <p:grpSpPr>
          <a:xfrm>
            <a:off x="4873055" y="3622750"/>
            <a:ext cx="3129221" cy="300000"/>
            <a:chOff x="5254055" y="3698950"/>
            <a:chExt cx="3129221" cy="300000"/>
          </a:xfrm>
        </p:grpSpPr>
        <p:sp>
          <p:nvSpPr>
            <p:cNvPr id="135" name="Google Shape;135;p32"/>
            <p:cNvSpPr/>
            <p:nvPr/>
          </p:nvSpPr>
          <p:spPr>
            <a:xfrm>
              <a:off x="5547976" y="3698950"/>
              <a:ext cx="2835300" cy="30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rgbClr val="3F3F3F"/>
                  </a:solidFill>
                  <a:latin typeface="Lato"/>
                  <a:ea typeface="Lato"/>
                  <a:cs typeface="Lato"/>
                  <a:sym typeface="Lato"/>
                </a:rPr>
                <a:t>Why should you believe the authors?</a:t>
              </a:r>
            </a:p>
            <a:p>
              <a:pPr marL="0" marR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" sz="1000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36" name="Google Shape;136;p32"/>
            <p:cNvSpPr/>
            <p:nvPr/>
          </p:nvSpPr>
          <p:spPr>
            <a:xfrm>
              <a:off x="5254055" y="3716903"/>
              <a:ext cx="215700" cy="2175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59301" y="119800"/>
                  </a:moveTo>
                  <a:lnTo>
                    <a:pt x="59301" y="119800"/>
                  </a:lnTo>
                  <a:cubicBezTo>
                    <a:pt x="26755" y="119800"/>
                    <a:pt x="0" y="93089"/>
                    <a:pt x="0" y="59202"/>
                  </a:cubicBezTo>
                  <a:cubicBezTo>
                    <a:pt x="0" y="26910"/>
                    <a:pt x="26755" y="0"/>
                    <a:pt x="59301" y="0"/>
                  </a:cubicBezTo>
                  <a:cubicBezTo>
                    <a:pt x="93044" y="0"/>
                    <a:pt x="119800" y="26910"/>
                    <a:pt x="119800" y="59202"/>
                  </a:cubicBezTo>
                  <a:cubicBezTo>
                    <a:pt x="119800" y="93089"/>
                    <a:pt x="93044" y="119800"/>
                    <a:pt x="59301" y="119800"/>
                  </a:cubicBezTo>
                  <a:close/>
                  <a:moveTo>
                    <a:pt x="59301" y="11362"/>
                  </a:moveTo>
                  <a:lnTo>
                    <a:pt x="59301" y="11362"/>
                  </a:lnTo>
                  <a:cubicBezTo>
                    <a:pt x="32346" y="11362"/>
                    <a:pt x="11181" y="32491"/>
                    <a:pt x="11181" y="59202"/>
                  </a:cubicBezTo>
                  <a:cubicBezTo>
                    <a:pt x="11181" y="85913"/>
                    <a:pt x="32346" y="108438"/>
                    <a:pt x="59301" y="108438"/>
                  </a:cubicBezTo>
                  <a:cubicBezTo>
                    <a:pt x="86056" y="108438"/>
                    <a:pt x="108618" y="85913"/>
                    <a:pt x="108618" y="59202"/>
                  </a:cubicBezTo>
                  <a:cubicBezTo>
                    <a:pt x="108618" y="32491"/>
                    <a:pt x="86056" y="11362"/>
                    <a:pt x="59301" y="11362"/>
                  </a:cubicBezTo>
                  <a:close/>
                  <a:moveTo>
                    <a:pt x="87454" y="63388"/>
                  </a:moveTo>
                  <a:lnTo>
                    <a:pt x="87454" y="63388"/>
                  </a:lnTo>
                  <a:cubicBezTo>
                    <a:pt x="69084" y="80332"/>
                    <a:pt x="69084" y="80332"/>
                    <a:pt x="69084" y="80332"/>
                  </a:cubicBezTo>
                  <a:cubicBezTo>
                    <a:pt x="67687" y="81727"/>
                    <a:pt x="66289" y="81727"/>
                    <a:pt x="64891" y="81727"/>
                  </a:cubicBezTo>
                  <a:cubicBezTo>
                    <a:pt x="62096" y="81727"/>
                    <a:pt x="59301" y="80332"/>
                    <a:pt x="59301" y="76146"/>
                  </a:cubicBezTo>
                  <a:cubicBezTo>
                    <a:pt x="59301" y="74750"/>
                    <a:pt x="60698" y="73355"/>
                    <a:pt x="62096" y="71960"/>
                  </a:cubicBezTo>
                  <a:cubicBezTo>
                    <a:pt x="69084" y="64784"/>
                    <a:pt x="69084" y="64784"/>
                    <a:pt x="69084" y="64784"/>
                  </a:cubicBezTo>
                  <a:cubicBezTo>
                    <a:pt x="35141" y="64784"/>
                    <a:pt x="35141" y="64784"/>
                    <a:pt x="35141" y="64784"/>
                  </a:cubicBezTo>
                  <a:cubicBezTo>
                    <a:pt x="32346" y="64784"/>
                    <a:pt x="29550" y="63388"/>
                    <a:pt x="29550" y="59202"/>
                  </a:cubicBezTo>
                  <a:cubicBezTo>
                    <a:pt x="29550" y="56411"/>
                    <a:pt x="32346" y="53621"/>
                    <a:pt x="35141" y="53621"/>
                  </a:cubicBezTo>
                  <a:cubicBezTo>
                    <a:pt x="69084" y="53621"/>
                    <a:pt x="69084" y="53621"/>
                    <a:pt x="69084" y="53621"/>
                  </a:cubicBezTo>
                  <a:cubicBezTo>
                    <a:pt x="62096" y="46644"/>
                    <a:pt x="62096" y="46644"/>
                    <a:pt x="62096" y="46644"/>
                  </a:cubicBezTo>
                  <a:cubicBezTo>
                    <a:pt x="60698" y="46644"/>
                    <a:pt x="59301" y="45049"/>
                    <a:pt x="59301" y="42259"/>
                  </a:cubicBezTo>
                  <a:cubicBezTo>
                    <a:pt x="59301" y="39468"/>
                    <a:pt x="62096" y="36677"/>
                    <a:pt x="64891" y="36677"/>
                  </a:cubicBezTo>
                  <a:cubicBezTo>
                    <a:pt x="66289" y="36677"/>
                    <a:pt x="67687" y="38073"/>
                    <a:pt x="69084" y="38073"/>
                  </a:cubicBezTo>
                  <a:cubicBezTo>
                    <a:pt x="87454" y="55016"/>
                    <a:pt x="87454" y="55016"/>
                    <a:pt x="87454" y="55016"/>
                  </a:cubicBezTo>
                  <a:cubicBezTo>
                    <a:pt x="88851" y="56411"/>
                    <a:pt x="90249" y="57807"/>
                    <a:pt x="90249" y="59202"/>
                  </a:cubicBezTo>
                  <a:cubicBezTo>
                    <a:pt x="90249" y="61993"/>
                    <a:pt x="88851" y="63388"/>
                    <a:pt x="87454" y="6338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34275" tIns="17150" rIns="34275" bIns="171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9" name="Google Shape;134;p32">
            <a:extLst>
              <a:ext uri="{FF2B5EF4-FFF2-40B4-BE49-F238E27FC236}">
                <a16:creationId xmlns:a16="http://schemas.microsoft.com/office/drawing/2014/main" id="{26351937-98D6-7E44-9975-7C37395DD714}"/>
              </a:ext>
            </a:extLst>
          </p:cNvPr>
          <p:cNvGrpSpPr/>
          <p:nvPr/>
        </p:nvGrpSpPr>
        <p:grpSpPr>
          <a:xfrm>
            <a:off x="4873055" y="4063387"/>
            <a:ext cx="3129221" cy="300000"/>
            <a:chOff x="5254055" y="3698950"/>
            <a:chExt cx="3129221" cy="300000"/>
          </a:xfrm>
        </p:grpSpPr>
        <p:sp>
          <p:nvSpPr>
            <p:cNvPr id="20" name="Google Shape;135;p32">
              <a:extLst>
                <a:ext uri="{FF2B5EF4-FFF2-40B4-BE49-F238E27FC236}">
                  <a16:creationId xmlns:a16="http://schemas.microsoft.com/office/drawing/2014/main" id="{092BAD7D-8E25-ED4B-85A6-B345E75009A4}"/>
                </a:ext>
              </a:extLst>
            </p:cNvPr>
            <p:cNvSpPr/>
            <p:nvPr/>
          </p:nvSpPr>
          <p:spPr>
            <a:xfrm>
              <a:off x="5547976" y="3698950"/>
              <a:ext cx="2835300" cy="30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rgbClr val="3F3F3F"/>
                  </a:solidFill>
                  <a:latin typeface="Lato"/>
                  <a:ea typeface="Lato"/>
                  <a:cs typeface="Lato"/>
                  <a:sym typeface="Lato"/>
                </a:rPr>
                <a:t>What can you expect?</a:t>
              </a:r>
            </a:p>
            <a:p>
              <a:pPr marL="0" marR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" sz="1000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1" name="Google Shape;136;p32">
              <a:extLst>
                <a:ext uri="{FF2B5EF4-FFF2-40B4-BE49-F238E27FC236}">
                  <a16:creationId xmlns:a16="http://schemas.microsoft.com/office/drawing/2014/main" id="{4147B2A7-F388-3145-BBF1-7BDBB06A243F}"/>
                </a:ext>
              </a:extLst>
            </p:cNvPr>
            <p:cNvSpPr/>
            <p:nvPr/>
          </p:nvSpPr>
          <p:spPr>
            <a:xfrm>
              <a:off x="5254055" y="3716903"/>
              <a:ext cx="215700" cy="2175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59301" y="119800"/>
                  </a:moveTo>
                  <a:lnTo>
                    <a:pt x="59301" y="119800"/>
                  </a:lnTo>
                  <a:cubicBezTo>
                    <a:pt x="26755" y="119800"/>
                    <a:pt x="0" y="93089"/>
                    <a:pt x="0" y="59202"/>
                  </a:cubicBezTo>
                  <a:cubicBezTo>
                    <a:pt x="0" y="26910"/>
                    <a:pt x="26755" y="0"/>
                    <a:pt x="59301" y="0"/>
                  </a:cubicBezTo>
                  <a:cubicBezTo>
                    <a:pt x="93044" y="0"/>
                    <a:pt x="119800" y="26910"/>
                    <a:pt x="119800" y="59202"/>
                  </a:cubicBezTo>
                  <a:cubicBezTo>
                    <a:pt x="119800" y="93089"/>
                    <a:pt x="93044" y="119800"/>
                    <a:pt x="59301" y="119800"/>
                  </a:cubicBezTo>
                  <a:close/>
                  <a:moveTo>
                    <a:pt x="59301" y="11362"/>
                  </a:moveTo>
                  <a:lnTo>
                    <a:pt x="59301" y="11362"/>
                  </a:lnTo>
                  <a:cubicBezTo>
                    <a:pt x="32346" y="11362"/>
                    <a:pt x="11181" y="32491"/>
                    <a:pt x="11181" y="59202"/>
                  </a:cubicBezTo>
                  <a:cubicBezTo>
                    <a:pt x="11181" y="85913"/>
                    <a:pt x="32346" y="108438"/>
                    <a:pt x="59301" y="108438"/>
                  </a:cubicBezTo>
                  <a:cubicBezTo>
                    <a:pt x="86056" y="108438"/>
                    <a:pt x="108618" y="85913"/>
                    <a:pt x="108618" y="59202"/>
                  </a:cubicBezTo>
                  <a:cubicBezTo>
                    <a:pt x="108618" y="32491"/>
                    <a:pt x="86056" y="11362"/>
                    <a:pt x="59301" y="11362"/>
                  </a:cubicBezTo>
                  <a:close/>
                  <a:moveTo>
                    <a:pt x="87454" y="63388"/>
                  </a:moveTo>
                  <a:lnTo>
                    <a:pt x="87454" y="63388"/>
                  </a:lnTo>
                  <a:cubicBezTo>
                    <a:pt x="69084" y="80332"/>
                    <a:pt x="69084" y="80332"/>
                    <a:pt x="69084" y="80332"/>
                  </a:cubicBezTo>
                  <a:cubicBezTo>
                    <a:pt x="67687" y="81727"/>
                    <a:pt x="66289" y="81727"/>
                    <a:pt x="64891" y="81727"/>
                  </a:cubicBezTo>
                  <a:cubicBezTo>
                    <a:pt x="62096" y="81727"/>
                    <a:pt x="59301" y="80332"/>
                    <a:pt x="59301" y="76146"/>
                  </a:cubicBezTo>
                  <a:cubicBezTo>
                    <a:pt x="59301" y="74750"/>
                    <a:pt x="60698" y="73355"/>
                    <a:pt x="62096" y="71960"/>
                  </a:cubicBezTo>
                  <a:cubicBezTo>
                    <a:pt x="69084" y="64784"/>
                    <a:pt x="69084" y="64784"/>
                    <a:pt x="69084" y="64784"/>
                  </a:cubicBezTo>
                  <a:cubicBezTo>
                    <a:pt x="35141" y="64784"/>
                    <a:pt x="35141" y="64784"/>
                    <a:pt x="35141" y="64784"/>
                  </a:cubicBezTo>
                  <a:cubicBezTo>
                    <a:pt x="32346" y="64784"/>
                    <a:pt x="29550" y="63388"/>
                    <a:pt x="29550" y="59202"/>
                  </a:cubicBezTo>
                  <a:cubicBezTo>
                    <a:pt x="29550" y="56411"/>
                    <a:pt x="32346" y="53621"/>
                    <a:pt x="35141" y="53621"/>
                  </a:cubicBezTo>
                  <a:cubicBezTo>
                    <a:pt x="69084" y="53621"/>
                    <a:pt x="69084" y="53621"/>
                    <a:pt x="69084" y="53621"/>
                  </a:cubicBezTo>
                  <a:cubicBezTo>
                    <a:pt x="62096" y="46644"/>
                    <a:pt x="62096" y="46644"/>
                    <a:pt x="62096" y="46644"/>
                  </a:cubicBezTo>
                  <a:cubicBezTo>
                    <a:pt x="60698" y="46644"/>
                    <a:pt x="59301" y="45049"/>
                    <a:pt x="59301" y="42259"/>
                  </a:cubicBezTo>
                  <a:cubicBezTo>
                    <a:pt x="59301" y="39468"/>
                    <a:pt x="62096" y="36677"/>
                    <a:pt x="64891" y="36677"/>
                  </a:cubicBezTo>
                  <a:cubicBezTo>
                    <a:pt x="66289" y="36677"/>
                    <a:pt x="67687" y="38073"/>
                    <a:pt x="69084" y="38073"/>
                  </a:cubicBezTo>
                  <a:cubicBezTo>
                    <a:pt x="87454" y="55016"/>
                    <a:pt x="87454" y="55016"/>
                    <a:pt x="87454" y="55016"/>
                  </a:cubicBezTo>
                  <a:cubicBezTo>
                    <a:pt x="88851" y="56411"/>
                    <a:pt x="90249" y="57807"/>
                    <a:pt x="90249" y="59202"/>
                  </a:cubicBezTo>
                  <a:cubicBezTo>
                    <a:pt x="90249" y="61993"/>
                    <a:pt x="88851" y="63388"/>
                    <a:pt x="87454" y="6338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34275" tIns="17150" rIns="34275" bIns="171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B7CCD7D2-246B-F94B-BD36-CA466C534328}"/>
              </a:ext>
            </a:extLst>
          </p:cNvPr>
          <p:cNvSpPr txBox="1"/>
          <p:nvPr/>
        </p:nvSpPr>
        <p:spPr>
          <a:xfrm>
            <a:off x="160422" y="4673765"/>
            <a:ext cx="433137" cy="507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rtlCol="0" anchor="t" anchorCtr="0">
            <a:spAutoFit/>
          </a:bodyPr>
          <a:lstStyle/>
          <a:p>
            <a:pPr algn="ctr">
              <a:lnSpc>
                <a:spcPct val="150000"/>
              </a:lnSpc>
            </a:pPr>
            <a:fld id="{09ABE818-405C-D044-945D-240F1D5E6A43}" type="slidenum">
              <a:rPr lang="en-US" b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pPr algn="ctr">
                <a:lnSpc>
                  <a:spcPct val="150000"/>
                </a:lnSpc>
              </a:pPr>
              <a:t>2</a:t>
            </a:fld>
            <a:endParaRPr lang="en-US" b="1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35"/>
          <p:cNvSpPr txBox="1"/>
          <p:nvPr/>
        </p:nvSpPr>
        <p:spPr>
          <a:xfrm>
            <a:off x="570964" y="388408"/>
            <a:ext cx="5736845" cy="74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34290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solidFill>
                  <a:schemeClr val="dk1"/>
                </a:solidFill>
                <a:latin typeface="Playfair Display Medium"/>
                <a:ea typeface="Playfair Display Medium"/>
                <a:cs typeface="Playfair Display Medium"/>
                <a:sym typeface="Playfair Display Medium"/>
              </a:rPr>
              <a:t>1. Degrees of caring</a:t>
            </a:r>
            <a:endParaRPr sz="4000">
              <a:latin typeface="Playfair Display Medium"/>
              <a:ea typeface="Playfair Display Medium"/>
              <a:cs typeface="Playfair Display Medium"/>
              <a:sym typeface="Playfair Display Medium"/>
            </a:endParaRPr>
          </a:p>
        </p:txBody>
      </p:sp>
      <p:cxnSp>
        <p:nvCxnSpPr>
          <p:cNvPr id="163" name="Google Shape;163;p35"/>
          <p:cNvCxnSpPr/>
          <p:nvPr/>
        </p:nvCxnSpPr>
        <p:spPr>
          <a:xfrm>
            <a:off x="1020515" y="1286979"/>
            <a:ext cx="2385900" cy="0"/>
          </a:xfrm>
          <a:prstGeom prst="straightConnector1">
            <a:avLst/>
          </a:prstGeom>
          <a:noFill/>
          <a:ln w="57150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65" name="Google Shape;165;p35"/>
          <p:cNvSpPr txBox="1"/>
          <p:nvPr/>
        </p:nvSpPr>
        <p:spPr>
          <a:xfrm>
            <a:off x="1195769" y="1925434"/>
            <a:ext cx="2842200" cy="12926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3429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" sz="2400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Shallow caring</a:t>
            </a:r>
          </a:p>
          <a:p>
            <a:pPr marL="3429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" sz="2400">
                <a:solidFill>
                  <a:srgbClr val="3F3F3F"/>
                </a:solidFill>
                <a:latin typeface="Lato"/>
                <a:sym typeface="Lato"/>
              </a:rPr>
              <a:t>Deep caring</a:t>
            </a:r>
            <a:endParaRPr sz="2400"/>
          </a:p>
        </p:txBody>
      </p:sp>
      <p:sp>
        <p:nvSpPr>
          <p:cNvPr id="166" name="Google Shape;166;p35"/>
          <p:cNvSpPr txBox="1"/>
          <p:nvPr/>
        </p:nvSpPr>
        <p:spPr>
          <a:xfrm>
            <a:off x="5163526" y="4673765"/>
            <a:ext cx="3450900" cy="25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rPr>
              <a:t>leadingwithcare.net</a:t>
            </a:r>
            <a:endParaRPr sz="900">
              <a:solidFill>
                <a:srgbClr val="888888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F24E8463-5C4D-204A-AF7C-4B948B7CBA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94534" y="1485762"/>
            <a:ext cx="2814282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B45A33D-96CC-9A4C-9C84-67244FFE82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7760" y="1370533"/>
            <a:ext cx="3289928" cy="306330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14BE20C-F0EF-434E-8DDE-96DCADF8F2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0601" y="1165544"/>
            <a:ext cx="3647242" cy="3443032"/>
          </a:xfrm>
          <a:prstGeom prst="rect">
            <a:avLst/>
          </a:prstGeom>
        </p:spPr>
      </p:pic>
      <p:pic>
        <p:nvPicPr>
          <p:cNvPr id="9" name="Google Shape;113;p31">
            <a:extLst>
              <a:ext uri="{FF2B5EF4-FFF2-40B4-BE49-F238E27FC236}">
                <a16:creationId xmlns:a16="http://schemas.microsoft.com/office/drawing/2014/main" id="{35D2E99D-06F7-544B-834B-EA4613F2C082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5">
            <a:alphaModFix/>
          </a:blip>
          <a:srcRect l="28411" t="14285" r="23067" b="12060"/>
          <a:stretch/>
        </p:blipFill>
        <p:spPr>
          <a:xfrm>
            <a:off x="8221394" y="80870"/>
            <a:ext cx="786063" cy="1114926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A020790-3D00-6D41-812F-5886CCAF56B2}"/>
              </a:ext>
            </a:extLst>
          </p:cNvPr>
          <p:cNvSpPr txBox="1"/>
          <p:nvPr/>
        </p:nvSpPr>
        <p:spPr>
          <a:xfrm>
            <a:off x="0" y="4546764"/>
            <a:ext cx="433137" cy="507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rtlCol="0" anchor="t" anchorCtr="0">
            <a:spAutoFit/>
          </a:bodyPr>
          <a:lstStyle/>
          <a:p>
            <a:pPr algn="ctr">
              <a:lnSpc>
                <a:spcPct val="150000"/>
              </a:lnSpc>
            </a:pPr>
            <a:fld id="{09ABE818-405C-D044-945D-240F1D5E6A43}" type="slidenum">
              <a:rPr lang="en-US" b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pPr algn="ctr">
                <a:lnSpc>
                  <a:spcPct val="150000"/>
                </a:lnSpc>
              </a:pPr>
              <a:t>3</a:t>
            </a:fld>
            <a:endParaRPr lang="en-US" b="1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35"/>
          <p:cNvSpPr txBox="1"/>
          <p:nvPr/>
        </p:nvSpPr>
        <p:spPr>
          <a:xfrm>
            <a:off x="570964" y="388408"/>
            <a:ext cx="6387620" cy="74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34290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solidFill>
                  <a:schemeClr val="dk1"/>
                </a:solidFill>
                <a:latin typeface="Playfair Display Medium"/>
                <a:ea typeface="Playfair Display Medium"/>
                <a:cs typeface="Playfair Display Medium"/>
                <a:sym typeface="Playfair Display Medium"/>
              </a:rPr>
              <a:t>2. </a:t>
            </a:r>
            <a:r>
              <a:rPr lang="en-US" sz="4000">
                <a:solidFill>
                  <a:schemeClr val="dk1"/>
                </a:solidFill>
                <a:latin typeface="Playfair Display Medium"/>
                <a:ea typeface="Playfair Display Medium"/>
                <a:cs typeface="Playfair Display Medium"/>
                <a:sym typeface="Playfair Display Medium"/>
              </a:rPr>
              <a:t>W</a:t>
            </a:r>
            <a:r>
              <a:rPr lang="en" sz="4000" err="1">
                <a:solidFill>
                  <a:schemeClr val="dk1"/>
                </a:solidFill>
                <a:latin typeface="Playfair Display Medium"/>
                <a:ea typeface="Playfair Display Medium"/>
                <a:cs typeface="Playfair Display Medium"/>
                <a:sym typeface="Playfair Display Medium"/>
              </a:rPr>
              <a:t>hy</a:t>
            </a:r>
            <a:r>
              <a:rPr lang="en" sz="4000">
                <a:solidFill>
                  <a:schemeClr val="dk1"/>
                </a:solidFill>
                <a:latin typeface="Playfair Display Medium"/>
                <a:ea typeface="Playfair Display Medium"/>
                <a:cs typeface="Playfair Display Medium"/>
                <a:sym typeface="Playfair Display Medium"/>
              </a:rPr>
              <a:t> “lead with care”?</a:t>
            </a:r>
            <a:endParaRPr sz="4000">
              <a:latin typeface="Playfair Display Medium"/>
              <a:ea typeface="Playfair Display Medium"/>
              <a:cs typeface="Playfair Display Medium"/>
              <a:sym typeface="Playfair Display Medium"/>
            </a:endParaRPr>
          </a:p>
        </p:txBody>
      </p:sp>
      <p:cxnSp>
        <p:nvCxnSpPr>
          <p:cNvPr id="163" name="Google Shape;163;p35"/>
          <p:cNvCxnSpPr>
            <a:cxnSpLocks/>
          </p:cNvCxnSpPr>
          <p:nvPr/>
        </p:nvCxnSpPr>
        <p:spPr>
          <a:xfrm>
            <a:off x="926756" y="1279028"/>
            <a:ext cx="7294638" cy="0"/>
          </a:xfrm>
          <a:prstGeom prst="straightConnector1">
            <a:avLst/>
          </a:prstGeom>
          <a:noFill/>
          <a:ln w="57150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65" name="Google Shape;165;p35"/>
          <p:cNvSpPr txBox="1"/>
          <p:nvPr/>
        </p:nvSpPr>
        <p:spPr>
          <a:xfrm>
            <a:off x="1008225" y="1623175"/>
            <a:ext cx="7127550" cy="2985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342900" lvl="0" indent="-342900">
              <a:buFont typeface="+mj-lt"/>
              <a:buAutoNum type="arabicPeriod"/>
            </a:pPr>
            <a:r>
              <a:rPr lang="en-US" sz="1600" b="1"/>
              <a:t>Employees lack engagement in their workplace </a:t>
            </a:r>
          </a:p>
          <a:p>
            <a:pPr marL="628650" lvl="8" indent="-285750" algn="l">
              <a:buFont typeface="Arial" panose="020B0604020202020204" pitchFamily="34" charset="0"/>
              <a:buChar char="•"/>
            </a:pPr>
            <a:r>
              <a:rPr lang="en-US"/>
              <a:t>Gallup reported that only 15% of employees in the United States are truly engaged in the workplace</a:t>
            </a:r>
          </a:p>
          <a:p>
            <a:pPr marL="461963" lvl="8" indent="-119063" algn="l"/>
            <a:endParaRPr lang="en-US"/>
          </a:p>
          <a:p>
            <a:pPr marL="342900" lvl="0" indent="-342900">
              <a:buFont typeface="+mj-lt"/>
              <a:buAutoNum type="arabicPeriod"/>
            </a:pPr>
            <a:endParaRPr lang="en-US" b="1"/>
          </a:p>
          <a:p>
            <a:pPr marL="342900" lvl="0" indent="-342900">
              <a:buFont typeface="+mj-lt"/>
              <a:buAutoNum type="arabicPeriod"/>
            </a:pPr>
            <a:r>
              <a:rPr lang="en-US" sz="1600" b="1"/>
              <a:t>Citizens lack trust in public sector leaders </a:t>
            </a:r>
          </a:p>
          <a:p>
            <a:pPr marL="342900" lvl="0" indent="-342900">
              <a:buFont typeface="+mj-lt"/>
              <a:buAutoNum type="arabicPeriod"/>
            </a:pPr>
            <a:endParaRPr lang="en-US" b="1"/>
          </a:p>
          <a:p>
            <a:pPr marL="342900" indent="-342900">
              <a:buFont typeface="+mj-lt"/>
              <a:buAutoNum type="arabicPeriod"/>
            </a:pPr>
            <a:endParaRPr lang="en-US" b="1"/>
          </a:p>
          <a:p>
            <a:pPr marL="342900" indent="-342900">
              <a:buFont typeface="+mj-lt"/>
              <a:buAutoNum type="arabicPeriod"/>
            </a:pPr>
            <a:r>
              <a:rPr lang="en-US" sz="1600" b="1"/>
              <a:t>The workplace in a post-COVID world will be reimagined </a:t>
            </a:r>
            <a:endParaRPr lang="en-US" sz="1600"/>
          </a:p>
          <a:p>
            <a:pPr marL="628650" lvl="2" indent="-285750">
              <a:buFont typeface="Arial" panose="020B0604020202020204" pitchFamily="34" charset="0"/>
              <a:buChar char="•"/>
              <a:tabLst>
                <a:tab pos="1995488" algn="l"/>
              </a:tabLst>
            </a:pPr>
            <a:r>
              <a:rPr lang="en-US"/>
              <a:t>54% of office workers say they’d leave for a job with more flexibility </a:t>
            </a:r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sz="2400"/>
          </a:p>
        </p:txBody>
      </p:sp>
      <p:sp>
        <p:nvSpPr>
          <p:cNvPr id="166" name="Google Shape;166;p35"/>
          <p:cNvSpPr txBox="1"/>
          <p:nvPr/>
        </p:nvSpPr>
        <p:spPr>
          <a:xfrm>
            <a:off x="5163526" y="4673765"/>
            <a:ext cx="3450900" cy="25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rPr>
              <a:t>leadingwithcare.net</a:t>
            </a:r>
            <a:endParaRPr sz="900">
              <a:solidFill>
                <a:srgbClr val="888888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F24E8463-5C4D-204A-AF7C-4B948B7CBA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94534" y="1485762"/>
            <a:ext cx="2814282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7" name="Google Shape;113;p31">
            <a:extLst>
              <a:ext uri="{FF2B5EF4-FFF2-40B4-BE49-F238E27FC236}">
                <a16:creationId xmlns:a16="http://schemas.microsoft.com/office/drawing/2014/main" id="{DBFA7043-83A6-454C-B677-56BFD092DC6A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3">
            <a:alphaModFix/>
          </a:blip>
          <a:srcRect l="28411" t="14285" r="23067" b="12060"/>
          <a:stretch/>
        </p:blipFill>
        <p:spPr>
          <a:xfrm>
            <a:off x="8221394" y="80870"/>
            <a:ext cx="786063" cy="1114926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2677CD3-31B8-B249-9FC5-B68CF8A3EB31}"/>
              </a:ext>
            </a:extLst>
          </p:cNvPr>
          <p:cNvSpPr txBox="1"/>
          <p:nvPr/>
        </p:nvSpPr>
        <p:spPr>
          <a:xfrm>
            <a:off x="354395" y="4419864"/>
            <a:ext cx="433137" cy="507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rtlCol="0" anchor="t" anchorCtr="0">
            <a:spAutoFit/>
          </a:bodyPr>
          <a:lstStyle/>
          <a:p>
            <a:pPr algn="ctr">
              <a:lnSpc>
                <a:spcPct val="150000"/>
              </a:lnSpc>
            </a:pPr>
            <a:fld id="{09ABE818-405C-D044-945D-240F1D5E6A43}" type="slidenum">
              <a:rPr lang="en-US" b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pPr algn="ctr">
                <a:lnSpc>
                  <a:spcPct val="150000"/>
                </a:lnSpc>
              </a:pPr>
              <a:t>4</a:t>
            </a:fld>
            <a:endParaRPr lang="en-US" b="1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66575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35"/>
          <p:cNvSpPr txBox="1"/>
          <p:nvPr/>
        </p:nvSpPr>
        <p:spPr>
          <a:xfrm>
            <a:off x="419889" y="395322"/>
            <a:ext cx="8124980" cy="74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34290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>
                <a:solidFill>
                  <a:schemeClr val="dk1"/>
                </a:solidFill>
                <a:latin typeface="Playfair Display Medium"/>
                <a:ea typeface="Playfair Display Medium"/>
                <a:cs typeface="Playfair Display Medium"/>
                <a:sym typeface="Playfair Display Medium"/>
              </a:rPr>
              <a:t>2. </a:t>
            </a:r>
            <a:r>
              <a:rPr lang="en-US" sz="4000" dirty="0">
                <a:solidFill>
                  <a:schemeClr val="dk1"/>
                </a:solidFill>
                <a:latin typeface="Playfair Display Medium"/>
                <a:ea typeface="Playfair Display Medium"/>
                <a:cs typeface="Playfair Display Medium"/>
                <a:sym typeface="Playfair Display Medium"/>
              </a:rPr>
              <a:t>W</a:t>
            </a:r>
            <a:r>
              <a:rPr lang="en" sz="4000" dirty="0" err="1">
                <a:solidFill>
                  <a:schemeClr val="dk1"/>
                </a:solidFill>
                <a:latin typeface="Playfair Display Medium"/>
                <a:ea typeface="Playfair Display Medium"/>
                <a:cs typeface="Playfair Display Medium"/>
                <a:sym typeface="Playfair Display Medium"/>
              </a:rPr>
              <a:t>hy</a:t>
            </a:r>
            <a:r>
              <a:rPr lang="en" sz="4000" dirty="0">
                <a:solidFill>
                  <a:schemeClr val="dk1"/>
                </a:solidFill>
                <a:latin typeface="Playfair Display Medium"/>
                <a:ea typeface="Playfair Display Medium"/>
                <a:cs typeface="Playfair Display Medium"/>
                <a:sym typeface="Playfair Display Medium"/>
              </a:rPr>
              <a:t> “lead with care”? </a:t>
            </a:r>
            <a:r>
              <a:rPr lang="en" sz="1800" i="1" dirty="0">
                <a:solidFill>
                  <a:schemeClr val="dk1"/>
                </a:solidFill>
                <a:latin typeface="Playfair Display Medium"/>
                <a:ea typeface="Playfair Display Medium"/>
                <a:cs typeface="Playfair Display Medium"/>
                <a:sym typeface="Playfair Display Medium"/>
              </a:rPr>
              <a:t>(cont’d)</a:t>
            </a:r>
            <a:endParaRPr sz="1800" i="1" dirty="0">
              <a:latin typeface="Playfair Display Medium"/>
              <a:ea typeface="Playfair Display Medium"/>
              <a:cs typeface="Playfair Display Medium"/>
              <a:sym typeface="Playfair Display Medium"/>
            </a:endParaRPr>
          </a:p>
        </p:txBody>
      </p:sp>
      <p:cxnSp>
        <p:nvCxnSpPr>
          <p:cNvPr id="163" name="Google Shape;163;p35"/>
          <p:cNvCxnSpPr>
            <a:cxnSpLocks/>
          </p:cNvCxnSpPr>
          <p:nvPr/>
        </p:nvCxnSpPr>
        <p:spPr>
          <a:xfrm>
            <a:off x="933050" y="1485762"/>
            <a:ext cx="7294638" cy="0"/>
          </a:xfrm>
          <a:prstGeom prst="straightConnector1">
            <a:avLst/>
          </a:prstGeom>
          <a:noFill/>
          <a:ln w="57150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65" name="Google Shape;165;p35"/>
          <p:cNvSpPr txBox="1"/>
          <p:nvPr/>
        </p:nvSpPr>
        <p:spPr>
          <a:xfrm>
            <a:off x="981266" y="1840917"/>
            <a:ext cx="5836629" cy="26776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342900" indent="-342900">
              <a:buFont typeface="+mj-lt"/>
              <a:buAutoNum type="arabicPeriod" startAt="4"/>
            </a:pPr>
            <a:r>
              <a:rPr lang="en-US" sz="1800" b="1" dirty="0"/>
              <a:t>Heightened political activism by employees has paralyzed many leaders</a:t>
            </a:r>
            <a:br>
              <a:rPr lang="en-US" sz="1800" b="1" dirty="0"/>
            </a:br>
            <a:br>
              <a:rPr lang="en-US" sz="1800" b="1" dirty="0"/>
            </a:br>
            <a:endParaRPr lang="en-US" sz="1800" dirty="0"/>
          </a:p>
          <a:p>
            <a:pPr marL="342900" indent="-342900">
              <a:buFont typeface="+mj-lt"/>
              <a:buAutoNum type="arabicPeriod" startAt="4"/>
            </a:pPr>
            <a:r>
              <a:rPr lang="en-US" sz="1800" b="1"/>
              <a:t>The sentiments behind “servant leadership” and “emotional intelligence” has proven to be a daunting challenge</a:t>
            </a:r>
            <a:endParaRPr lang="en-US" sz="1800"/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sz="2400"/>
          </a:p>
        </p:txBody>
      </p:sp>
      <p:sp>
        <p:nvSpPr>
          <p:cNvPr id="166" name="Google Shape;166;p35"/>
          <p:cNvSpPr txBox="1"/>
          <p:nvPr/>
        </p:nvSpPr>
        <p:spPr>
          <a:xfrm>
            <a:off x="5163526" y="4673765"/>
            <a:ext cx="3450900" cy="25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err="1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rPr>
              <a:t>leadingwithcare.net</a:t>
            </a:r>
            <a:endParaRPr sz="900">
              <a:solidFill>
                <a:srgbClr val="888888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F24E8463-5C4D-204A-AF7C-4B948B7CBA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94534" y="1485762"/>
            <a:ext cx="2814282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7" name="Google Shape;113;p31">
            <a:extLst>
              <a:ext uri="{FF2B5EF4-FFF2-40B4-BE49-F238E27FC236}">
                <a16:creationId xmlns:a16="http://schemas.microsoft.com/office/drawing/2014/main" id="{A4D26C24-0C6F-A94D-895E-F343C27B38BF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3">
            <a:alphaModFix/>
          </a:blip>
          <a:srcRect l="28411" t="14285" r="23067" b="12060"/>
          <a:stretch/>
        </p:blipFill>
        <p:spPr>
          <a:xfrm>
            <a:off x="8221394" y="80870"/>
            <a:ext cx="786063" cy="1114926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9B2D7E5-BC17-1143-B309-E5456FF94896}"/>
              </a:ext>
            </a:extLst>
          </p:cNvPr>
          <p:cNvSpPr txBox="1"/>
          <p:nvPr/>
        </p:nvSpPr>
        <p:spPr>
          <a:xfrm>
            <a:off x="354395" y="4419864"/>
            <a:ext cx="433137" cy="507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rtlCol="0" anchor="t" anchorCtr="0">
            <a:spAutoFit/>
          </a:bodyPr>
          <a:lstStyle/>
          <a:p>
            <a:pPr algn="ctr">
              <a:lnSpc>
                <a:spcPct val="150000"/>
              </a:lnSpc>
            </a:pPr>
            <a:fld id="{09ABE818-405C-D044-945D-240F1D5E6A43}" type="slidenum">
              <a:rPr lang="en-US" b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pPr algn="ctr">
                <a:lnSpc>
                  <a:spcPct val="150000"/>
                </a:lnSpc>
              </a:pPr>
              <a:t>5</a:t>
            </a:fld>
            <a:endParaRPr lang="en-US" b="1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67F679F-5409-DD4F-A1E5-EE33C4DFB8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50112" y="1873131"/>
            <a:ext cx="1594757" cy="2367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78997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35"/>
          <p:cNvSpPr txBox="1"/>
          <p:nvPr/>
        </p:nvSpPr>
        <p:spPr>
          <a:xfrm>
            <a:off x="254907" y="372464"/>
            <a:ext cx="8124980" cy="74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34290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solidFill>
                  <a:schemeClr val="dk1"/>
                </a:solidFill>
                <a:latin typeface="Playfair Display Medium"/>
                <a:ea typeface="Playfair Display Medium"/>
                <a:cs typeface="Playfair Display Medium"/>
                <a:sym typeface="Playfair Display Medium"/>
              </a:rPr>
              <a:t>3. </a:t>
            </a:r>
            <a:r>
              <a:rPr lang="en-US" sz="4000">
                <a:solidFill>
                  <a:schemeClr val="dk1"/>
                </a:solidFill>
                <a:latin typeface="Playfair Display Medium"/>
                <a:ea typeface="Playfair Display Medium"/>
                <a:cs typeface="Playfair Display Medium"/>
                <a:sym typeface="Playfair Display Medium"/>
              </a:rPr>
              <a:t>Who should be in this training?</a:t>
            </a:r>
            <a:endParaRPr sz="1800" i="1">
              <a:latin typeface="Playfair Display Medium"/>
              <a:ea typeface="Playfair Display Medium"/>
              <a:cs typeface="Playfair Display Medium"/>
              <a:sym typeface="Playfair Display Medium"/>
            </a:endParaRPr>
          </a:p>
        </p:txBody>
      </p:sp>
      <p:cxnSp>
        <p:nvCxnSpPr>
          <p:cNvPr id="163" name="Google Shape;163;p35"/>
          <p:cNvCxnSpPr>
            <a:cxnSpLocks/>
          </p:cNvCxnSpPr>
          <p:nvPr/>
        </p:nvCxnSpPr>
        <p:spPr>
          <a:xfrm>
            <a:off x="814178" y="1302882"/>
            <a:ext cx="7294638" cy="0"/>
          </a:xfrm>
          <a:prstGeom prst="straightConnector1">
            <a:avLst/>
          </a:prstGeom>
          <a:noFill/>
          <a:ln w="57150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65" name="Google Shape;165;p35"/>
          <p:cNvSpPr txBox="1"/>
          <p:nvPr/>
        </p:nvSpPr>
        <p:spPr>
          <a:xfrm>
            <a:off x="717927" y="1724678"/>
            <a:ext cx="4158874" cy="2339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/>
              <a:t>Aspiring leaders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/>
              <a:t>Practicing leaders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/>
              <a:t>Seasoned executives (leader of leaders)</a:t>
            </a:r>
            <a:br>
              <a:rPr lang="en-US" sz="2000"/>
            </a:br>
            <a:endParaRPr lang="en-US" sz="2000"/>
          </a:p>
        </p:txBody>
      </p:sp>
      <p:sp>
        <p:nvSpPr>
          <p:cNvPr id="166" name="Google Shape;166;p35"/>
          <p:cNvSpPr txBox="1"/>
          <p:nvPr/>
        </p:nvSpPr>
        <p:spPr>
          <a:xfrm>
            <a:off x="5163526" y="4673765"/>
            <a:ext cx="3450900" cy="25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err="1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rPr>
              <a:t>leadingwithcare.net</a:t>
            </a:r>
            <a:endParaRPr sz="900">
              <a:solidFill>
                <a:srgbClr val="888888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F24E8463-5C4D-204A-AF7C-4B948B7CBA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94534" y="1485762"/>
            <a:ext cx="2814282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7" name="Google Shape;113;p31">
            <a:extLst>
              <a:ext uri="{FF2B5EF4-FFF2-40B4-BE49-F238E27FC236}">
                <a16:creationId xmlns:a16="http://schemas.microsoft.com/office/drawing/2014/main" id="{A4D26C24-0C6F-A94D-895E-F343C27B38BF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3">
            <a:alphaModFix/>
          </a:blip>
          <a:srcRect l="28411" t="14285" r="23067" b="12060"/>
          <a:stretch/>
        </p:blipFill>
        <p:spPr>
          <a:xfrm>
            <a:off x="8221394" y="80870"/>
            <a:ext cx="786063" cy="1114926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9B2D7E5-BC17-1143-B309-E5456FF94896}"/>
              </a:ext>
            </a:extLst>
          </p:cNvPr>
          <p:cNvSpPr txBox="1"/>
          <p:nvPr/>
        </p:nvSpPr>
        <p:spPr>
          <a:xfrm>
            <a:off x="354395" y="4419864"/>
            <a:ext cx="433137" cy="507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rtlCol="0" anchor="t" anchorCtr="0">
            <a:spAutoFit/>
          </a:bodyPr>
          <a:lstStyle/>
          <a:p>
            <a:pPr algn="ctr">
              <a:lnSpc>
                <a:spcPct val="150000"/>
              </a:lnSpc>
            </a:pPr>
            <a:fld id="{09ABE818-405C-D044-945D-240F1D5E6A43}" type="slidenum">
              <a:rPr lang="en-US" b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pPr algn="ctr">
                <a:lnSpc>
                  <a:spcPct val="150000"/>
                </a:lnSpc>
              </a:pPr>
              <a:t>6</a:t>
            </a:fld>
            <a:endParaRPr lang="en-US" b="1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162B72D-6E23-DB45-8718-582ED44EB3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55427" y="1606835"/>
            <a:ext cx="3815671" cy="2574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36746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35"/>
          <p:cNvSpPr txBox="1"/>
          <p:nvPr/>
        </p:nvSpPr>
        <p:spPr>
          <a:xfrm>
            <a:off x="-127220" y="337926"/>
            <a:ext cx="8324736" cy="8578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34290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>
                <a:solidFill>
                  <a:schemeClr val="dk1"/>
                </a:solidFill>
                <a:latin typeface="Playfair Display Medium"/>
                <a:ea typeface="Playfair Display Medium"/>
                <a:cs typeface="Playfair Display Medium"/>
                <a:sym typeface="Playfair Display Medium"/>
              </a:rPr>
              <a:t>4. Why should you believe the authors?</a:t>
            </a:r>
            <a:endParaRPr sz="3800">
              <a:latin typeface="Playfair Display Medium"/>
              <a:ea typeface="Playfair Display Medium"/>
              <a:cs typeface="Playfair Display Medium"/>
              <a:sym typeface="Playfair Display Medium"/>
            </a:endParaRPr>
          </a:p>
        </p:txBody>
      </p:sp>
      <p:cxnSp>
        <p:nvCxnSpPr>
          <p:cNvPr id="163" name="Google Shape;163;p35"/>
          <p:cNvCxnSpPr>
            <a:cxnSpLocks/>
          </p:cNvCxnSpPr>
          <p:nvPr/>
        </p:nvCxnSpPr>
        <p:spPr>
          <a:xfrm flipV="1">
            <a:off x="710414" y="1320804"/>
            <a:ext cx="7264466" cy="1"/>
          </a:xfrm>
          <a:prstGeom prst="straightConnector1">
            <a:avLst/>
          </a:prstGeom>
          <a:noFill/>
          <a:ln w="57150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64" name="Google Shape;164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94567" y="1840917"/>
            <a:ext cx="5071921" cy="2707836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35"/>
          <p:cNvSpPr txBox="1"/>
          <p:nvPr/>
        </p:nvSpPr>
        <p:spPr>
          <a:xfrm>
            <a:off x="5163526" y="4673765"/>
            <a:ext cx="3450900" cy="25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rPr>
              <a:t>leadingwithcare.net</a:t>
            </a:r>
            <a:endParaRPr sz="900">
              <a:solidFill>
                <a:srgbClr val="888888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8" name="Google Shape;113;p31">
            <a:extLst>
              <a:ext uri="{FF2B5EF4-FFF2-40B4-BE49-F238E27FC236}">
                <a16:creationId xmlns:a16="http://schemas.microsoft.com/office/drawing/2014/main" id="{CCC97A80-85D2-0346-97B6-467D49CACD78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4">
            <a:alphaModFix/>
          </a:blip>
          <a:srcRect l="28411" t="14285" r="23067" b="12060"/>
          <a:stretch/>
        </p:blipFill>
        <p:spPr>
          <a:xfrm>
            <a:off x="8221394" y="80870"/>
            <a:ext cx="786063" cy="1114926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4C0F6DC-491E-5744-84FD-F1C65D84D575}"/>
              </a:ext>
            </a:extLst>
          </p:cNvPr>
          <p:cNvSpPr txBox="1"/>
          <p:nvPr/>
        </p:nvSpPr>
        <p:spPr>
          <a:xfrm>
            <a:off x="354395" y="4419864"/>
            <a:ext cx="433137" cy="507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rtlCol="0" anchor="t" anchorCtr="0">
            <a:spAutoFit/>
          </a:bodyPr>
          <a:lstStyle/>
          <a:p>
            <a:pPr algn="ctr">
              <a:lnSpc>
                <a:spcPct val="150000"/>
              </a:lnSpc>
            </a:pPr>
            <a:fld id="{09ABE818-405C-D044-945D-240F1D5E6A43}" type="slidenum">
              <a:rPr lang="en-US" b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pPr algn="ctr">
                <a:lnSpc>
                  <a:spcPct val="150000"/>
                </a:lnSpc>
              </a:pPr>
              <a:t>7</a:t>
            </a:fld>
            <a:endParaRPr lang="en-US" b="1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93506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35"/>
          <p:cNvSpPr txBox="1"/>
          <p:nvPr/>
        </p:nvSpPr>
        <p:spPr>
          <a:xfrm>
            <a:off x="570963" y="388408"/>
            <a:ext cx="7249563" cy="74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342900" lvl="1"/>
            <a:r>
              <a:rPr lang="en" sz="4000">
                <a:solidFill>
                  <a:schemeClr val="dk1"/>
                </a:solidFill>
                <a:latin typeface="Playfair Display Medium"/>
                <a:ea typeface="Playfair Display Medium"/>
                <a:cs typeface="Playfair Display Medium"/>
                <a:sym typeface="Playfair Display Medium"/>
              </a:rPr>
              <a:t>5. </a:t>
            </a:r>
            <a:r>
              <a:rPr lang="en-US" sz="4000">
                <a:solidFill>
                  <a:schemeClr val="dk1"/>
                </a:solidFill>
                <a:latin typeface="Playfair Display Medium"/>
                <a:ea typeface="Playfair Display Medium"/>
                <a:cs typeface="Playfair Display Medium"/>
                <a:sym typeface="Playfair Display Medium"/>
              </a:rPr>
              <a:t>W</a:t>
            </a:r>
            <a:r>
              <a:rPr lang="en" sz="4000">
                <a:solidFill>
                  <a:schemeClr val="dk1"/>
                </a:solidFill>
                <a:latin typeface="Playfair Display Medium"/>
                <a:ea typeface="Playfair Display Medium"/>
                <a:cs typeface="Playfair Display Medium"/>
                <a:sym typeface="Playfair Display Medium"/>
              </a:rPr>
              <a:t>hat can you expect? </a:t>
            </a:r>
            <a:r>
              <a:rPr lang="en" sz="1800">
                <a:solidFill>
                  <a:schemeClr val="dk1"/>
                </a:solidFill>
                <a:latin typeface="Playfair Display Medium"/>
                <a:ea typeface="Playfair Display Medium"/>
                <a:cs typeface="Playfair Display Medium"/>
                <a:sym typeface="Playfair Display Medium"/>
              </a:rPr>
              <a:t>(part 1)  </a:t>
            </a:r>
            <a:endParaRPr sz="1800">
              <a:latin typeface="Playfair Display Medium"/>
              <a:ea typeface="Playfair Display Medium"/>
              <a:cs typeface="Playfair Display Medium"/>
              <a:sym typeface="Playfair Display Medium"/>
            </a:endParaRPr>
          </a:p>
        </p:txBody>
      </p:sp>
      <p:cxnSp>
        <p:nvCxnSpPr>
          <p:cNvPr id="163" name="Google Shape;163;p35"/>
          <p:cNvCxnSpPr>
            <a:cxnSpLocks/>
          </p:cNvCxnSpPr>
          <p:nvPr/>
        </p:nvCxnSpPr>
        <p:spPr>
          <a:xfrm>
            <a:off x="933050" y="1293257"/>
            <a:ext cx="7294638" cy="0"/>
          </a:xfrm>
          <a:prstGeom prst="straightConnector1">
            <a:avLst/>
          </a:prstGeom>
          <a:noFill/>
          <a:ln w="57150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65" name="Google Shape;165;p35"/>
          <p:cNvSpPr txBox="1"/>
          <p:nvPr/>
        </p:nvSpPr>
        <p:spPr>
          <a:xfrm>
            <a:off x="933049" y="1455907"/>
            <a:ext cx="7495333" cy="28622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r>
              <a:rPr lang="en-US" sz="2400" b="1"/>
              <a:t>Part 1: Core beliefs </a:t>
            </a:r>
            <a:endParaRPr lang="en-US" sz="2400"/>
          </a:p>
          <a:p>
            <a:pPr marL="519113" lvl="2" indent="-336550">
              <a:lnSpc>
                <a:spcPct val="150000"/>
              </a:lnSpc>
              <a:buFont typeface="+mj-lt"/>
              <a:buAutoNum type="arabicPeriod"/>
            </a:pPr>
            <a:r>
              <a:rPr lang="en-US" sz="2000"/>
              <a:t>Embracing uncertainty promotes growth</a:t>
            </a:r>
            <a:r>
              <a:rPr lang="en-US" sz="2000" b="1"/>
              <a:t> </a:t>
            </a:r>
            <a:endParaRPr lang="en-US" sz="2000"/>
          </a:p>
          <a:p>
            <a:pPr marL="519113" lvl="2" indent="-336550">
              <a:lnSpc>
                <a:spcPct val="150000"/>
              </a:lnSpc>
              <a:buFont typeface="+mj-lt"/>
              <a:buAutoNum type="arabicPeriod"/>
            </a:pPr>
            <a:r>
              <a:rPr lang="en-US" sz="2000"/>
              <a:t>Progress-making inspires extraordinary performance</a:t>
            </a:r>
          </a:p>
          <a:p>
            <a:pPr marL="519113" lvl="2" indent="-336550">
              <a:lnSpc>
                <a:spcPct val="150000"/>
              </a:lnSpc>
              <a:buFont typeface="+mj-lt"/>
              <a:buAutoNum type="arabicPeriod"/>
            </a:pPr>
            <a:r>
              <a:rPr lang="en-US" sz="2000"/>
              <a:t>Cultivating the right values builds a special sense of identity</a:t>
            </a:r>
          </a:p>
          <a:p>
            <a:pPr marL="519113" lvl="2" indent="-336550">
              <a:lnSpc>
                <a:spcPct val="150000"/>
              </a:lnSpc>
              <a:buFont typeface="+mj-lt"/>
              <a:buAutoNum type="arabicPeriod"/>
            </a:pPr>
            <a:r>
              <a:rPr lang="en-US" sz="2000"/>
              <a:t>Life-long learning fosters humility</a:t>
            </a:r>
          </a:p>
          <a:p>
            <a:pPr marL="519113" lvl="2" indent="-336550">
              <a:lnSpc>
                <a:spcPct val="150000"/>
              </a:lnSpc>
              <a:buFont typeface="+mj-lt"/>
              <a:buAutoNum type="arabicPeriod"/>
            </a:pPr>
            <a:r>
              <a:rPr lang="en-US" sz="2000"/>
              <a:t>Acting with kindness is not being soft</a:t>
            </a:r>
          </a:p>
        </p:txBody>
      </p:sp>
      <p:sp>
        <p:nvSpPr>
          <p:cNvPr id="166" name="Google Shape;166;p35"/>
          <p:cNvSpPr txBox="1"/>
          <p:nvPr/>
        </p:nvSpPr>
        <p:spPr>
          <a:xfrm>
            <a:off x="5163526" y="4673765"/>
            <a:ext cx="3450900" cy="25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rPr>
              <a:t>leadingwithcare.net</a:t>
            </a:r>
            <a:endParaRPr sz="900">
              <a:solidFill>
                <a:srgbClr val="888888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F24E8463-5C4D-204A-AF7C-4B948B7CBA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94534" y="1485762"/>
            <a:ext cx="2814282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7" name="Google Shape;113;p31">
            <a:extLst>
              <a:ext uri="{FF2B5EF4-FFF2-40B4-BE49-F238E27FC236}">
                <a16:creationId xmlns:a16="http://schemas.microsoft.com/office/drawing/2014/main" id="{29EC08E2-768F-4642-820A-C9188ABD398D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3">
            <a:alphaModFix/>
          </a:blip>
          <a:srcRect l="28411" t="14285" r="23067" b="12060"/>
          <a:stretch/>
        </p:blipFill>
        <p:spPr>
          <a:xfrm>
            <a:off x="8221394" y="80870"/>
            <a:ext cx="786063" cy="1114926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B2F46CB-8F9B-A043-BDD9-19B1545F595B}"/>
              </a:ext>
            </a:extLst>
          </p:cNvPr>
          <p:cNvSpPr txBox="1"/>
          <p:nvPr/>
        </p:nvSpPr>
        <p:spPr>
          <a:xfrm>
            <a:off x="354395" y="4419864"/>
            <a:ext cx="433137" cy="507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rtlCol="0" anchor="t" anchorCtr="0">
            <a:spAutoFit/>
          </a:bodyPr>
          <a:lstStyle/>
          <a:p>
            <a:pPr algn="ctr">
              <a:lnSpc>
                <a:spcPct val="150000"/>
              </a:lnSpc>
            </a:pPr>
            <a:fld id="{09ABE818-405C-D044-945D-240F1D5E6A43}" type="slidenum">
              <a:rPr lang="en-US" b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pPr algn="ctr">
                <a:lnSpc>
                  <a:spcPct val="150000"/>
                </a:lnSpc>
              </a:pPr>
              <a:t>8</a:t>
            </a:fld>
            <a:endParaRPr lang="en-US" b="1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74909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35"/>
          <p:cNvSpPr txBox="1"/>
          <p:nvPr/>
        </p:nvSpPr>
        <p:spPr>
          <a:xfrm>
            <a:off x="333608" y="438761"/>
            <a:ext cx="7385920" cy="74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34290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solidFill>
                  <a:schemeClr val="dk1"/>
                </a:solidFill>
                <a:latin typeface="Playfair Display Medium"/>
                <a:ea typeface="Playfair Display Medium"/>
                <a:cs typeface="Playfair Display Medium"/>
                <a:sym typeface="Playfair Display Medium"/>
              </a:rPr>
              <a:t>5. </a:t>
            </a:r>
            <a:r>
              <a:rPr lang="en-US" sz="4000">
                <a:solidFill>
                  <a:schemeClr val="dk1"/>
                </a:solidFill>
                <a:latin typeface="Playfair Display Medium"/>
                <a:ea typeface="Playfair Display Medium"/>
                <a:cs typeface="Playfair Display Medium"/>
                <a:sym typeface="Playfair Display Medium"/>
              </a:rPr>
              <a:t>W</a:t>
            </a:r>
            <a:r>
              <a:rPr lang="en" sz="4000">
                <a:solidFill>
                  <a:schemeClr val="dk1"/>
                </a:solidFill>
                <a:latin typeface="Playfair Display Medium"/>
                <a:ea typeface="Playfair Display Medium"/>
                <a:cs typeface="Playfair Display Medium"/>
                <a:sym typeface="Playfair Display Medium"/>
              </a:rPr>
              <a:t>hat can you expect?</a:t>
            </a:r>
            <a:r>
              <a:rPr lang="en" sz="4500">
                <a:solidFill>
                  <a:schemeClr val="dk1"/>
                </a:solidFill>
                <a:latin typeface="Playfair Display Medium"/>
                <a:ea typeface="Playfair Display Medium"/>
                <a:cs typeface="Playfair Display Medium"/>
                <a:sym typeface="Playfair Display Medium"/>
              </a:rPr>
              <a:t> </a:t>
            </a:r>
            <a:r>
              <a:rPr lang="en" sz="1800">
                <a:solidFill>
                  <a:schemeClr val="dk1"/>
                </a:solidFill>
                <a:latin typeface="Playfair Display Medium"/>
                <a:ea typeface="Playfair Display Medium"/>
                <a:cs typeface="Playfair Display Medium"/>
                <a:sym typeface="Playfair Display Medium"/>
              </a:rPr>
              <a:t>(part 2) </a:t>
            </a:r>
            <a:endParaRPr sz="1800">
              <a:latin typeface="Playfair Display Medium"/>
              <a:ea typeface="Playfair Display Medium"/>
              <a:cs typeface="Playfair Display Medium"/>
              <a:sym typeface="Playfair Display Medium"/>
            </a:endParaRPr>
          </a:p>
        </p:txBody>
      </p:sp>
      <p:cxnSp>
        <p:nvCxnSpPr>
          <p:cNvPr id="163" name="Google Shape;163;p35"/>
          <p:cNvCxnSpPr>
            <a:cxnSpLocks/>
          </p:cNvCxnSpPr>
          <p:nvPr/>
        </p:nvCxnSpPr>
        <p:spPr>
          <a:xfrm>
            <a:off x="933050" y="1293257"/>
            <a:ext cx="7294638" cy="0"/>
          </a:xfrm>
          <a:prstGeom prst="straightConnector1">
            <a:avLst/>
          </a:prstGeom>
          <a:noFill/>
          <a:ln w="57150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65" name="Google Shape;165;p35"/>
          <p:cNvSpPr txBox="1"/>
          <p:nvPr/>
        </p:nvSpPr>
        <p:spPr>
          <a:xfrm>
            <a:off x="706135" y="1707898"/>
            <a:ext cx="3455605" cy="18774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/>
              <a:t>Part 2: Practices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/>
              <a:t>Visible Practices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/>
              <a:t>Subtle Practices </a:t>
            </a:r>
          </a:p>
          <a:p>
            <a:endParaRPr lang="en-US"/>
          </a:p>
        </p:txBody>
      </p:sp>
      <p:sp>
        <p:nvSpPr>
          <p:cNvPr id="166" name="Google Shape;166;p35"/>
          <p:cNvSpPr txBox="1"/>
          <p:nvPr/>
        </p:nvSpPr>
        <p:spPr>
          <a:xfrm>
            <a:off x="5163526" y="4673765"/>
            <a:ext cx="3450900" cy="25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rPr>
              <a:t>leadingwithcare.net</a:t>
            </a:r>
            <a:endParaRPr sz="900">
              <a:solidFill>
                <a:srgbClr val="888888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F24E8463-5C4D-204A-AF7C-4B948B7CBA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94534" y="1485762"/>
            <a:ext cx="2814282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1321F95-7D64-F749-9417-557A575860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6568" y="1610436"/>
            <a:ext cx="4788385" cy="2545724"/>
          </a:xfrm>
          <a:prstGeom prst="rect">
            <a:avLst/>
          </a:prstGeom>
        </p:spPr>
      </p:pic>
      <p:pic>
        <p:nvPicPr>
          <p:cNvPr id="8" name="Google Shape;113;p31">
            <a:extLst>
              <a:ext uri="{FF2B5EF4-FFF2-40B4-BE49-F238E27FC236}">
                <a16:creationId xmlns:a16="http://schemas.microsoft.com/office/drawing/2014/main" id="{9DF350F4-643C-C041-9B34-F5B8ABBCCD74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4">
            <a:alphaModFix/>
          </a:blip>
          <a:srcRect l="28411" t="14285" r="23067" b="12060"/>
          <a:stretch/>
        </p:blipFill>
        <p:spPr>
          <a:xfrm>
            <a:off x="8221394" y="80870"/>
            <a:ext cx="786063" cy="1114926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22CBC17-8F74-C044-A916-F1055D85E35C}"/>
              </a:ext>
            </a:extLst>
          </p:cNvPr>
          <p:cNvSpPr txBox="1"/>
          <p:nvPr/>
        </p:nvSpPr>
        <p:spPr>
          <a:xfrm>
            <a:off x="354395" y="4419864"/>
            <a:ext cx="433137" cy="507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rtlCol="0" anchor="t" anchorCtr="0">
            <a:spAutoFit/>
          </a:bodyPr>
          <a:lstStyle/>
          <a:p>
            <a:pPr algn="ctr">
              <a:lnSpc>
                <a:spcPct val="150000"/>
              </a:lnSpc>
            </a:pPr>
            <a:fld id="{09ABE818-405C-D044-945D-240F1D5E6A43}" type="slidenum">
              <a:rPr lang="en-US" b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pPr algn="ctr">
                <a:lnSpc>
                  <a:spcPct val="150000"/>
                </a:lnSpc>
              </a:pPr>
              <a:t>9</a:t>
            </a:fld>
            <a:endParaRPr lang="en-US" b="1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6253522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134199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  <a:ln>
          <a:noFill/>
        </a:ln>
      </a:spPr>
      <a:bodyPr spcFirstLastPara="1" wrap="square" lIns="91425" tIns="91425" rIns="91425" bIns="91425" anchor="t" anchorCtr="0">
        <a:spAutoFit/>
      </a:bodyPr>
      <a:lstStyle>
        <a:defPPr marL="342900" indent="-342900" algn="l">
          <a:lnSpc>
            <a:spcPct val="150000"/>
          </a:lnSpc>
          <a:buFont typeface="+mj-lt"/>
          <a:buAutoNum type="arabicPeriod"/>
          <a:defRPr b="1" dirty="0"/>
        </a:defPPr>
      </a:lstStyle>
    </a:txDef>
  </a:objectDefaults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</TotalTime>
  <Words>361</Words>
  <Application>Microsoft Macintosh PowerPoint</Application>
  <PresentationFormat>On-screen Show (16:9)</PresentationFormat>
  <Paragraphs>72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21" baseType="lpstr">
      <vt:lpstr>Lato</vt:lpstr>
      <vt:lpstr>Montserrat</vt:lpstr>
      <vt:lpstr>Playfair Display ExtraBold</vt:lpstr>
      <vt:lpstr>Playfair Display Medium</vt:lpstr>
      <vt:lpstr>Playfair Display SemiBold</vt:lpstr>
      <vt:lpstr>Roboto</vt:lpstr>
      <vt:lpstr>Arial</vt:lpstr>
      <vt:lpstr>Calibri</vt:lpstr>
      <vt:lpstr>Simple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Microsoft Office User</cp:lastModifiedBy>
  <cp:revision>25</cp:revision>
  <cp:lastPrinted>2022-07-16T22:25:06Z</cp:lastPrinted>
  <dcterms:modified xsi:type="dcterms:W3CDTF">2022-07-25T15:31:44Z</dcterms:modified>
</cp:coreProperties>
</file>