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17"/>
  </p:notesMasterIdLst>
  <p:sldIdLst>
    <p:sldId id="263" r:id="rId3"/>
    <p:sldId id="257" r:id="rId4"/>
    <p:sldId id="260" r:id="rId5"/>
    <p:sldId id="279" r:id="rId6"/>
    <p:sldId id="268" r:id="rId7"/>
    <p:sldId id="282" r:id="rId8"/>
    <p:sldId id="276" r:id="rId9"/>
    <p:sldId id="280" r:id="rId10"/>
    <p:sldId id="272" r:id="rId11"/>
    <p:sldId id="281" r:id="rId12"/>
    <p:sldId id="275" r:id="rId13"/>
    <p:sldId id="270" r:id="rId14"/>
    <p:sldId id="265" r:id="rId15"/>
    <p:sldId id="27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>
      <p:cViewPr varScale="1">
        <p:scale>
          <a:sx n="159" d="100"/>
          <a:sy n="159" d="100"/>
        </p:scale>
        <p:origin x="4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79f10d246_2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1379f10d246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88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2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06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71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30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930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79f10d246_2_5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1379f10d246_2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1" y="0"/>
            <a:ext cx="457199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1284515" y="722540"/>
            <a:ext cx="3287485" cy="36984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>
            <a:spLocks noGrp="1"/>
          </p:cNvSpPr>
          <p:nvPr>
            <p:ph type="pic" idx="2"/>
          </p:nvPr>
        </p:nvSpPr>
        <p:spPr>
          <a:xfrm>
            <a:off x="0" y="2586038"/>
            <a:ext cx="9144000" cy="25574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754420" y="0"/>
            <a:ext cx="3980866" cy="43760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>
            <a:spLocks noGrp="1"/>
          </p:cNvSpPr>
          <p:nvPr>
            <p:ph type="pic" idx="2"/>
          </p:nvPr>
        </p:nvSpPr>
        <p:spPr>
          <a:xfrm>
            <a:off x="698047" y="561499"/>
            <a:ext cx="3286125" cy="40205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>
            <a:spLocks noGrp="1"/>
          </p:cNvSpPr>
          <p:nvPr>
            <p:ph type="pic" idx="2"/>
          </p:nvPr>
        </p:nvSpPr>
        <p:spPr>
          <a:xfrm>
            <a:off x="2316625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4"/>
          <p:cNvSpPr>
            <a:spLocks noGrp="1"/>
          </p:cNvSpPr>
          <p:nvPr>
            <p:ph type="pic" idx="3"/>
          </p:nvPr>
        </p:nvSpPr>
        <p:spPr>
          <a:xfrm>
            <a:off x="4824502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1618367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25"/>
          <p:cNvSpPr>
            <a:spLocks noGrp="1"/>
          </p:cNvSpPr>
          <p:nvPr>
            <p:ph type="pic" idx="3"/>
          </p:nvPr>
        </p:nvSpPr>
        <p:spPr>
          <a:xfrm>
            <a:off x="3429000" y="1200152"/>
            <a:ext cx="2286000" cy="20901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1" name="Google Shape;81;p25"/>
          <p:cNvSpPr>
            <a:spLocks noGrp="1"/>
          </p:cNvSpPr>
          <p:nvPr>
            <p:ph type="pic" idx="4"/>
          </p:nvPr>
        </p:nvSpPr>
        <p:spPr>
          <a:xfrm>
            <a:off x="5584373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129941" y="1323975"/>
            <a:ext cx="1470384" cy="301310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6"/>
          <p:cNvSpPr>
            <a:spLocks noGrp="1"/>
          </p:cNvSpPr>
          <p:nvPr>
            <p:ph type="pic" idx="3"/>
          </p:nvPr>
        </p:nvSpPr>
        <p:spPr>
          <a:xfrm>
            <a:off x="2394900" y="806418"/>
            <a:ext cx="1648463" cy="35306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>
            <a:spLocks noGrp="1"/>
          </p:cNvSpPr>
          <p:nvPr>
            <p:ph type="pic" idx="2"/>
          </p:nvPr>
        </p:nvSpPr>
        <p:spPr>
          <a:xfrm>
            <a:off x="1079168" y="812569"/>
            <a:ext cx="2478711" cy="3518363"/>
          </a:xfrm>
          <a:prstGeom prst="roundRect">
            <a:avLst>
              <a:gd name="adj" fmla="val 270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4015" y="1246313"/>
            <a:ext cx="4758986" cy="2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4692094" y="1408514"/>
            <a:ext cx="3367701" cy="21589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>
            <a:spLocks noGrp="1"/>
          </p:cNvSpPr>
          <p:nvPr>
            <p:ph type="pic" idx="2"/>
          </p:nvPr>
        </p:nvSpPr>
        <p:spPr>
          <a:xfrm>
            <a:off x="0" y="1063823"/>
            <a:ext cx="9144000" cy="30158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/>
          <p:nvPr/>
        </p:nvSpPr>
        <p:spPr>
          <a:xfrm>
            <a:off x="354395" y="1139959"/>
            <a:ext cx="79428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>
                <a:solidFill>
                  <a:srgbClr val="A8A9AA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“</a:t>
            </a:r>
            <a:endParaRPr sz="2400" dirty="0">
              <a:solidFill>
                <a:srgbClr val="A8A9AA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8" name="Google Shape;208;p38"/>
          <p:cNvCxnSpPr/>
          <p:nvPr/>
        </p:nvCxnSpPr>
        <p:spPr>
          <a:xfrm>
            <a:off x="911925" y="3117859"/>
            <a:ext cx="7320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38"/>
          <p:cNvSpPr txBox="1"/>
          <p:nvPr/>
        </p:nvSpPr>
        <p:spPr>
          <a:xfrm>
            <a:off x="1222236" y="3482109"/>
            <a:ext cx="7320000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en-US" sz="1800" dirty="0"/>
              <a:t>- </a:t>
            </a:r>
            <a:r>
              <a:rPr lang="en-US" sz="1800" i="1" dirty="0"/>
              <a:t>Abraham Maslow</a:t>
            </a:r>
            <a:endParaRPr lang="en-US" sz="1800" dirty="0"/>
          </a:p>
          <a:p>
            <a:pPr algn="ctr"/>
            <a:endParaRPr lang="en-US" sz="1600" dirty="0"/>
          </a:p>
        </p:txBody>
      </p:sp>
      <p:sp>
        <p:nvSpPr>
          <p:cNvPr id="210" name="Google Shape;210;p38"/>
          <p:cNvSpPr txBox="1"/>
          <p:nvPr/>
        </p:nvSpPr>
        <p:spPr>
          <a:xfrm>
            <a:off x="869398" y="2001265"/>
            <a:ext cx="802567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200" i="1" dirty="0"/>
              <a:t>The most beautiful fate, the most wonderful good fortune, is to be paid for doing that which you passionately love to do.</a:t>
            </a:r>
            <a:r>
              <a:rPr lang="en-US" sz="2200" dirty="0"/>
              <a:t> </a:t>
            </a:r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BBDEFA0-BA7C-7049-AC86-0D8449BD029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FD7771-99C3-4441-BD70-2DA29A485075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3;p31">
            <a:extLst>
              <a:ext uri="{FF2B5EF4-FFF2-40B4-BE49-F238E27FC236}">
                <a16:creationId xmlns:a16="http://schemas.microsoft.com/office/drawing/2014/main" id="{3F60331C-08A0-3144-8AF5-5C8F63B9FEA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8411" t="14285" r="23067" b="12060"/>
          <a:stretch/>
        </p:blipFill>
        <p:spPr>
          <a:xfrm>
            <a:off x="8122003" y="90809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E67AC-367C-1F4E-90D0-8072B431F5E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10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Google Shape;166;p35">
            <a:extLst>
              <a:ext uri="{FF2B5EF4-FFF2-40B4-BE49-F238E27FC236}">
                <a16:creationId xmlns:a16="http://schemas.microsoft.com/office/drawing/2014/main" id="{B7F6BE57-4711-874B-AE0D-0AFB97594F2C}"/>
              </a:ext>
            </a:extLst>
          </p:cNvPr>
          <p:cNvSpPr txBox="1"/>
          <p:nvPr/>
        </p:nvSpPr>
        <p:spPr>
          <a:xfrm>
            <a:off x="5342431" y="46738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A5DE2D-74A7-CF4F-AFED-0B0DBFC3C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553" y="253797"/>
            <a:ext cx="6205624" cy="46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5. The tough side of performance</a:t>
            </a:r>
            <a:endParaRPr lang="en" sz="36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326735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437322" y="1973895"/>
            <a:ext cx="7781997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800" dirty="0"/>
              <a:t>Should leaders tolerate people </a:t>
            </a:r>
          </a:p>
          <a:p>
            <a:pPr lvl="0" algn="ctr"/>
            <a:r>
              <a:rPr lang="en-US" sz="2800" dirty="0"/>
              <a:t>who continually need </a:t>
            </a:r>
          </a:p>
          <a:p>
            <a:pPr lvl="0" algn="ctr"/>
            <a:r>
              <a:rPr lang="en-US" sz="2800" dirty="0"/>
              <a:t>specific performance objectives </a:t>
            </a:r>
          </a:p>
          <a:p>
            <a:pPr lvl="0" algn="ctr"/>
            <a:r>
              <a:rPr lang="en-US" sz="2800" dirty="0"/>
              <a:t>and directions? 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11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3" y="388408"/>
            <a:ext cx="724956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6. </a:t>
            </a:r>
            <a:r>
              <a:rPr lang="en-US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Now what?</a:t>
            </a:r>
            <a:endParaRPr sz="36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15518" y="1130608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677101" y="1039053"/>
            <a:ext cx="5786157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dirty="0"/>
              <a:t> </a:t>
            </a:r>
          </a:p>
          <a:p>
            <a:pPr algn="ctr"/>
            <a:r>
              <a:rPr lang="en-US" sz="2400" dirty="0"/>
              <a:t>Discussion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29EC08E2-768F-4642-820A-C9188ABD398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F46CB-8F9B-A043-BDD9-19B1545F595B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12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1B3CCD-5941-A34F-9566-11DC34EC7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036" y="2071861"/>
            <a:ext cx="1935448" cy="14067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91CB83-AD12-9444-B016-1D697D20042E}"/>
              </a:ext>
            </a:extLst>
          </p:cNvPr>
          <p:cNvSpPr/>
          <p:nvPr/>
        </p:nvSpPr>
        <p:spPr>
          <a:xfrm>
            <a:off x="688339" y="1992652"/>
            <a:ext cx="62006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do you think are the most misunderstood dimensions of a high-performance workplace? 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US" sz="18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kind of dynamic pervades your organization (e.g., bounded, directionless, frustrated, actualized)? What are the root causes of the pervading dynamic?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US" sz="18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makes it difficult for leaders to adjust their level of guidance to team members? </a:t>
            </a:r>
          </a:p>
        </p:txBody>
      </p:sp>
    </p:spTree>
    <p:extLst>
      <p:ext uri="{BB962C8B-B14F-4D97-AF65-F5344CB8AC3E}">
        <p14:creationId xmlns:p14="http://schemas.microsoft.com/office/powerpoint/2010/main" val="226749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0"/>
          <p:cNvSpPr txBox="1"/>
          <p:nvPr/>
        </p:nvSpPr>
        <p:spPr>
          <a:xfrm>
            <a:off x="673516" y="2031181"/>
            <a:ext cx="7797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  <a:endParaRPr sz="40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4499750" y="881881"/>
            <a:ext cx="430736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-US" sz="44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Visit the website</a:t>
            </a:r>
            <a:endParaRPr lang="en-US" sz="44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>
            <a:cxnSpLocks/>
          </p:cNvCxnSpPr>
          <p:nvPr/>
        </p:nvCxnSpPr>
        <p:spPr>
          <a:xfrm>
            <a:off x="5163526" y="1749663"/>
            <a:ext cx="3154306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6329" y="5018"/>
            <a:ext cx="4572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14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Google Shape;250;p41">
            <a:extLst>
              <a:ext uri="{FF2B5EF4-FFF2-40B4-BE49-F238E27FC236}">
                <a16:creationId xmlns:a16="http://schemas.microsoft.com/office/drawing/2014/main" id="{7D8BD88C-38BB-D344-9062-4983F3C0C777}"/>
              </a:ext>
            </a:extLst>
          </p:cNvPr>
          <p:cNvSpPr/>
          <p:nvPr/>
        </p:nvSpPr>
        <p:spPr>
          <a:xfrm>
            <a:off x="5412179" y="1832850"/>
            <a:ext cx="283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2000" b="1" dirty="0"/>
          </a:p>
        </p:txBody>
      </p:sp>
      <p:sp>
        <p:nvSpPr>
          <p:cNvPr id="25" name="Google Shape;251;p41">
            <a:extLst>
              <a:ext uri="{FF2B5EF4-FFF2-40B4-BE49-F238E27FC236}">
                <a16:creationId xmlns:a16="http://schemas.microsoft.com/office/drawing/2014/main" id="{74705EBB-8633-4B47-90DD-6AD5B32B1E6E}"/>
              </a:ext>
            </a:extLst>
          </p:cNvPr>
          <p:cNvSpPr/>
          <p:nvPr/>
        </p:nvSpPr>
        <p:spPr>
          <a:xfrm>
            <a:off x="5502722" y="2863556"/>
            <a:ext cx="3450899" cy="3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Self-Tests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(check your understanding)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253;p41">
            <a:extLst>
              <a:ext uri="{FF2B5EF4-FFF2-40B4-BE49-F238E27FC236}">
                <a16:creationId xmlns:a16="http://schemas.microsoft.com/office/drawing/2014/main" id="{8654AD8D-8F2B-DD4A-A9F6-460A7A71BEB2}"/>
              </a:ext>
            </a:extLst>
          </p:cNvPr>
          <p:cNvSpPr/>
          <p:nvPr/>
        </p:nvSpPr>
        <p:spPr>
          <a:xfrm>
            <a:off x="5476530" y="3258010"/>
            <a:ext cx="3171341" cy="36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Discussions Questions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(expand your knowledge)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255;p41">
            <a:extLst>
              <a:ext uri="{FF2B5EF4-FFF2-40B4-BE49-F238E27FC236}">
                <a16:creationId xmlns:a16="http://schemas.microsoft.com/office/drawing/2014/main" id="{FFFC0F9C-62FE-194A-A0B3-C0E8A1177CD2}"/>
              </a:ext>
            </a:extLst>
          </p:cNvPr>
          <p:cNvSpPr/>
          <p:nvPr/>
        </p:nvSpPr>
        <p:spPr>
          <a:xfrm>
            <a:off x="5444354" y="3851679"/>
            <a:ext cx="3235692" cy="51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Self-Assessments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(create a personal development plan)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52;p41">
            <a:extLst>
              <a:ext uri="{FF2B5EF4-FFF2-40B4-BE49-F238E27FC236}">
                <a16:creationId xmlns:a16="http://schemas.microsoft.com/office/drawing/2014/main" id="{5E78E7F3-1080-0C4A-BB27-B0AD18AF796D}"/>
              </a:ext>
            </a:extLst>
          </p:cNvPr>
          <p:cNvSpPr/>
          <p:nvPr/>
        </p:nvSpPr>
        <p:spPr>
          <a:xfrm>
            <a:off x="5226650" y="2952325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252;p41">
            <a:extLst>
              <a:ext uri="{FF2B5EF4-FFF2-40B4-BE49-F238E27FC236}">
                <a16:creationId xmlns:a16="http://schemas.microsoft.com/office/drawing/2014/main" id="{0300ECF8-788B-A34C-A018-3F2746950437}"/>
              </a:ext>
            </a:extLst>
          </p:cNvPr>
          <p:cNvSpPr/>
          <p:nvPr/>
        </p:nvSpPr>
        <p:spPr>
          <a:xfrm>
            <a:off x="5226650" y="3323480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252;p41">
            <a:extLst>
              <a:ext uri="{FF2B5EF4-FFF2-40B4-BE49-F238E27FC236}">
                <a16:creationId xmlns:a16="http://schemas.microsoft.com/office/drawing/2014/main" id="{AC6D3BD4-707E-7549-83AE-10F50D6AAE29}"/>
              </a:ext>
            </a:extLst>
          </p:cNvPr>
          <p:cNvSpPr/>
          <p:nvPr/>
        </p:nvSpPr>
        <p:spPr>
          <a:xfrm>
            <a:off x="5207805" y="3878556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1111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3600352" y="532844"/>
            <a:ext cx="4852984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Agenda: Performance</a:t>
            </a:r>
            <a:endParaRPr sz="36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/>
          <p:nvPr/>
        </p:nvCxnSpPr>
        <p:spPr>
          <a:xfrm>
            <a:off x="4661371" y="1277877"/>
            <a:ext cx="238590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531710" y="170940"/>
            <a:ext cx="4572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5" name="Google Shape;125;p32"/>
          <p:cNvGrpSpPr/>
          <p:nvPr/>
        </p:nvGrpSpPr>
        <p:grpSpPr>
          <a:xfrm>
            <a:off x="3921278" y="1633985"/>
            <a:ext cx="4380984" cy="300000"/>
            <a:chOff x="5254055" y="2362172"/>
            <a:chExt cx="3323755" cy="300000"/>
          </a:xfrm>
        </p:grpSpPr>
        <p:sp>
          <p:nvSpPr>
            <p:cNvPr id="126" name="Google Shape;126;p32"/>
            <p:cNvSpPr/>
            <p:nvPr/>
          </p:nvSpPr>
          <p:spPr>
            <a:xfrm>
              <a:off x="5559048" y="2362172"/>
              <a:ext cx="3018762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The Passionate Performance Development Grid</a:t>
              </a:r>
              <a:endParaRPr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5254055" y="2437288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32"/>
          <p:cNvGrpSpPr/>
          <p:nvPr/>
        </p:nvGrpSpPr>
        <p:grpSpPr>
          <a:xfrm>
            <a:off x="3921278" y="2193361"/>
            <a:ext cx="4114200" cy="300000"/>
            <a:chOff x="5254054" y="2783256"/>
            <a:chExt cx="3074922" cy="300000"/>
          </a:xfrm>
        </p:grpSpPr>
        <p:sp>
          <p:nvSpPr>
            <p:cNvPr id="129" name="Google Shape;129;p32"/>
            <p:cNvSpPr/>
            <p:nvPr/>
          </p:nvSpPr>
          <p:spPr>
            <a:xfrm>
              <a:off x="5547976" y="2783256"/>
              <a:ext cx="27810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Emergent leader-employee dynamics</a:t>
              </a:r>
              <a:endParaRPr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32"/>
            <p:cNvSpPr/>
            <p:nvPr/>
          </p:nvSpPr>
          <p:spPr>
            <a:xfrm>
              <a:off x="5254054" y="2801207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32"/>
          <p:cNvGrpSpPr/>
          <p:nvPr/>
        </p:nvGrpSpPr>
        <p:grpSpPr>
          <a:xfrm>
            <a:off x="3927993" y="2616001"/>
            <a:ext cx="3852656" cy="300000"/>
            <a:chOff x="5254055" y="3134401"/>
            <a:chExt cx="3129221" cy="300000"/>
          </a:xfrm>
        </p:grpSpPr>
        <p:sp>
          <p:nvSpPr>
            <p:cNvPr id="132" name="Google Shape;132;p32"/>
            <p:cNvSpPr/>
            <p:nvPr/>
          </p:nvSpPr>
          <p:spPr>
            <a:xfrm>
              <a:off x="5547976" y="3134401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Subtle practices</a:t>
              </a:r>
              <a:endPara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5254055" y="3152340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32"/>
          <p:cNvGrpSpPr/>
          <p:nvPr/>
        </p:nvGrpSpPr>
        <p:grpSpPr>
          <a:xfrm>
            <a:off x="3927993" y="3092394"/>
            <a:ext cx="3740896" cy="300000"/>
            <a:chOff x="5254055" y="3698950"/>
            <a:chExt cx="3129221" cy="300000"/>
          </a:xfrm>
        </p:grpSpPr>
        <p:sp>
          <p:nvSpPr>
            <p:cNvPr id="135" name="Google Shape;135;p32"/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Visible practices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32"/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Google Shape;134;p32">
            <a:extLst>
              <a:ext uri="{FF2B5EF4-FFF2-40B4-BE49-F238E27FC236}">
                <a16:creationId xmlns:a16="http://schemas.microsoft.com/office/drawing/2014/main" id="{26351937-98D6-7E44-9975-7C37395DD714}"/>
              </a:ext>
            </a:extLst>
          </p:cNvPr>
          <p:cNvGrpSpPr/>
          <p:nvPr/>
        </p:nvGrpSpPr>
        <p:grpSpPr>
          <a:xfrm>
            <a:off x="3927993" y="3572512"/>
            <a:ext cx="3580281" cy="300000"/>
            <a:chOff x="5254055" y="3698950"/>
            <a:chExt cx="3129221" cy="300000"/>
          </a:xfrm>
        </p:grpSpPr>
        <p:sp>
          <p:nvSpPr>
            <p:cNvPr id="20" name="Google Shape;135;p32">
              <a:extLst>
                <a:ext uri="{FF2B5EF4-FFF2-40B4-BE49-F238E27FC236}">
                  <a16:creationId xmlns:a16="http://schemas.microsoft.com/office/drawing/2014/main" id="{092BAD7D-8E25-ED4B-85A6-B345E75009A4}"/>
                </a:ext>
              </a:extLst>
            </p:cNvPr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The tough side of performance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" name="Google Shape;136;p32">
              <a:extLst>
                <a:ext uri="{FF2B5EF4-FFF2-40B4-BE49-F238E27FC236}">
                  <a16:creationId xmlns:a16="http://schemas.microsoft.com/office/drawing/2014/main" id="{4147B2A7-F388-3145-BBF1-7BDBB06A243F}"/>
                </a:ext>
              </a:extLst>
            </p:cNvPr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2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oogle Shape;134;p32">
            <a:extLst>
              <a:ext uri="{FF2B5EF4-FFF2-40B4-BE49-F238E27FC236}">
                <a16:creationId xmlns:a16="http://schemas.microsoft.com/office/drawing/2014/main" id="{6AAE6528-18B6-217E-B251-47735E3FC822}"/>
              </a:ext>
            </a:extLst>
          </p:cNvPr>
          <p:cNvGrpSpPr/>
          <p:nvPr/>
        </p:nvGrpSpPr>
        <p:grpSpPr>
          <a:xfrm>
            <a:off x="3947603" y="4067189"/>
            <a:ext cx="3532467" cy="313760"/>
            <a:chOff x="5254055" y="3716903"/>
            <a:chExt cx="3087431" cy="313760"/>
          </a:xfrm>
        </p:grpSpPr>
        <p:sp>
          <p:nvSpPr>
            <p:cNvPr id="4" name="Google Shape;135;p32">
              <a:extLst>
                <a:ext uri="{FF2B5EF4-FFF2-40B4-BE49-F238E27FC236}">
                  <a16:creationId xmlns:a16="http://schemas.microsoft.com/office/drawing/2014/main" id="{FDEDB5A2-5A99-ACC6-2A87-486776920ACE}"/>
                </a:ext>
              </a:extLst>
            </p:cNvPr>
            <p:cNvSpPr/>
            <p:nvPr/>
          </p:nvSpPr>
          <p:spPr>
            <a:xfrm>
              <a:off x="5506186" y="3730663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Now what?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" name="Google Shape;136;p32">
              <a:extLst>
                <a:ext uri="{FF2B5EF4-FFF2-40B4-BE49-F238E27FC236}">
                  <a16:creationId xmlns:a16="http://schemas.microsoft.com/office/drawing/2014/main" id="{2BFD72B4-971F-0078-79F5-48862902CF69}"/>
                </a:ext>
              </a:extLst>
            </p:cNvPr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79513" y="388408"/>
            <a:ext cx="7781119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2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1. </a:t>
            </a:r>
            <a:r>
              <a:rPr lang="en-US" sz="2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The Passionate Performance Development Grid</a:t>
            </a: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899858" y="1052673"/>
            <a:ext cx="598911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Google Shape;113;p31">
            <a:extLst>
              <a:ext uri="{FF2B5EF4-FFF2-40B4-BE49-F238E27FC236}">
                <a16:creationId xmlns:a16="http://schemas.microsoft.com/office/drawing/2014/main" id="{35D2E99D-06F7-544B-834B-EA4613F2C08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20790-3D00-6D41-812F-5886CCAF56B2}"/>
              </a:ext>
            </a:extLst>
          </p:cNvPr>
          <p:cNvSpPr txBox="1"/>
          <p:nvPr/>
        </p:nvSpPr>
        <p:spPr>
          <a:xfrm>
            <a:off x="0" y="45467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3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Google Shape;165;p35">
            <a:extLst>
              <a:ext uri="{FF2B5EF4-FFF2-40B4-BE49-F238E27FC236}">
                <a16:creationId xmlns:a16="http://schemas.microsoft.com/office/drawing/2014/main" id="{3C5C7C16-7B79-4B4D-91CC-8EA221BDDC16}"/>
              </a:ext>
            </a:extLst>
          </p:cNvPr>
          <p:cNvSpPr txBox="1"/>
          <p:nvPr/>
        </p:nvSpPr>
        <p:spPr>
          <a:xfrm>
            <a:off x="1162251" y="1338564"/>
            <a:ext cx="7127550" cy="37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800" i="1" dirty="0"/>
              <a:t>Employee need for guidance:</a:t>
            </a:r>
          </a:p>
          <a:p>
            <a:pPr lvl="0"/>
            <a:endParaRPr lang="en-US" sz="1800" i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High guidance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Low guidance</a:t>
            </a:r>
          </a:p>
          <a:p>
            <a:pPr lvl="0"/>
            <a:r>
              <a:rPr lang="en-US" sz="1800" dirty="0"/>
              <a:t> </a:t>
            </a:r>
          </a:p>
          <a:p>
            <a:pPr lvl="0"/>
            <a:r>
              <a:rPr lang="en-US" sz="1800" i="1" dirty="0"/>
              <a:t>Leader’s style:</a:t>
            </a:r>
          </a:p>
          <a:p>
            <a:pPr lvl="0"/>
            <a:endParaRPr lang="en-US" sz="1800" i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Directive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Collaborative</a:t>
            </a:r>
            <a:br>
              <a:rPr lang="en-US" sz="1800" dirty="0"/>
            </a:br>
            <a:endParaRPr lang="en-US" sz="18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E57AB-1723-5B42-B75D-21C18B274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432" y="1543286"/>
            <a:ext cx="2870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3;p31">
            <a:extLst>
              <a:ext uri="{FF2B5EF4-FFF2-40B4-BE49-F238E27FC236}">
                <a16:creationId xmlns:a16="http://schemas.microsoft.com/office/drawing/2014/main" id="{3F60331C-08A0-3144-8AF5-5C8F63B9FEA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8411" t="14285" r="23067" b="12060"/>
          <a:stretch/>
        </p:blipFill>
        <p:spPr>
          <a:xfrm>
            <a:off x="8122003" y="90809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E67AC-367C-1F4E-90D0-8072B431F5E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4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Google Shape;166;p35">
            <a:extLst>
              <a:ext uri="{FF2B5EF4-FFF2-40B4-BE49-F238E27FC236}">
                <a16:creationId xmlns:a16="http://schemas.microsoft.com/office/drawing/2014/main" id="{B7F6BE57-4711-874B-AE0D-0AFB97594F2C}"/>
              </a:ext>
            </a:extLst>
          </p:cNvPr>
          <p:cNvSpPr txBox="1"/>
          <p:nvPr/>
        </p:nvSpPr>
        <p:spPr>
          <a:xfrm>
            <a:off x="5342431" y="46738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80A90-4E26-1E46-BD65-9DDF442FB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61" y="0"/>
            <a:ext cx="5536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3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354395" y="388408"/>
            <a:ext cx="754125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2. Emergent leader-employee dynamics</a:t>
            </a:r>
            <a:endParaRPr sz="34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195796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437322" y="1440056"/>
            <a:ext cx="8468138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+mj-lt"/>
              <a:buAutoNum type="alphaLcPeriod"/>
            </a:pPr>
            <a:r>
              <a:rPr lang="en-US" sz="2000" b="1" dirty="0"/>
              <a:t>Bounded Dynamic</a:t>
            </a:r>
            <a:r>
              <a:rPr lang="en-US" sz="2000" dirty="0"/>
              <a:t> </a:t>
            </a:r>
            <a:r>
              <a:rPr lang="en-US" sz="1800" dirty="0"/>
              <a:t>(directive leadership with high guidance employee) </a:t>
            </a:r>
          </a:p>
          <a:p>
            <a:pPr marL="342900" lvl="0" indent="-342900">
              <a:buFont typeface="+mj-lt"/>
              <a:buAutoNum type="alphaLcPeriod"/>
            </a:pPr>
            <a:endParaRPr lang="en-US" sz="2000" dirty="0"/>
          </a:p>
          <a:p>
            <a:pPr marL="342900" lvl="0" indent="-342900">
              <a:buFont typeface="+mj-lt"/>
              <a:buAutoNum type="alphaLcPeriod"/>
            </a:pPr>
            <a:r>
              <a:rPr lang="en-US" sz="2000" b="1" dirty="0"/>
              <a:t>Directionless Dynamic</a:t>
            </a:r>
            <a:r>
              <a:rPr lang="en-US" sz="2000" dirty="0"/>
              <a:t> </a:t>
            </a:r>
            <a:r>
              <a:rPr lang="en-US" sz="1800" dirty="0"/>
              <a:t>(collaborative leadership with high guidance employee)</a:t>
            </a:r>
          </a:p>
          <a:p>
            <a:pPr marL="342900" lvl="0" indent="-342900">
              <a:buFont typeface="+mj-lt"/>
              <a:buAutoNum type="alphaLcPeriod"/>
            </a:pPr>
            <a:endParaRPr lang="en-US" sz="1800" dirty="0"/>
          </a:p>
          <a:p>
            <a:pPr marL="342900" lvl="0" indent="-342900">
              <a:buFont typeface="+mj-lt"/>
              <a:buAutoNum type="alphaLcPeriod"/>
            </a:pPr>
            <a:r>
              <a:rPr lang="en-US" sz="2000" b="1" dirty="0"/>
              <a:t>Frustrated Dynamic</a:t>
            </a:r>
            <a:r>
              <a:rPr lang="en-US" sz="1800" dirty="0"/>
              <a:t>(directive leadership with low guidance employee) </a:t>
            </a:r>
          </a:p>
          <a:p>
            <a:pPr marL="342900" lvl="0" indent="-342900">
              <a:buFont typeface="+mj-lt"/>
              <a:buAutoNum type="alphaLcPeriod"/>
            </a:pPr>
            <a:endParaRPr lang="en-US" sz="2000" dirty="0"/>
          </a:p>
          <a:p>
            <a:pPr marL="342900" lvl="0" indent="-342900">
              <a:buFont typeface="+mj-lt"/>
              <a:buAutoNum type="alphaLcPeriod"/>
            </a:pPr>
            <a:r>
              <a:rPr lang="en-US" sz="2000" b="1" dirty="0"/>
              <a:t>Actualized Dynamic</a:t>
            </a:r>
            <a:r>
              <a:rPr lang="en-US" sz="2000" dirty="0"/>
              <a:t> </a:t>
            </a:r>
            <a:r>
              <a:rPr lang="en-US" sz="1800" dirty="0"/>
              <a:t>(collaborative leadership with low guidance employee) </a:t>
            </a:r>
          </a:p>
          <a:p>
            <a:endParaRPr lang="en-US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DBFA7043-83A6-454C-B677-56BFD092DC6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77CD3-31B8-B249-9FC5-B68CF8A3EB31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5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5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3;p31">
            <a:extLst>
              <a:ext uri="{FF2B5EF4-FFF2-40B4-BE49-F238E27FC236}">
                <a16:creationId xmlns:a16="http://schemas.microsoft.com/office/drawing/2014/main" id="{3F60331C-08A0-3144-8AF5-5C8F63B9FEA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8411" t="14285" r="23067" b="12060"/>
          <a:stretch/>
        </p:blipFill>
        <p:spPr>
          <a:xfrm>
            <a:off x="8122003" y="90809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E67AC-367C-1F4E-90D0-8072B431F5E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6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Google Shape;166;p35">
            <a:extLst>
              <a:ext uri="{FF2B5EF4-FFF2-40B4-BE49-F238E27FC236}">
                <a16:creationId xmlns:a16="http://schemas.microsoft.com/office/drawing/2014/main" id="{B7F6BE57-4711-874B-AE0D-0AFB97594F2C}"/>
              </a:ext>
            </a:extLst>
          </p:cNvPr>
          <p:cNvSpPr txBox="1"/>
          <p:nvPr/>
        </p:nvSpPr>
        <p:spPr>
          <a:xfrm>
            <a:off x="5342431" y="46738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80A90-4E26-1E46-BD65-9DDF442FB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952" y="0"/>
            <a:ext cx="5536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3. Subtle practices</a:t>
            </a:r>
            <a:endParaRPr lang="en" sz="36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845168" y="1064342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787532" y="1217944"/>
            <a:ext cx="5900876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600" dirty="0"/>
              <a:t>Determine if your team members require more or less guidance</a:t>
            </a:r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Pinpoint the quadrant where key employees are positioned on the Passionate Performance Development Grid </a:t>
            </a:r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Develop a plan to properly position your employees on the Passionate Performance Development Grid (see slide 8)</a:t>
            </a:r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Recognize that an employee’s motivation remains relatively stable but may shift for particular tasks</a:t>
            </a:r>
            <a:endParaRPr lang="en-US" sz="1600" dirty="0">
              <a:highlight>
                <a:srgbClr val="FFFF00"/>
              </a:highlight>
            </a:endParaRPr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Give people some latitude or “running-around room” 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6520070" y="4673765"/>
            <a:ext cx="2094356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7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3045D2F-03CC-774C-9097-5ED5109179CC}"/>
              </a:ext>
            </a:extLst>
          </p:cNvPr>
          <p:cNvSpPr txBox="1"/>
          <p:nvPr/>
        </p:nvSpPr>
        <p:spPr>
          <a:xfrm>
            <a:off x="6888976" y="2132069"/>
            <a:ext cx="1856763" cy="1416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Times New Roman" pitchFamily="2" charset="0"/>
                <a:cs typeface="Calibri" panose="020F0502020204030204" pitchFamily="34" charset="0"/>
              </a:rPr>
              <a:t>Let yourself be silently drawn by the strange pull of what you really love. It will not lead you astray.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Times New Roman" pitchFamily="2" charset="0"/>
                <a:cs typeface="Calibri" panose="020F0502020204030204" pitchFamily="34" charset="0"/>
              </a:rPr>
              <a:t>-Rumi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427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3;p31">
            <a:extLst>
              <a:ext uri="{FF2B5EF4-FFF2-40B4-BE49-F238E27FC236}">
                <a16:creationId xmlns:a16="http://schemas.microsoft.com/office/drawing/2014/main" id="{3F60331C-08A0-3144-8AF5-5C8F63B9FEA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8411" t="14285" r="23067" b="12060"/>
          <a:stretch/>
        </p:blipFill>
        <p:spPr>
          <a:xfrm>
            <a:off x="8122003" y="90809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E67AC-367C-1F4E-90D0-8072B431F5E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8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Google Shape;166;p35">
            <a:extLst>
              <a:ext uri="{FF2B5EF4-FFF2-40B4-BE49-F238E27FC236}">
                <a16:creationId xmlns:a16="http://schemas.microsoft.com/office/drawing/2014/main" id="{B7F6BE57-4711-874B-AE0D-0AFB97594F2C}"/>
              </a:ext>
            </a:extLst>
          </p:cNvPr>
          <p:cNvSpPr txBox="1"/>
          <p:nvPr/>
        </p:nvSpPr>
        <p:spPr>
          <a:xfrm>
            <a:off x="5342431" y="46738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3FB1DF-4807-3948-B18A-005245906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517" y="0"/>
            <a:ext cx="48029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7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354395" y="426114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4. Visible practices</a:t>
            </a:r>
            <a:endParaRPr lang="en" sz="36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056390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354395" y="1302736"/>
            <a:ext cx="8260031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800" dirty="0"/>
              <a:t>Use engaging language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Partner with your team to untangle complexities and discover the most value-adding initiatives</a:t>
            </a:r>
          </a:p>
          <a:p>
            <a:pPr marL="342900" indent="-342900">
              <a:buFont typeface="+mj-lt"/>
              <a:buAutoNum type="alphaLcPeriod"/>
            </a:pP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Allow as much customization of the work environment as is feasible</a:t>
            </a:r>
          </a:p>
          <a:p>
            <a:pPr marL="342900" indent="-342900">
              <a:buFont typeface="+mj-lt"/>
              <a:buAutoNum type="alphaLcPeriod"/>
            </a:pP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Praise and reward unanticipated accomplishments and innovations </a:t>
            </a:r>
          </a:p>
          <a:p>
            <a:pPr marL="342900" indent="-342900">
              <a:buFont typeface="+mj-lt"/>
              <a:buAutoNum type="alphaLcPeriod"/>
            </a:pP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Develop meeting protocols that continually remind employees about the value of accomplishments in the actualized zone </a:t>
            </a:r>
            <a:r>
              <a:rPr lang="en-US" sz="1600" dirty="0"/>
              <a:t>(see next slide)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9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431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13419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spAutoFit/>
      </a:bodyPr>
      <a:lstStyle>
        <a:defPPr marL="342900" indent="-342900" algn="l">
          <a:lnSpc>
            <a:spcPct val="150000"/>
          </a:lnSpc>
          <a:buFont typeface="+mj-lt"/>
          <a:buAutoNum type="arabicPeriod"/>
          <a:defRPr b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444</Words>
  <Application>Microsoft Macintosh PowerPoint</Application>
  <PresentationFormat>On-screen Show (16:9)</PresentationFormat>
  <Paragraphs>97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DengXian</vt:lpstr>
      <vt:lpstr>Lato</vt:lpstr>
      <vt:lpstr>Playfair Display</vt:lpstr>
      <vt:lpstr>Playfair Display ExtraBold</vt:lpstr>
      <vt:lpstr>Playfair Display Medium</vt:lpstr>
      <vt:lpstr>Roboto</vt:lpstr>
      <vt:lpstr>Arial</vt:lpstr>
      <vt:lpstr>Calibri</vt:lpstr>
      <vt:lpstr>Symbol</vt:lpstr>
      <vt:lpstr>Times New Roman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37</cp:revision>
  <cp:lastPrinted>2022-07-17T20:23:19Z</cp:lastPrinted>
  <dcterms:modified xsi:type="dcterms:W3CDTF">2022-07-23T20:40:23Z</dcterms:modified>
</cp:coreProperties>
</file>