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  <p:sldMasterId id="2147483677" r:id="rId2"/>
  </p:sldMasterIdLst>
  <p:notesMasterIdLst>
    <p:notesMasterId r:id="rId15"/>
  </p:notesMasterIdLst>
  <p:sldIdLst>
    <p:sldId id="263" r:id="rId3"/>
    <p:sldId id="257" r:id="rId4"/>
    <p:sldId id="260" r:id="rId5"/>
    <p:sldId id="268" r:id="rId6"/>
    <p:sldId id="276" r:id="rId7"/>
    <p:sldId id="283" r:id="rId8"/>
    <p:sldId id="272" r:id="rId9"/>
    <p:sldId id="284" r:id="rId10"/>
    <p:sldId id="275" r:id="rId11"/>
    <p:sldId id="270" r:id="rId12"/>
    <p:sldId id="265" r:id="rId13"/>
    <p:sldId id="274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74"/>
  </p:normalViewPr>
  <p:slideViewPr>
    <p:cSldViewPr snapToGrid="0">
      <p:cViewPr varScale="1">
        <p:scale>
          <a:sx n="159" d="100"/>
          <a:sy n="159" d="100"/>
        </p:scale>
        <p:origin x="496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79f10d246_2_1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4" name="Google Shape;204;g1379f10d246_2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3930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379f10d246_2_5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9" name="Google Shape;239;g1379f10d246_2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79f10d246_2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1379f10d246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3820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79f10d246_2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g1379f10d246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622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4062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340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9712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9475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130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>
            <a:spLocks noGrp="1"/>
          </p:cNvSpPr>
          <p:nvPr>
            <p:ph type="pic" idx="2"/>
          </p:nvPr>
        </p:nvSpPr>
        <p:spPr>
          <a:xfrm>
            <a:off x="1" y="0"/>
            <a:ext cx="4571999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>
            <a:spLocks noGrp="1"/>
          </p:cNvSpPr>
          <p:nvPr>
            <p:ph type="pic" idx="2"/>
          </p:nvPr>
        </p:nvSpPr>
        <p:spPr>
          <a:xfrm>
            <a:off x="1284515" y="722540"/>
            <a:ext cx="3287485" cy="36984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Slide">
  <p:cSld name="14_Title Slid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>
            <a:spLocks noGrp="1"/>
          </p:cNvSpPr>
          <p:nvPr>
            <p:ph type="pic" idx="2"/>
          </p:nvPr>
        </p:nvSpPr>
        <p:spPr>
          <a:xfrm>
            <a:off x="0" y="2586038"/>
            <a:ext cx="9144000" cy="25574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1"/>
          <p:cNvSpPr>
            <a:spLocks noGrp="1"/>
          </p:cNvSpPr>
          <p:nvPr>
            <p:ph type="pic" idx="2"/>
          </p:nvPr>
        </p:nvSpPr>
        <p:spPr>
          <a:xfrm>
            <a:off x="754420" y="0"/>
            <a:ext cx="3980866" cy="43760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>
            <a:spLocks noGrp="1"/>
          </p:cNvSpPr>
          <p:nvPr>
            <p:ph type="pic" idx="2"/>
          </p:nvPr>
        </p:nvSpPr>
        <p:spPr>
          <a:xfrm>
            <a:off x="698047" y="561499"/>
            <a:ext cx="3286125" cy="402050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>
            <a:spLocks noGrp="1"/>
          </p:cNvSpPr>
          <p:nvPr>
            <p:ph type="pic" idx="2"/>
          </p:nvPr>
        </p:nvSpPr>
        <p:spPr>
          <a:xfrm>
            <a:off x="2316625" y="1287236"/>
            <a:ext cx="1977075" cy="2569029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4"/>
          <p:cNvSpPr>
            <a:spLocks noGrp="1"/>
          </p:cNvSpPr>
          <p:nvPr>
            <p:ph type="pic" idx="3"/>
          </p:nvPr>
        </p:nvSpPr>
        <p:spPr>
          <a:xfrm>
            <a:off x="4824502" y="1287236"/>
            <a:ext cx="1977075" cy="256902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Blank">
  <p:cSld name="18_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>
            <a:spLocks noGrp="1"/>
          </p:cNvSpPr>
          <p:nvPr>
            <p:ph type="pic" idx="2"/>
          </p:nvPr>
        </p:nvSpPr>
        <p:spPr>
          <a:xfrm>
            <a:off x="1618367" y="1428751"/>
            <a:ext cx="1941263" cy="16001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" name="Google Shape;80;p25"/>
          <p:cNvSpPr>
            <a:spLocks noGrp="1"/>
          </p:cNvSpPr>
          <p:nvPr>
            <p:ph type="pic" idx="3"/>
          </p:nvPr>
        </p:nvSpPr>
        <p:spPr>
          <a:xfrm>
            <a:off x="3429000" y="1200152"/>
            <a:ext cx="2286000" cy="20901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1" name="Google Shape;81;p25"/>
          <p:cNvSpPr>
            <a:spLocks noGrp="1"/>
          </p:cNvSpPr>
          <p:nvPr>
            <p:ph type="pic" idx="4"/>
          </p:nvPr>
        </p:nvSpPr>
        <p:spPr>
          <a:xfrm>
            <a:off x="5584373" y="1428751"/>
            <a:ext cx="1941263" cy="16001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Custom Layout">
  <p:cSld name="37_Custom Layou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6"/>
          <p:cNvSpPr>
            <a:spLocks noGrp="1"/>
          </p:cNvSpPr>
          <p:nvPr>
            <p:ph type="pic" idx="2"/>
          </p:nvPr>
        </p:nvSpPr>
        <p:spPr>
          <a:xfrm>
            <a:off x="1129941" y="1323975"/>
            <a:ext cx="1470384" cy="3013107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26"/>
          <p:cNvSpPr>
            <a:spLocks noGrp="1"/>
          </p:cNvSpPr>
          <p:nvPr>
            <p:ph type="pic" idx="3"/>
          </p:nvPr>
        </p:nvSpPr>
        <p:spPr>
          <a:xfrm>
            <a:off x="2394900" y="806418"/>
            <a:ext cx="1648463" cy="353066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"/>
          <p:cNvSpPr>
            <a:spLocks noGrp="1"/>
          </p:cNvSpPr>
          <p:nvPr>
            <p:ph type="pic" idx="2"/>
          </p:nvPr>
        </p:nvSpPr>
        <p:spPr>
          <a:xfrm>
            <a:off x="1079168" y="812569"/>
            <a:ext cx="2478711" cy="3518363"/>
          </a:xfrm>
          <a:prstGeom prst="roundRect">
            <a:avLst>
              <a:gd name="adj" fmla="val 2709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Custom Layout">
  <p:cSld name="47_Custom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04015" y="1246313"/>
            <a:ext cx="4758986" cy="26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8"/>
          <p:cNvSpPr>
            <a:spLocks noGrp="1"/>
          </p:cNvSpPr>
          <p:nvPr>
            <p:ph type="pic" idx="2"/>
          </p:nvPr>
        </p:nvSpPr>
        <p:spPr>
          <a:xfrm>
            <a:off x="4692094" y="1408514"/>
            <a:ext cx="3367701" cy="215896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0"/>
          <p:cNvSpPr>
            <a:spLocks noGrp="1"/>
          </p:cNvSpPr>
          <p:nvPr>
            <p:ph type="pic" idx="2"/>
          </p:nvPr>
        </p:nvSpPr>
        <p:spPr>
          <a:xfrm>
            <a:off x="0" y="1063823"/>
            <a:ext cx="9144000" cy="301585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8"/>
          <p:cNvPicPr preferRelativeResize="0"/>
          <p:nvPr/>
        </p:nvPicPr>
        <p:blipFill rotWithShape="1">
          <a:blip r:embed="rId3">
            <a:alphaModFix/>
          </a:blip>
          <a:srcRect t="15200" b="72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8"/>
          <p:cNvSpPr txBox="1"/>
          <p:nvPr/>
        </p:nvSpPr>
        <p:spPr>
          <a:xfrm>
            <a:off x="354395" y="1139959"/>
            <a:ext cx="7942800" cy="19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dirty="0">
                <a:solidFill>
                  <a:srgbClr val="A8A9AA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“</a:t>
            </a:r>
            <a:endParaRPr sz="2400" dirty="0">
              <a:solidFill>
                <a:srgbClr val="A8A9AA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8" name="Google Shape;208;p38"/>
          <p:cNvCxnSpPr/>
          <p:nvPr/>
        </p:nvCxnSpPr>
        <p:spPr>
          <a:xfrm>
            <a:off x="911925" y="3117859"/>
            <a:ext cx="73200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9" name="Google Shape;209;p38"/>
          <p:cNvSpPr txBox="1"/>
          <p:nvPr/>
        </p:nvSpPr>
        <p:spPr>
          <a:xfrm>
            <a:off x="1222236" y="3482109"/>
            <a:ext cx="73200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ctr"/>
            <a:r>
              <a:rPr lang="en-US" sz="1800" b="1" i="1" dirty="0"/>
              <a:t>– Karl Popper</a:t>
            </a:r>
            <a:endParaRPr lang="en-US" sz="1600" dirty="0"/>
          </a:p>
        </p:txBody>
      </p:sp>
      <p:sp>
        <p:nvSpPr>
          <p:cNvPr id="210" name="Google Shape;210;p38"/>
          <p:cNvSpPr txBox="1"/>
          <p:nvPr/>
        </p:nvSpPr>
        <p:spPr>
          <a:xfrm>
            <a:off x="588397" y="2001265"/>
            <a:ext cx="8356819" cy="113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2400" i="1" dirty="0"/>
              <a:t>The aim of argument, or of a discussion, should not be victory but progress.</a:t>
            </a:r>
            <a:endParaRPr lang="en-US" sz="2400" dirty="0"/>
          </a:p>
          <a:p>
            <a:r>
              <a:rPr lang="en-US" b="1" i="1" dirty="0"/>
              <a:t> </a:t>
            </a:r>
            <a:endParaRPr lang="en-US" sz="2000" dirty="0"/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ABBDEFA0-BA7C-7049-AC86-0D8449BD029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FD7771-99C3-4441-BD70-2DA29A485075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1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475547" y="229675"/>
            <a:ext cx="7249563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" sz="40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6. </a:t>
            </a:r>
            <a:r>
              <a:rPr lang="en-US" sz="40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Now what?</a:t>
            </a:r>
            <a:endParaRPr sz="40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881277" y="1028819"/>
            <a:ext cx="729463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35"/>
          <p:cNvSpPr txBox="1"/>
          <p:nvPr/>
        </p:nvSpPr>
        <p:spPr>
          <a:xfrm>
            <a:off x="915518" y="952408"/>
            <a:ext cx="5786157" cy="98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dirty="0"/>
              <a:t> </a:t>
            </a:r>
          </a:p>
          <a:p>
            <a:pPr algn="ctr"/>
            <a:r>
              <a:rPr lang="en-US" sz="2400" dirty="0"/>
              <a:t>Discussion Questions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29EC08E2-768F-4642-820A-C9188ABD398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F46CB-8F9B-A043-BDD9-19B1545F595B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10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1B3CCD-5941-A34F-9566-11DC34EC7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036" y="2071861"/>
            <a:ext cx="1935448" cy="14067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B91CB83-AD12-9444-B016-1D697D20042E}"/>
              </a:ext>
            </a:extLst>
          </p:cNvPr>
          <p:cNvSpPr/>
          <p:nvPr/>
        </p:nvSpPr>
        <p:spPr>
          <a:xfrm>
            <a:off x="688339" y="1811442"/>
            <a:ext cx="62006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In your organization, does the pushback tend to be more destructive or constructive? What factors drive it one direction or the other?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What do you think team members most frequently misunderstand about constructive pushback?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How should leaders address the underlying power dynamics inherent to any pushback conversation (e.g., Kinetic, Yielding, Compliance, Organic)?</a:t>
            </a:r>
          </a:p>
        </p:txBody>
      </p:sp>
    </p:spTree>
    <p:extLst>
      <p:ext uri="{BB962C8B-B14F-4D97-AF65-F5344CB8AC3E}">
        <p14:creationId xmlns:p14="http://schemas.microsoft.com/office/powerpoint/2010/main" val="2267490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40"/>
          <p:cNvPicPr preferRelativeResize="0"/>
          <p:nvPr/>
        </p:nvPicPr>
        <p:blipFill rotWithShape="1">
          <a:blip r:embed="rId3">
            <a:alphaModFix/>
          </a:blip>
          <a:srcRect t="15200" b="723"/>
          <a:stretch/>
        </p:blipFill>
        <p:spPr>
          <a:xfrm>
            <a:off x="0" y="-21593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0"/>
          <p:cNvSpPr txBox="1"/>
          <p:nvPr/>
        </p:nvSpPr>
        <p:spPr>
          <a:xfrm>
            <a:off x="434976" y="1740855"/>
            <a:ext cx="7797000" cy="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Questions?</a:t>
            </a:r>
            <a:endParaRPr sz="4000" b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44" name="Google Shape;244;p40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/>
          <p:nvPr/>
        </p:nvSpPr>
        <p:spPr>
          <a:xfrm>
            <a:off x="4499750" y="881881"/>
            <a:ext cx="4307365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-US" sz="44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Visit the website</a:t>
            </a:r>
            <a:endParaRPr lang="en-US" sz="44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22" name="Google Shape;122;p32"/>
          <p:cNvCxnSpPr>
            <a:cxnSpLocks/>
          </p:cNvCxnSpPr>
          <p:nvPr/>
        </p:nvCxnSpPr>
        <p:spPr>
          <a:xfrm>
            <a:off x="5163526" y="1749663"/>
            <a:ext cx="3154306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3" name="Google Shape;123;p3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555" r="5555"/>
          <a:stretch/>
        </p:blipFill>
        <p:spPr>
          <a:xfrm>
            <a:off x="-16329" y="5018"/>
            <a:ext cx="457201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2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err="1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CCD7D2-246B-F94B-BD36-CA466C534328}"/>
              </a:ext>
            </a:extLst>
          </p:cNvPr>
          <p:cNvSpPr txBox="1"/>
          <p:nvPr/>
        </p:nvSpPr>
        <p:spPr>
          <a:xfrm>
            <a:off x="160422" y="4673765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12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Google Shape;250;p41">
            <a:extLst>
              <a:ext uri="{FF2B5EF4-FFF2-40B4-BE49-F238E27FC236}">
                <a16:creationId xmlns:a16="http://schemas.microsoft.com/office/drawing/2014/main" id="{7D8BD88C-38BB-D344-9062-4983F3C0C777}"/>
              </a:ext>
            </a:extLst>
          </p:cNvPr>
          <p:cNvSpPr/>
          <p:nvPr/>
        </p:nvSpPr>
        <p:spPr>
          <a:xfrm>
            <a:off x="5412179" y="1832850"/>
            <a:ext cx="2835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2000" b="1" dirty="0"/>
          </a:p>
        </p:txBody>
      </p:sp>
      <p:sp>
        <p:nvSpPr>
          <p:cNvPr id="25" name="Google Shape;251;p41">
            <a:extLst>
              <a:ext uri="{FF2B5EF4-FFF2-40B4-BE49-F238E27FC236}">
                <a16:creationId xmlns:a16="http://schemas.microsoft.com/office/drawing/2014/main" id="{74705EBB-8633-4B47-90DD-6AD5B32B1E6E}"/>
              </a:ext>
            </a:extLst>
          </p:cNvPr>
          <p:cNvSpPr/>
          <p:nvPr/>
        </p:nvSpPr>
        <p:spPr>
          <a:xfrm>
            <a:off x="5502722" y="2863556"/>
            <a:ext cx="3450899" cy="346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Self-Tests </a:t>
            </a:r>
            <a:r>
              <a:rPr lang="en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(check your understanding)</a:t>
            </a:r>
            <a:endParaRPr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" name="Google Shape;253;p41">
            <a:extLst>
              <a:ext uri="{FF2B5EF4-FFF2-40B4-BE49-F238E27FC236}">
                <a16:creationId xmlns:a16="http://schemas.microsoft.com/office/drawing/2014/main" id="{8654AD8D-8F2B-DD4A-A9F6-460A7A71BEB2}"/>
              </a:ext>
            </a:extLst>
          </p:cNvPr>
          <p:cNvSpPr/>
          <p:nvPr/>
        </p:nvSpPr>
        <p:spPr>
          <a:xfrm>
            <a:off x="5476530" y="3258010"/>
            <a:ext cx="3171341" cy="36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Discussions Questions </a:t>
            </a:r>
            <a:r>
              <a:rPr lang="en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(expand your knowledge)</a:t>
            </a:r>
            <a:endParaRPr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" name="Google Shape;255;p41">
            <a:extLst>
              <a:ext uri="{FF2B5EF4-FFF2-40B4-BE49-F238E27FC236}">
                <a16:creationId xmlns:a16="http://schemas.microsoft.com/office/drawing/2014/main" id="{FFFC0F9C-62FE-194A-A0B3-C0E8A1177CD2}"/>
              </a:ext>
            </a:extLst>
          </p:cNvPr>
          <p:cNvSpPr/>
          <p:nvPr/>
        </p:nvSpPr>
        <p:spPr>
          <a:xfrm>
            <a:off x="5444354" y="3851679"/>
            <a:ext cx="3235692" cy="517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Self-Assessments </a:t>
            </a:r>
            <a:r>
              <a:rPr lang="en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(create a personal development plan)</a:t>
            </a:r>
            <a:endParaRPr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" name="Google Shape;252;p41">
            <a:extLst>
              <a:ext uri="{FF2B5EF4-FFF2-40B4-BE49-F238E27FC236}">
                <a16:creationId xmlns:a16="http://schemas.microsoft.com/office/drawing/2014/main" id="{5E78E7F3-1080-0C4A-BB27-B0AD18AF796D}"/>
              </a:ext>
            </a:extLst>
          </p:cNvPr>
          <p:cNvSpPr/>
          <p:nvPr/>
        </p:nvSpPr>
        <p:spPr>
          <a:xfrm>
            <a:off x="5226650" y="2952325"/>
            <a:ext cx="215700" cy="21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301" y="119800"/>
                </a:moveTo>
                <a:lnTo>
                  <a:pt x="59301" y="119800"/>
                </a:lnTo>
                <a:cubicBezTo>
                  <a:pt x="26755" y="119800"/>
                  <a:pt x="0" y="93089"/>
                  <a:pt x="0" y="59202"/>
                </a:cubicBezTo>
                <a:cubicBezTo>
                  <a:pt x="0" y="26910"/>
                  <a:pt x="26755" y="0"/>
                  <a:pt x="59301" y="0"/>
                </a:cubicBezTo>
                <a:cubicBezTo>
                  <a:pt x="93044" y="0"/>
                  <a:pt x="119800" y="26910"/>
                  <a:pt x="119800" y="59202"/>
                </a:cubicBezTo>
                <a:cubicBezTo>
                  <a:pt x="119800" y="93089"/>
                  <a:pt x="93044" y="119800"/>
                  <a:pt x="59301" y="119800"/>
                </a:cubicBezTo>
                <a:close/>
                <a:moveTo>
                  <a:pt x="59301" y="11362"/>
                </a:moveTo>
                <a:lnTo>
                  <a:pt x="59301" y="11362"/>
                </a:lnTo>
                <a:cubicBezTo>
                  <a:pt x="32346" y="11362"/>
                  <a:pt x="11181" y="32491"/>
                  <a:pt x="11181" y="59202"/>
                </a:cubicBezTo>
                <a:cubicBezTo>
                  <a:pt x="11181" y="85913"/>
                  <a:pt x="32346" y="108438"/>
                  <a:pt x="59301" y="108438"/>
                </a:cubicBezTo>
                <a:cubicBezTo>
                  <a:pt x="86056" y="108438"/>
                  <a:pt x="108618" y="85913"/>
                  <a:pt x="108618" y="59202"/>
                </a:cubicBezTo>
                <a:cubicBezTo>
                  <a:pt x="108618" y="32491"/>
                  <a:pt x="86056" y="11362"/>
                  <a:pt x="59301" y="11362"/>
                </a:cubicBezTo>
                <a:close/>
                <a:moveTo>
                  <a:pt x="87454" y="63388"/>
                </a:moveTo>
                <a:lnTo>
                  <a:pt x="87454" y="63388"/>
                </a:lnTo>
                <a:cubicBezTo>
                  <a:pt x="69084" y="80332"/>
                  <a:pt x="69084" y="80332"/>
                  <a:pt x="69084" y="80332"/>
                </a:cubicBezTo>
                <a:cubicBezTo>
                  <a:pt x="67687" y="81727"/>
                  <a:pt x="66289" y="81727"/>
                  <a:pt x="64891" y="81727"/>
                </a:cubicBezTo>
                <a:cubicBezTo>
                  <a:pt x="62096" y="81727"/>
                  <a:pt x="59301" y="80332"/>
                  <a:pt x="59301" y="76146"/>
                </a:cubicBezTo>
                <a:cubicBezTo>
                  <a:pt x="59301" y="74750"/>
                  <a:pt x="60698" y="73355"/>
                  <a:pt x="62096" y="71960"/>
                </a:cubicBezTo>
                <a:cubicBezTo>
                  <a:pt x="69084" y="64784"/>
                  <a:pt x="69084" y="64784"/>
                  <a:pt x="69084" y="64784"/>
                </a:cubicBezTo>
                <a:cubicBezTo>
                  <a:pt x="35141" y="64784"/>
                  <a:pt x="35141" y="64784"/>
                  <a:pt x="35141" y="64784"/>
                </a:cubicBezTo>
                <a:cubicBezTo>
                  <a:pt x="32346" y="64784"/>
                  <a:pt x="29550" y="63388"/>
                  <a:pt x="29550" y="59202"/>
                </a:cubicBezTo>
                <a:cubicBezTo>
                  <a:pt x="29550" y="56411"/>
                  <a:pt x="32346" y="53621"/>
                  <a:pt x="35141" y="53621"/>
                </a:cubicBezTo>
                <a:cubicBezTo>
                  <a:pt x="69084" y="53621"/>
                  <a:pt x="69084" y="53621"/>
                  <a:pt x="69084" y="53621"/>
                </a:cubicBezTo>
                <a:cubicBezTo>
                  <a:pt x="62096" y="46644"/>
                  <a:pt x="62096" y="46644"/>
                  <a:pt x="62096" y="46644"/>
                </a:cubicBezTo>
                <a:cubicBezTo>
                  <a:pt x="60698" y="46644"/>
                  <a:pt x="59301" y="45049"/>
                  <a:pt x="59301" y="42259"/>
                </a:cubicBezTo>
                <a:cubicBezTo>
                  <a:pt x="59301" y="39468"/>
                  <a:pt x="62096" y="36677"/>
                  <a:pt x="64891" y="36677"/>
                </a:cubicBezTo>
                <a:cubicBezTo>
                  <a:pt x="66289" y="36677"/>
                  <a:pt x="67687" y="38073"/>
                  <a:pt x="69084" y="38073"/>
                </a:cubicBezTo>
                <a:cubicBezTo>
                  <a:pt x="87454" y="55016"/>
                  <a:pt x="87454" y="55016"/>
                  <a:pt x="87454" y="55016"/>
                </a:cubicBezTo>
                <a:cubicBezTo>
                  <a:pt x="88851" y="56411"/>
                  <a:pt x="90249" y="57807"/>
                  <a:pt x="90249" y="59202"/>
                </a:cubicBezTo>
                <a:cubicBezTo>
                  <a:pt x="90249" y="61993"/>
                  <a:pt x="88851" y="63388"/>
                  <a:pt x="87454" y="633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252;p41">
            <a:extLst>
              <a:ext uri="{FF2B5EF4-FFF2-40B4-BE49-F238E27FC236}">
                <a16:creationId xmlns:a16="http://schemas.microsoft.com/office/drawing/2014/main" id="{0300ECF8-788B-A34C-A018-3F2746950437}"/>
              </a:ext>
            </a:extLst>
          </p:cNvPr>
          <p:cNvSpPr/>
          <p:nvPr/>
        </p:nvSpPr>
        <p:spPr>
          <a:xfrm>
            <a:off x="5226650" y="3323480"/>
            <a:ext cx="215700" cy="21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301" y="119800"/>
                </a:moveTo>
                <a:lnTo>
                  <a:pt x="59301" y="119800"/>
                </a:lnTo>
                <a:cubicBezTo>
                  <a:pt x="26755" y="119800"/>
                  <a:pt x="0" y="93089"/>
                  <a:pt x="0" y="59202"/>
                </a:cubicBezTo>
                <a:cubicBezTo>
                  <a:pt x="0" y="26910"/>
                  <a:pt x="26755" y="0"/>
                  <a:pt x="59301" y="0"/>
                </a:cubicBezTo>
                <a:cubicBezTo>
                  <a:pt x="93044" y="0"/>
                  <a:pt x="119800" y="26910"/>
                  <a:pt x="119800" y="59202"/>
                </a:cubicBezTo>
                <a:cubicBezTo>
                  <a:pt x="119800" y="93089"/>
                  <a:pt x="93044" y="119800"/>
                  <a:pt x="59301" y="119800"/>
                </a:cubicBezTo>
                <a:close/>
                <a:moveTo>
                  <a:pt x="59301" y="11362"/>
                </a:moveTo>
                <a:lnTo>
                  <a:pt x="59301" y="11362"/>
                </a:lnTo>
                <a:cubicBezTo>
                  <a:pt x="32346" y="11362"/>
                  <a:pt x="11181" y="32491"/>
                  <a:pt x="11181" y="59202"/>
                </a:cubicBezTo>
                <a:cubicBezTo>
                  <a:pt x="11181" y="85913"/>
                  <a:pt x="32346" y="108438"/>
                  <a:pt x="59301" y="108438"/>
                </a:cubicBezTo>
                <a:cubicBezTo>
                  <a:pt x="86056" y="108438"/>
                  <a:pt x="108618" y="85913"/>
                  <a:pt x="108618" y="59202"/>
                </a:cubicBezTo>
                <a:cubicBezTo>
                  <a:pt x="108618" y="32491"/>
                  <a:pt x="86056" y="11362"/>
                  <a:pt x="59301" y="11362"/>
                </a:cubicBezTo>
                <a:close/>
                <a:moveTo>
                  <a:pt x="87454" y="63388"/>
                </a:moveTo>
                <a:lnTo>
                  <a:pt x="87454" y="63388"/>
                </a:lnTo>
                <a:cubicBezTo>
                  <a:pt x="69084" y="80332"/>
                  <a:pt x="69084" y="80332"/>
                  <a:pt x="69084" y="80332"/>
                </a:cubicBezTo>
                <a:cubicBezTo>
                  <a:pt x="67687" y="81727"/>
                  <a:pt x="66289" y="81727"/>
                  <a:pt x="64891" y="81727"/>
                </a:cubicBezTo>
                <a:cubicBezTo>
                  <a:pt x="62096" y="81727"/>
                  <a:pt x="59301" y="80332"/>
                  <a:pt x="59301" y="76146"/>
                </a:cubicBezTo>
                <a:cubicBezTo>
                  <a:pt x="59301" y="74750"/>
                  <a:pt x="60698" y="73355"/>
                  <a:pt x="62096" y="71960"/>
                </a:cubicBezTo>
                <a:cubicBezTo>
                  <a:pt x="69084" y="64784"/>
                  <a:pt x="69084" y="64784"/>
                  <a:pt x="69084" y="64784"/>
                </a:cubicBezTo>
                <a:cubicBezTo>
                  <a:pt x="35141" y="64784"/>
                  <a:pt x="35141" y="64784"/>
                  <a:pt x="35141" y="64784"/>
                </a:cubicBezTo>
                <a:cubicBezTo>
                  <a:pt x="32346" y="64784"/>
                  <a:pt x="29550" y="63388"/>
                  <a:pt x="29550" y="59202"/>
                </a:cubicBezTo>
                <a:cubicBezTo>
                  <a:pt x="29550" y="56411"/>
                  <a:pt x="32346" y="53621"/>
                  <a:pt x="35141" y="53621"/>
                </a:cubicBezTo>
                <a:cubicBezTo>
                  <a:pt x="69084" y="53621"/>
                  <a:pt x="69084" y="53621"/>
                  <a:pt x="69084" y="53621"/>
                </a:cubicBezTo>
                <a:cubicBezTo>
                  <a:pt x="62096" y="46644"/>
                  <a:pt x="62096" y="46644"/>
                  <a:pt x="62096" y="46644"/>
                </a:cubicBezTo>
                <a:cubicBezTo>
                  <a:pt x="60698" y="46644"/>
                  <a:pt x="59301" y="45049"/>
                  <a:pt x="59301" y="42259"/>
                </a:cubicBezTo>
                <a:cubicBezTo>
                  <a:pt x="59301" y="39468"/>
                  <a:pt x="62096" y="36677"/>
                  <a:pt x="64891" y="36677"/>
                </a:cubicBezTo>
                <a:cubicBezTo>
                  <a:pt x="66289" y="36677"/>
                  <a:pt x="67687" y="38073"/>
                  <a:pt x="69084" y="38073"/>
                </a:cubicBezTo>
                <a:cubicBezTo>
                  <a:pt x="87454" y="55016"/>
                  <a:pt x="87454" y="55016"/>
                  <a:pt x="87454" y="55016"/>
                </a:cubicBezTo>
                <a:cubicBezTo>
                  <a:pt x="88851" y="56411"/>
                  <a:pt x="90249" y="57807"/>
                  <a:pt x="90249" y="59202"/>
                </a:cubicBezTo>
                <a:cubicBezTo>
                  <a:pt x="90249" y="61993"/>
                  <a:pt x="88851" y="63388"/>
                  <a:pt x="87454" y="633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252;p41">
            <a:extLst>
              <a:ext uri="{FF2B5EF4-FFF2-40B4-BE49-F238E27FC236}">
                <a16:creationId xmlns:a16="http://schemas.microsoft.com/office/drawing/2014/main" id="{AC6D3BD4-707E-7549-83AE-10F50D6AAE29}"/>
              </a:ext>
            </a:extLst>
          </p:cNvPr>
          <p:cNvSpPr/>
          <p:nvPr/>
        </p:nvSpPr>
        <p:spPr>
          <a:xfrm>
            <a:off x="5207805" y="3878556"/>
            <a:ext cx="215700" cy="21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301" y="119800"/>
                </a:moveTo>
                <a:lnTo>
                  <a:pt x="59301" y="119800"/>
                </a:lnTo>
                <a:cubicBezTo>
                  <a:pt x="26755" y="119800"/>
                  <a:pt x="0" y="93089"/>
                  <a:pt x="0" y="59202"/>
                </a:cubicBezTo>
                <a:cubicBezTo>
                  <a:pt x="0" y="26910"/>
                  <a:pt x="26755" y="0"/>
                  <a:pt x="59301" y="0"/>
                </a:cubicBezTo>
                <a:cubicBezTo>
                  <a:pt x="93044" y="0"/>
                  <a:pt x="119800" y="26910"/>
                  <a:pt x="119800" y="59202"/>
                </a:cubicBezTo>
                <a:cubicBezTo>
                  <a:pt x="119800" y="93089"/>
                  <a:pt x="93044" y="119800"/>
                  <a:pt x="59301" y="119800"/>
                </a:cubicBezTo>
                <a:close/>
                <a:moveTo>
                  <a:pt x="59301" y="11362"/>
                </a:moveTo>
                <a:lnTo>
                  <a:pt x="59301" y="11362"/>
                </a:lnTo>
                <a:cubicBezTo>
                  <a:pt x="32346" y="11362"/>
                  <a:pt x="11181" y="32491"/>
                  <a:pt x="11181" y="59202"/>
                </a:cubicBezTo>
                <a:cubicBezTo>
                  <a:pt x="11181" y="85913"/>
                  <a:pt x="32346" y="108438"/>
                  <a:pt x="59301" y="108438"/>
                </a:cubicBezTo>
                <a:cubicBezTo>
                  <a:pt x="86056" y="108438"/>
                  <a:pt x="108618" y="85913"/>
                  <a:pt x="108618" y="59202"/>
                </a:cubicBezTo>
                <a:cubicBezTo>
                  <a:pt x="108618" y="32491"/>
                  <a:pt x="86056" y="11362"/>
                  <a:pt x="59301" y="11362"/>
                </a:cubicBezTo>
                <a:close/>
                <a:moveTo>
                  <a:pt x="87454" y="63388"/>
                </a:moveTo>
                <a:lnTo>
                  <a:pt x="87454" y="63388"/>
                </a:lnTo>
                <a:cubicBezTo>
                  <a:pt x="69084" y="80332"/>
                  <a:pt x="69084" y="80332"/>
                  <a:pt x="69084" y="80332"/>
                </a:cubicBezTo>
                <a:cubicBezTo>
                  <a:pt x="67687" y="81727"/>
                  <a:pt x="66289" y="81727"/>
                  <a:pt x="64891" y="81727"/>
                </a:cubicBezTo>
                <a:cubicBezTo>
                  <a:pt x="62096" y="81727"/>
                  <a:pt x="59301" y="80332"/>
                  <a:pt x="59301" y="76146"/>
                </a:cubicBezTo>
                <a:cubicBezTo>
                  <a:pt x="59301" y="74750"/>
                  <a:pt x="60698" y="73355"/>
                  <a:pt x="62096" y="71960"/>
                </a:cubicBezTo>
                <a:cubicBezTo>
                  <a:pt x="69084" y="64784"/>
                  <a:pt x="69084" y="64784"/>
                  <a:pt x="69084" y="64784"/>
                </a:cubicBezTo>
                <a:cubicBezTo>
                  <a:pt x="35141" y="64784"/>
                  <a:pt x="35141" y="64784"/>
                  <a:pt x="35141" y="64784"/>
                </a:cubicBezTo>
                <a:cubicBezTo>
                  <a:pt x="32346" y="64784"/>
                  <a:pt x="29550" y="63388"/>
                  <a:pt x="29550" y="59202"/>
                </a:cubicBezTo>
                <a:cubicBezTo>
                  <a:pt x="29550" y="56411"/>
                  <a:pt x="32346" y="53621"/>
                  <a:pt x="35141" y="53621"/>
                </a:cubicBezTo>
                <a:cubicBezTo>
                  <a:pt x="69084" y="53621"/>
                  <a:pt x="69084" y="53621"/>
                  <a:pt x="69084" y="53621"/>
                </a:cubicBezTo>
                <a:cubicBezTo>
                  <a:pt x="62096" y="46644"/>
                  <a:pt x="62096" y="46644"/>
                  <a:pt x="62096" y="46644"/>
                </a:cubicBezTo>
                <a:cubicBezTo>
                  <a:pt x="60698" y="46644"/>
                  <a:pt x="59301" y="45049"/>
                  <a:pt x="59301" y="42259"/>
                </a:cubicBezTo>
                <a:cubicBezTo>
                  <a:pt x="59301" y="39468"/>
                  <a:pt x="62096" y="36677"/>
                  <a:pt x="64891" y="36677"/>
                </a:cubicBezTo>
                <a:cubicBezTo>
                  <a:pt x="66289" y="36677"/>
                  <a:pt x="67687" y="38073"/>
                  <a:pt x="69084" y="38073"/>
                </a:cubicBezTo>
                <a:cubicBezTo>
                  <a:pt x="87454" y="55016"/>
                  <a:pt x="87454" y="55016"/>
                  <a:pt x="87454" y="55016"/>
                </a:cubicBezTo>
                <a:cubicBezTo>
                  <a:pt x="88851" y="56411"/>
                  <a:pt x="90249" y="57807"/>
                  <a:pt x="90249" y="59202"/>
                </a:cubicBezTo>
                <a:cubicBezTo>
                  <a:pt x="90249" y="61993"/>
                  <a:pt x="88851" y="63388"/>
                  <a:pt x="87454" y="633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696964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/>
          <p:nvPr/>
        </p:nvSpPr>
        <p:spPr>
          <a:xfrm>
            <a:off x="4261212" y="588394"/>
            <a:ext cx="411420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Agenda: Pushback</a:t>
            </a:r>
            <a:endParaRPr sz="36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22" name="Google Shape;122;p32"/>
          <p:cNvCxnSpPr/>
          <p:nvPr/>
        </p:nvCxnSpPr>
        <p:spPr>
          <a:xfrm>
            <a:off x="5005838" y="1333427"/>
            <a:ext cx="2385900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3" name="Google Shape;123;p3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555" r="5555"/>
          <a:stretch/>
        </p:blipFill>
        <p:spPr>
          <a:xfrm>
            <a:off x="-19" y="0"/>
            <a:ext cx="446045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2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25" name="Google Shape;125;p32"/>
          <p:cNvGrpSpPr/>
          <p:nvPr/>
        </p:nvGrpSpPr>
        <p:grpSpPr>
          <a:xfrm>
            <a:off x="4670336" y="1587977"/>
            <a:ext cx="3943615" cy="300000"/>
            <a:chOff x="5254055" y="2362172"/>
            <a:chExt cx="3323755" cy="300000"/>
          </a:xfrm>
        </p:grpSpPr>
        <p:sp>
          <p:nvSpPr>
            <p:cNvPr id="126" name="Google Shape;126;p32"/>
            <p:cNvSpPr/>
            <p:nvPr/>
          </p:nvSpPr>
          <p:spPr>
            <a:xfrm>
              <a:off x="5559048" y="2362172"/>
              <a:ext cx="3018762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lvl="0" algn="just">
                <a:buClr>
                  <a:schemeClr val="dk1"/>
                </a:buClr>
              </a:pPr>
              <a:r>
                <a:rPr lang="en-US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What is pushback?</a:t>
              </a:r>
            </a:p>
          </p:txBody>
        </p:sp>
        <p:sp>
          <p:nvSpPr>
            <p:cNvPr id="127" name="Google Shape;127;p32"/>
            <p:cNvSpPr/>
            <p:nvPr/>
          </p:nvSpPr>
          <p:spPr>
            <a:xfrm>
              <a:off x="5254055" y="2437288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8" name="Google Shape;128;p32"/>
          <p:cNvGrpSpPr/>
          <p:nvPr/>
        </p:nvGrpSpPr>
        <p:grpSpPr>
          <a:xfrm>
            <a:off x="4670336" y="2063092"/>
            <a:ext cx="4114200" cy="300000"/>
            <a:chOff x="5254054" y="2783256"/>
            <a:chExt cx="3074922" cy="300000"/>
          </a:xfrm>
        </p:grpSpPr>
        <p:sp>
          <p:nvSpPr>
            <p:cNvPr id="129" name="Google Shape;129;p32"/>
            <p:cNvSpPr/>
            <p:nvPr/>
          </p:nvSpPr>
          <p:spPr>
            <a:xfrm>
              <a:off x="5547976" y="2783256"/>
              <a:ext cx="27810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Pushback Dynamics Grid</a:t>
              </a:r>
            </a:p>
          </p:txBody>
        </p:sp>
        <p:sp>
          <p:nvSpPr>
            <p:cNvPr id="130" name="Google Shape;130;p32"/>
            <p:cNvSpPr/>
            <p:nvPr/>
          </p:nvSpPr>
          <p:spPr>
            <a:xfrm>
              <a:off x="5254054" y="2801207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1" name="Google Shape;131;p32"/>
          <p:cNvGrpSpPr/>
          <p:nvPr/>
        </p:nvGrpSpPr>
        <p:grpSpPr>
          <a:xfrm>
            <a:off x="4670336" y="2552342"/>
            <a:ext cx="3852656" cy="300000"/>
            <a:chOff x="5254055" y="3134401"/>
            <a:chExt cx="3129221" cy="300000"/>
          </a:xfrm>
        </p:grpSpPr>
        <p:sp>
          <p:nvSpPr>
            <p:cNvPr id="132" name="Google Shape;132;p32"/>
            <p:cNvSpPr/>
            <p:nvPr/>
          </p:nvSpPr>
          <p:spPr>
            <a:xfrm>
              <a:off x="5547976" y="3134401"/>
              <a:ext cx="28353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Subtle practices</a:t>
              </a:r>
              <a:endParaRPr lang="en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3" name="Google Shape;133;p32"/>
            <p:cNvSpPr/>
            <p:nvPr/>
          </p:nvSpPr>
          <p:spPr>
            <a:xfrm>
              <a:off x="5254055" y="3152340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4" name="Google Shape;134;p32"/>
          <p:cNvGrpSpPr/>
          <p:nvPr/>
        </p:nvGrpSpPr>
        <p:grpSpPr>
          <a:xfrm>
            <a:off x="4670336" y="3002017"/>
            <a:ext cx="3740896" cy="300000"/>
            <a:chOff x="5254055" y="3698950"/>
            <a:chExt cx="3129221" cy="300000"/>
          </a:xfrm>
        </p:grpSpPr>
        <p:sp>
          <p:nvSpPr>
            <p:cNvPr id="135" name="Google Shape;135;p32"/>
            <p:cNvSpPr/>
            <p:nvPr/>
          </p:nvSpPr>
          <p:spPr>
            <a:xfrm>
              <a:off x="5547976" y="3698950"/>
              <a:ext cx="28353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Visible practices</a:t>
              </a: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" sz="1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32"/>
            <p:cNvSpPr/>
            <p:nvPr/>
          </p:nvSpPr>
          <p:spPr>
            <a:xfrm>
              <a:off x="5254055" y="3716903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" name="Google Shape;134;p32">
            <a:extLst>
              <a:ext uri="{FF2B5EF4-FFF2-40B4-BE49-F238E27FC236}">
                <a16:creationId xmlns:a16="http://schemas.microsoft.com/office/drawing/2014/main" id="{26351937-98D6-7E44-9975-7C37395DD714}"/>
              </a:ext>
            </a:extLst>
          </p:cNvPr>
          <p:cNvGrpSpPr/>
          <p:nvPr/>
        </p:nvGrpSpPr>
        <p:grpSpPr>
          <a:xfrm>
            <a:off x="4683565" y="3451692"/>
            <a:ext cx="3580281" cy="300000"/>
            <a:chOff x="5254055" y="3698950"/>
            <a:chExt cx="3129221" cy="300000"/>
          </a:xfrm>
        </p:grpSpPr>
        <p:sp>
          <p:nvSpPr>
            <p:cNvPr id="20" name="Google Shape;135;p32">
              <a:extLst>
                <a:ext uri="{FF2B5EF4-FFF2-40B4-BE49-F238E27FC236}">
                  <a16:creationId xmlns:a16="http://schemas.microsoft.com/office/drawing/2014/main" id="{092BAD7D-8E25-ED4B-85A6-B345E75009A4}"/>
                </a:ext>
              </a:extLst>
            </p:cNvPr>
            <p:cNvSpPr/>
            <p:nvPr/>
          </p:nvSpPr>
          <p:spPr>
            <a:xfrm>
              <a:off x="5547976" y="3698950"/>
              <a:ext cx="28353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The tough side of pushback</a:t>
              </a: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" sz="1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" name="Google Shape;136;p32">
              <a:extLst>
                <a:ext uri="{FF2B5EF4-FFF2-40B4-BE49-F238E27FC236}">
                  <a16:creationId xmlns:a16="http://schemas.microsoft.com/office/drawing/2014/main" id="{4147B2A7-F388-3145-BBF1-7BDBB06A243F}"/>
                </a:ext>
              </a:extLst>
            </p:cNvPr>
            <p:cNvSpPr/>
            <p:nvPr/>
          </p:nvSpPr>
          <p:spPr>
            <a:xfrm>
              <a:off x="5254055" y="3716903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7CCD7D2-246B-F94B-BD36-CA466C534328}"/>
              </a:ext>
            </a:extLst>
          </p:cNvPr>
          <p:cNvSpPr txBox="1"/>
          <p:nvPr/>
        </p:nvSpPr>
        <p:spPr>
          <a:xfrm>
            <a:off x="160422" y="4673765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2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" name="Google Shape;125;p32">
            <a:extLst>
              <a:ext uri="{FF2B5EF4-FFF2-40B4-BE49-F238E27FC236}">
                <a16:creationId xmlns:a16="http://schemas.microsoft.com/office/drawing/2014/main" id="{1E5BDB1F-80F1-4ED5-2DBE-FE3E42118A66}"/>
              </a:ext>
            </a:extLst>
          </p:cNvPr>
          <p:cNvGrpSpPr/>
          <p:nvPr/>
        </p:nvGrpSpPr>
        <p:grpSpPr>
          <a:xfrm>
            <a:off x="4683565" y="3848857"/>
            <a:ext cx="3943615" cy="300000"/>
            <a:chOff x="5254055" y="2362172"/>
            <a:chExt cx="3323755" cy="300000"/>
          </a:xfrm>
        </p:grpSpPr>
        <p:sp>
          <p:nvSpPr>
            <p:cNvPr id="4" name="Google Shape;126;p32">
              <a:extLst>
                <a:ext uri="{FF2B5EF4-FFF2-40B4-BE49-F238E27FC236}">
                  <a16:creationId xmlns:a16="http://schemas.microsoft.com/office/drawing/2014/main" id="{411CFA35-BC11-99CD-BDE9-86EB93C21D57}"/>
                </a:ext>
              </a:extLst>
            </p:cNvPr>
            <p:cNvSpPr/>
            <p:nvPr/>
          </p:nvSpPr>
          <p:spPr>
            <a:xfrm>
              <a:off x="5559048" y="2362172"/>
              <a:ext cx="3018762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lvl="0" algn="just">
                <a:buClr>
                  <a:schemeClr val="dk1"/>
                </a:buClr>
              </a:pPr>
              <a:r>
                <a:rPr lang="en-US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Now what?</a:t>
              </a:r>
            </a:p>
          </p:txBody>
        </p:sp>
        <p:sp>
          <p:nvSpPr>
            <p:cNvPr id="5" name="Google Shape;127;p32">
              <a:extLst>
                <a:ext uri="{FF2B5EF4-FFF2-40B4-BE49-F238E27FC236}">
                  <a16:creationId xmlns:a16="http://schemas.microsoft.com/office/drawing/2014/main" id="{F1C3F850-F468-EE30-295A-065D848044EA}"/>
                </a:ext>
              </a:extLst>
            </p:cNvPr>
            <p:cNvSpPr/>
            <p:nvPr/>
          </p:nvSpPr>
          <p:spPr>
            <a:xfrm>
              <a:off x="5254055" y="2437288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136543" y="388408"/>
            <a:ext cx="7724089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" sz="28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1. </a:t>
            </a:r>
            <a:r>
              <a:rPr lang="en-US" sz="28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What is pushback? </a:t>
            </a:r>
            <a:endParaRPr lang="en-US" sz="2800" dirty="0">
              <a:solidFill>
                <a:srgbClr val="3F3F3F"/>
              </a:solidFill>
              <a:highlight>
                <a:srgbClr val="FFFF00"/>
              </a:highlight>
              <a:latin typeface="Lato"/>
              <a:ea typeface="Lato"/>
              <a:cs typeface="Lato"/>
              <a:sym typeface="Lato"/>
            </a:endParaRPr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782045" y="1028819"/>
            <a:ext cx="598911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9" name="Google Shape;113;p31">
            <a:extLst>
              <a:ext uri="{FF2B5EF4-FFF2-40B4-BE49-F238E27FC236}">
                <a16:creationId xmlns:a16="http://schemas.microsoft.com/office/drawing/2014/main" id="{35D2E99D-06F7-544B-834B-EA4613F2C08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020790-3D00-6D41-812F-5886CCAF56B2}"/>
              </a:ext>
            </a:extLst>
          </p:cNvPr>
          <p:cNvSpPr txBox="1"/>
          <p:nvPr/>
        </p:nvSpPr>
        <p:spPr>
          <a:xfrm>
            <a:off x="0" y="45467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3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Google Shape;165;p35">
            <a:extLst>
              <a:ext uri="{FF2B5EF4-FFF2-40B4-BE49-F238E27FC236}">
                <a16:creationId xmlns:a16="http://schemas.microsoft.com/office/drawing/2014/main" id="{A9CA95F7-7995-BA42-A021-0D99511FA37F}"/>
              </a:ext>
            </a:extLst>
          </p:cNvPr>
          <p:cNvSpPr txBox="1"/>
          <p:nvPr/>
        </p:nvSpPr>
        <p:spPr>
          <a:xfrm>
            <a:off x="446418" y="1313020"/>
            <a:ext cx="2815923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Voicing concerns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i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Offering resistance or opposition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i="1" dirty="0"/>
          </a:p>
          <a:p>
            <a:pPr lvl="0"/>
            <a:r>
              <a:rPr lang="en-US" sz="1600" dirty="0">
                <a:solidFill>
                  <a:schemeClr val="accent3"/>
                </a:solidFill>
              </a:rPr>
              <a:t>Caring leaders cultivate an environment of constructive pushback designed to help everyone continuously learn while demonstrating the power of resiliency, humility, and honesty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FF6B71-4788-6443-BCC4-F7095FF58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2342" y="1306201"/>
            <a:ext cx="5745115" cy="31465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570963" y="388408"/>
            <a:ext cx="7172253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2. Pushback Dynamics Grid</a:t>
            </a:r>
            <a:endParaRPr sz="36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926756" y="1130608"/>
            <a:ext cx="7182060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DBFA7043-83A6-454C-B677-56BFD092DC6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677CD3-31B8-B249-9FC5-B68CF8A3EB31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4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C075E8-61EF-5842-96AE-965267133E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594"/>
          <a:stretch/>
        </p:blipFill>
        <p:spPr>
          <a:xfrm>
            <a:off x="1441174" y="1195796"/>
            <a:ext cx="5516217" cy="394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5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489445" y="610243"/>
            <a:ext cx="812498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" sz="40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3. Subtle practices</a:t>
            </a:r>
            <a:endParaRPr lang="en" sz="4000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926756" y="1359362"/>
            <a:ext cx="729463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35"/>
          <p:cNvSpPr txBox="1"/>
          <p:nvPr/>
        </p:nvSpPr>
        <p:spPr>
          <a:xfrm>
            <a:off x="787532" y="1711204"/>
            <a:ext cx="7012535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2000" dirty="0"/>
              <a:t>Sense employee perceptions of the pushback dynamics associated with specific issues</a:t>
            </a:r>
          </a:p>
          <a:p>
            <a:pPr marL="342900" indent="-342900">
              <a:buFont typeface="+mj-lt"/>
              <a:buAutoNum type="alphaLcPeriod"/>
            </a:pPr>
            <a:endParaRPr lang="en-US" sz="2000" dirty="0"/>
          </a:p>
          <a:p>
            <a:pPr marL="342900" indent="-342900">
              <a:buFont typeface="+mj-lt"/>
              <a:buAutoNum type="alphaLcPeriod"/>
            </a:pPr>
            <a:r>
              <a:rPr lang="en-US" sz="2000" dirty="0"/>
              <a:t>Be wary of too much silence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+mj-lt"/>
              <a:buAutoNum type="alphaLcPeriod"/>
            </a:pPr>
            <a:r>
              <a:rPr lang="en-US" sz="2000" dirty="0"/>
              <a:t>Provide different venues to share pushback and feedback</a:t>
            </a:r>
          </a:p>
        </p:txBody>
      </p:sp>
      <p:sp>
        <p:nvSpPr>
          <p:cNvPr id="166" name="Google Shape;166;p35"/>
          <p:cNvSpPr txBox="1"/>
          <p:nvPr/>
        </p:nvSpPr>
        <p:spPr>
          <a:xfrm>
            <a:off x="5294839" y="4738469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A4D26C24-0C6F-A94D-895E-F343C27B38B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B2D7E5-BC17-1143-B309-E5456FF94896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5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78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354395" y="361898"/>
            <a:ext cx="812498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" sz="40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3. Subtle practices </a:t>
            </a:r>
            <a:r>
              <a:rPr lang="en" sz="2000" i="1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(cont’d)</a:t>
            </a:r>
            <a:endParaRPr lang="en" sz="2000" i="1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853119" y="1048439"/>
            <a:ext cx="729463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35"/>
          <p:cNvSpPr txBox="1"/>
          <p:nvPr/>
        </p:nvSpPr>
        <p:spPr>
          <a:xfrm>
            <a:off x="543687" y="1348026"/>
            <a:ext cx="5742815" cy="301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>
              <a:buFont typeface="+mj-lt"/>
              <a:buAutoNum type="alphaLcPeriod" startAt="4"/>
            </a:pPr>
            <a:r>
              <a:rPr lang="en-US" sz="1800" dirty="0"/>
              <a:t>Write down concerns on paper or a whiteboard </a:t>
            </a:r>
            <a:br>
              <a:rPr lang="en-US" sz="1800" dirty="0"/>
            </a:br>
            <a:endParaRPr lang="en-US" sz="1800" dirty="0"/>
          </a:p>
          <a:p>
            <a:pPr marL="342900" indent="-342900">
              <a:buFont typeface="+mj-lt"/>
              <a:buAutoNum type="alphaLcPeriod" startAt="4"/>
            </a:pPr>
            <a:r>
              <a:rPr lang="en-US" sz="1800" dirty="0"/>
              <a:t>Shift communication strategies as dictated by the conversational flow</a:t>
            </a:r>
          </a:p>
          <a:p>
            <a:pPr marL="631825" indent="-285750">
              <a:buFont typeface="Arial" panose="020B0604020202020204" pitchFamily="34" charset="0"/>
              <a:buChar char="•"/>
            </a:pPr>
            <a:r>
              <a:rPr lang="en-US" sz="1600" dirty="0"/>
              <a:t>Rule 1: As issues emerge, allow people to shift opinion, without “loss of face” </a:t>
            </a:r>
          </a:p>
          <a:p>
            <a:pPr marL="631825" indent="-285750">
              <a:buFont typeface="Arial" panose="020B0604020202020204" pitchFamily="34" charset="0"/>
              <a:buChar char="•"/>
            </a:pPr>
            <a:r>
              <a:rPr lang="en-US" sz="1600" dirty="0"/>
              <a:t>Rule 2: Seek to understand viewpoints you don’t agree with </a:t>
            </a:r>
          </a:p>
          <a:p>
            <a:pPr marL="631825" indent="-285750">
              <a:buFont typeface="Arial" panose="020B0604020202020204" pitchFamily="34" charset="0"/>
              <a:buChar char="•"/>
            </a:pPr>
            <a:r>
              <a:rPr lang="en-US" sz="1600" dirty="0"/>
              <a:t>Rule 3: Depersonalize issues or perspectives (e.g., say “Plan A,” not “Chuck’s plan”)</a:t>
            </a:r>
          </a:p>
          <a:p>
            <a:endParaRPr lang="en-US" sz="1600" dirty="0"/>
          </a:p>
        </p:txBody>
      </p: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A4D26C24-0C6F-A94D-895E-F343C27B38B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B2D7E5-BC17-1143-B309-E5456FF94896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6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648106-0599-DA4C-9B74-EEA32E291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856" y="1602876"/>
            <a:ext cx="2537636" cy="252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84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354395" y="395322"/>
            <a:ext cx="812498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" sz="36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4. Visible practices</a:t>
            </a:r>
            <a:endParaRPr lang="en" sz="3600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926756" y="1028096"/>
            <a:ext cx="7182060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35"/>
          <p:cNvSpPr txBox="1"/>
          <p:nvPr/>
        </p:nvSpPr>
        <p:spPr>
          <a:xfrm>
            <a:off x="354395" y="1244048"/>
            <a:ext cx="6120550" cy="357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1600" dirty="0"/>
              <a:t>Encourage respectful pushback even to your own arguments </a:t>
            </a:r>
            <a:br>
              <a:rPr lang="en-US" sz="1600" dirty="0"/>
            </a:br>
            <a:endParaRPr lang="en-US" sz="1600" dirty="0"/>
          </a:p>
          <a:p>
            <a:pPr marL="342900" indent="-342900">
              <a:buFont typeface="+mj-lt"/>
              <a:buAutoNum type="alphaLcPeriod"/>
            </a:pPr>
            <a:r>
              <a:rPr lang="en-US" sz="1600" dirty="0"/>
              <a:t>Plainly state your motivations</a:t>
            </a:r>
            <a:br>
              <a:rPr lang="en-US" sz="1600" dirty="0"/>
            </a:br>
            <a:endParaRPr lang="en-US" sz="1600" dirty="0"/>
          </a:p>
          <a:p>
            <a:pPr marL="342900" indent="-342900">
              <a:buFont typeface="+mj-lt"/>
              <a:buAutoNum type="alphaLcPeriod"/>
            </a:pPr>
            <a:r>
              <a:rPr lang="en-US" sz="1600" dirty="0"/>
              <a:t>Clearly signal when a decision has been made, will be made, or re-evaluated</a:t>
            </a:r>
            <a:br>
              <a:rPr lang="en-US" sz="1600" dirty="0"/>
            </a:br>
            <a:endParaRPr lang="en-US" sz="1600" dirty="0"/>
          </a:p>
          <a:p>
            <a:pPr marL="342900" indent="-342900">
              <a:buFont typeface="+mj-lt"/>
              <a:buAutoNum type="alphaLcPeriod"/>
            </a:pPr>
            <a:r>
              <a:rPr lang="en-US" sz="1600" dirty="0"/>
              <a:t>Thank everybody for providing input, even if it wasn’t fully accepted</a:t>
            </a:r>
          </a:p>
          <a:p>
            <a:pPr marL="342900" indent="-342900">
              <a:buFont typeface="+mj-lt"/>
              <a:buAutoNum type="alphaLcPeriod"/>
            </a:pPr>
            <a:endParaRPr lang="en-US" sz="1600" dirty="0"/>
          </a:p>
          <a:p>
            <a:pPr marL="342900" indent="-342900">
              <a:buFont typeface="+mj-lt"/>
              <a:buAutoNum type="alphaLcPeriod"/>
            </a:pPr>
            <a:r>
              <a:rPr lang="en-US" sz="1600" dirty="0"/>
              <a:t>Clarify the possible outcomes of any input or pushback discussion </a:t>
            </a:r>
            <a:r>
              <a:rPr lang="en-US" sz="1200" dirty="0"/>
              <a:t>(see next slide)</a:t>
            </a:r>
            <a:br>
              <a:rPr lang="en-US" sz="1200" dirty="0"/>
            </a:br>
            <a:endParaRPr lang="en-US" sz="1200" dirty="0"/>
          </a:p>
          <a:p>
            <a:pPr marL="342900" indent="-342900">
              <a:buFont typeface="+mj-lt"/>
              <a:buAutoNum type="alphaLcPeriod"/>
            </a:pPr>
            <a:endParaRPr lang="en-US" sz="1600" dirty="0"/>
          </a:p>
        </p:txBody>
      </p: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A4D26C24-0C6F-A94D-895E-F343C27B38B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B2D7E5-BC17-1143-B309-E5456FF94896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7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8E3E3890-5CA5-6B44-8A2D-6D9D918488F3}"/>
              </a:ext>
            </a:extLst>
          </p:cNvPr>
          <p:cNvSpPr txBox="1"/>
          <p:nvPr/>
        </p:nvSpPr>
        <p:spPr>
          <a:xfrm>
            <a:off x="6474945" y="1821447"/>
            <a:ext cx="2459990" cy="13963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Avoid having your ego so close to your position that when your position falls, your ego goes with it.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Colin Powell</a:t>
            </a:r>
            <a:r>
              <a: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943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263019" y="425509"/>
            <a:ext cx="812498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" sz="40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4. Visible practices </a:t>
            </a:r>
            <a:r>
              <a:rPr lang="en" sz="2000" i="1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(cont’d)</a:t>
            </a:r>
            <a:endParaRPr lang="en" sz="2000" i="1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924681" y="1326735"/>
            <a:ext cx="729463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A4D26C24-0C6F-A94D-895E-F343C27B38B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B2D7E5-BC17-1143-B309-E5456FF94896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8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B610CD-4E1D-694D-99CC-F8337FCB1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7766" y="1378586"/>
            <a:ext cx="4313582" cy="352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08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354395" y="374721"/>
            <a:ext cx="812498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" sz="40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5. The tough side of pushback</a:t>
            </a:r>
            <a:endParaRPr lang="en" sz="4000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924681" y="1326735"/>
            <a:ext cx="729463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35"/>
          <p:cNvSpPr txBox="1"/>
          <p:nvPr/>
        </p:nvSpPr>
        <p:spPr>
          <a:xfrm>
            <a:off x="744617" y="1637075"/>
            <a:ext cx="5957058" cy="26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most challenging time for caring leaders occurs in the “Kinetic Zone”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Reassure those involved that your motives for seeking feedback are genuine (e.g., inquire &amp; persuade, listen &amp; learn, seek compromise, or collaborate on new path)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Acknowledge that the process of transforming pushback into progress is always messy but is worth the angst, energy, and effort</a:t>
            </a:r>
          </a:p>
        </p:txBody>
      </p: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A4D26C24-0C6F-A94D-895E-F343C27B38B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B2D7E5-BC17-1143-B309-E5456FF94896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9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8746A3-3CB9-EC4F-A10C-5F734D50E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745" y="1780245"/>
            <a:ext cx="1890389" cy="278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223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134199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91425" tIns="91425" rIns="91425" bIns="91425" anchor="t" anchorCtr="0">
        <a:spAutoFit/>
      </a:bodyPr>
      <a:lstStyle>
        <a:defPPr marL="342900" indent="-342900" algn="l">
          <a:lnSpc>
            <a:spcPct val="150000"/>
          </a:lnSpc>
          <a:buFont typeface="+mj-lt"/>
          <a:buAutoNum type="arabicPeriod"/>
          <a:defRPr b="1" dirty="0"/>
        </a:defPPr>
      </a:lstStyle>
    </a:txDef>
  </a:objectDefaults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507</Words>
  <Application>Microsoft Macintosh PowerPoint</Application>
  <PresentationFormat>On-screen Show (16:9)</PresentationFormat>
  <Paragraphs>81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Lato</vt:lpstr>
      <vt:lpstr>Playfair Display</vt:lpstr>
      <vt:lpstr>Playfair Display ExtraBold</vt:lpstr>
      <vt:lpstr>Playfair Display Medium</vt:lpstr>
      <vt:lpstr>Roboto</vt:lpstr>
      <vt:lpstr>Arial</vt:lpstr>
      <vt:lpstr>Calibri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46</cp:revision>
  <cp:lastPrinted>2022-07-17T20:50:45Z</cp:lastPrinted>
  <dcterms:modified xsi:type="dcterms:W3CDTF">2022-07-23T20:40:54Z</dcterms:modified>
</cp:coreProperties>
</file>