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13"/>
  </p:notesMasterIdLst>
  <p:sldIdLst>
    <p:sldId id="263" r:id="rId3"/>
    <p:sldId id="257" r:id="rId4"/>
    <p:sldId id="260" r:id="rId5"/>
    <p:sldId id="268" r:id="rId6"/>
    <p:sldId id="269" r:id="rId7"/>
    <p:sldId id="271" r:id="rId8"/>
    <p:sldId id="272" r:id="rId9"/>
    <p:sldId id="270" r:id="rId10"/>
    <p:sldId id="265" r:id="rId11"/>
    <p:sldId id="274"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4"/>
  </p:normalViewPr>
  <p:slideViewPr>
    <p:cSldViewPr snapToGrid="0">
      <p:cViewPr varScale="1">
        <p:scale>
          <a:sx n="159" d="100"/>
          <a:sy n="159" d="100"/>
        </p:scale>
        <p:origin x="496" y="1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79f10d246_2_1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4" name="Google Shape;204;g1379f10d246_2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79f10d24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1379f10d24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00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79f10d24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9" name="Google Shape;119;g1379f10d24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2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04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51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71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93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79f10d246_2_5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9" name="Google Shape;239;g1379f10d246_2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6"/>
        <p:cNvGrpSpPr/>
        <p:nvPr/>
      </p:nvGrpSpPr>
      <p:grpSpPr>
        <a:xfrm>
          <a:off x="0" y="0"/>
          <a:ext cx="0" cy="0"/>
          <a:chOff x="0" y="0"/>
          <a:chExt cx="0" cy="0"/>
        </a:xfrm>
      </p:grpSpPr>
      <p:sp>
        <p:nvSpPr>
          <p:cNvPr id="57" name="Google Shape;57;p14"/>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
        <p:nvSpPr>
          <p:cNvPr id="59" name="Google Shape;59;p15"/>
          <p:cNvSpPr>
            <a:spLocks noGrp="1"/>
          </p:cNvSpPr>
          <p:nvPr>
            <p:ph type="pic" idx="2"/>
          </p:nvPr>
        </p:nvSpPr>
        <p:spPr>
          <a:xfrm>
            <a:off x="1" y="0"/>
            <a:ext cx="4571999"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0"/>
        <p:cNvGrpSpPr/>
        <p:nvPr/>
      </p:nvGrpSpPr>
      <p:grpSpPr>
        <a:xfrm>
          <a:off x="0" y="0"/>
          <a:ext cx="0" cy="0"/>
          <a:chOff x="0" y="0"/>
          <a:chExt cx="0" cy="0"/>
        </a:xfrm>
      </p:grpSpPr>
      <p:sp>
        <p:nvSpPr>
          <p:cNvPr id="61" name="Google Shape;61;p16"/>
          <p:cNvSpPr>
            <a:spLocks noGrp="1"/>
          </p:cNvSpPr>
          <p:nvPr>
            <p:ph type="pic" idx="2"/>
          </p:nvPr>
        </p:nvSpPr>
        <p:spPr>
          <a:xfrm>
            <a:off x="1284515" y="722540"/>
            <a:ext cx="3287485" cy="3698421"/>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67"/>
        <p:cNvGrpSpPr/>
        <p:nvPr/>
      </p:nvGrpSpPr>
      <p:grpSpPr>
        <a:xfrm>
          <a:off x="0" y="0"/>
          <a:ext cx="0" cy="0"/>
          <a:chOff x="0" y="0"/>
          <a:chExt cx="0" cy="0"/>
        </a:xfrm>
      </p:grpSpPr>
      <p:sp>
        <p:nvSpPr>
          <p:cNvPr id="68" name="Google Shape;68;p20"/>
          <p:cNvSpPr>
            <a:spLocks noGrp="1"/>
          </p:cNvSpPr>
          <p:nvPr>
            <p:ph type="pic" idx="2"/>
          </p:nvPr>
        </p:nvSpPr>
        <p:spPr>
          <a:xfrm>
            <a:off x="0" y="2586038"/>
            <a:ext cx="9144000" cy="2557463"/>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69"/>
        <p:cNvGrpSpPr/>
        <p:nvPr/>
      </p:nvGrpSpPr>
      <p:grpSpPr>
        <a:xfrm>
          <a:off x="0" y="0"/>
          <a:ext cx="0" cy="0"/>
          <a:chOff x="0" y="0"/>
          <a:chExt cx="0" cy="0"/>
        </a:xfrm>
      </p:grpSpPr>
      <p:sp>
        <p:nvSpPr>
          <p:cNvPr id="70" name="Google Shape;70;p21"/>
          <p:cNvSpPr>
            <a:spLocks noGrp="1"/>
          </p:cNvSpPr>
          <p:nvPr>
            <p:ph type="pic" idx="2"/>
          </p:nvPr>
        </p:nvSpPr>
        <p:spPr>
          <a:xfrm>
            <a:off x="754420" y="0"/>
            <a:ext cx="3980866" cy="4376057"/>
          </a:xfrm>
          <a:prstGeom prst="roundRect">
            <a:avLst>
              <a:gd name="adj" fmla="val 0"/>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73"/>
        <p:cNvGrpSpPr/>
        <p:nvPr/>
      </p:nvGrpSpPr>
      <p:grpSpPr>
        <a:xfrm>
          <a:off x="0" y="0"/>
          <a:ext cx="0" cy="0"/>
          <a:chOff x="0" y="0"/>
          <a:chExt cx="0" cy="0"/>
        </a:xfrm>
      </p:grpSpPr>
      <p:sp>
        <p:nvSpPr>
          <p:cNvPr id="74" name="Google Shape;74;p23"/>
          <p:cNvSpPr>
            <a:spLocks noGrp="1"/>
          </p:cNvSpPr>
          <p:nvPr>
            <p:ph type="pic" idx="2"/>
          </p:nvPr>
        </p:nvSpPr>
        <p:spPr>
          <a:xfrm>
            <a:off x="698047" y="561499"/>
            <a:ext cx="3286125" cy="4020502"/>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75"/>
        <p:cNvGrpSpPr/>
        <p:nvPr/>
      </p:nvGrpSpPr>
      <p:grpSpPr>
        <a:xfrm>
          <a:off x="0" y="0"/>
          <a:ext cx="0" cy="0"/>
          <a:chOff x="0" y="0"/>
          <a:chExt cx="0" cy="0"/>
        </a:xfrm>
      </p:grpSpPr>
      <p:sp>
        <p:nvSpPr>
          <p:cNvPr id="76" name="Google Shape;76;p24"/>
          <p:cNvSpPr>
            <a:spLocks noGrp="1"/>
          </p:cNvSpPr>
          <p:nvPr>
            <p:ph type="pic" idx="2"/>
          </p:nvPr>
        </p:nvSpPr>
        <p:spPr>
          <a:xfrm>
            <a:off x="2316625" y="1287236"/>
            <a:ext cx="1977075" cy="2569029"/>
          </a:xfrm>
          <a:prstGeom prst="rect">
            <a:avLst/>
          </a:prstGeom>
          <a:noFill/>
          <a:ln>
            <a:noFill/>
          </a:ln>
        </p:spPr>
      </p:sp>
      <p:sp>
        <p:nvSpPr>
          <p:cNvPr id="77" name="Google Shape;77;p24"/>
          <p:cNvSpPr>
            <a:spLocks noGrp="1"/>
          </p:cNvSpPr>
          <p:nvPr>
            <p:ph type="pic" idx="3"/>
          </p:nvPr>
        </p:nvSpPr>
        <p:spPr>
          <a:xfrm>
            <a:off x="4824502" y="1287236"/>
            <a:ext cx="1977075" cy="256902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8_Blank">
  <p:cSld name="18_Blank">
    <p:spTree>
      <p:nvGrpSpPr>
        <p:cNvPr id="1" name="Shape 78"/>
        <p:cNvGrpSpPr/>
        <p:nvPr/>
      </p:nvGrpSpPr>
      <p:grpSpPr>
        <a:xfrm>
          <a:off x="0" y="0"/>
          <a:ext cx="0" cy="0"/>
          <a:chOff x="0" y="0"/>
          <a:chExt cx="0" cy="0"/>
        </a:xfrm>
      </p:grpSpPr>
      <p:sp>
        <p:nvSpPr>
          <p:cNvPr id="79" name="Google Shape;79;p25"/>
          <p:cNvSpPr>
            <a:spLocks noGrp="1"/>
          </p:cNvSpPr>
          <p:nvPr>
            <p:ph type="pic" idx="2"/>
          </p:nvPr>
        </p:nvSpPr>
        <p:spPr>
          <a:xfrm>
            <a:off x="1618367" y="1428751"/>
            <a:ext cx="1941263" cy="1600199"/>
          </a:xfrm>
          <a:prstGeom prst="rect">
            <a:avLst/>
          </a:prstGeom>
          <a:solidFill>
            <a:schemeClr val="lt1"/>
          </a:solidFill>
          <a:ln>
            <a:noFill/>
          </a:ln>
        </p:spPr>
      </p:sp>
      <p:sp>
        <p:nvSpPr>
          <p:cNvPr id="80" name="Google Shape;80;p25"/>
          <p:cNvSpPr>
            <a:spLocks noGrp="1"/>
          </p:cNvSpPr>
          <p:nvPr>
            <p:ph type="pic" idx="3"/>
          </p:nvPr>
        </p:nvSpPr>
        <p:spPr>
          <a:xfrm>
            <a:off x="3429000" y="1200152"/>
            <a:ext cx="2286000" cy="2090185"/>
          </a:xfrm>
          <a:prstGeom prst="rect">
            <a:avLst/>
          </a:prstGeom>
          <a:solidFill>
            <a:schemeClr val="lt1"/>
          </a:solidFill>
          <a:ln>
            <a:noFill/>
          </a:ln>
        </p:spPr>
      </p:sp>
      <p:sp>
        <p:nvSpPr>
          <p:cNvPr id="81" name="Google Shape;81;p25"/>
          <p:cNvSpPr>
            <a:spLocks noGrp="1"/>
          </p:cNvSpPr>
          <p:nvPr>
            <p:ph type="pic" idx="4"/>
          </p:nvPr>
        </p:nvSpPr>
        <p:spPr>
          <a:xfrm>
            <a:off x="5584373" y="1428751"/>
            <a:ext cx="1941263" cy="1600199"/>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82"/>
        <p:cNvGrpSpPr/>
        <p:nvPr/>
      </p:nvGrpSpPr>
      <p:grpSpPr>
        <a:xfrm>
          <a:off x="0" y="0"/>
          <a:ext cx="0" cy="0"/>
          <a:chOff x="0" y="0"/>
          <a:chExt cx="0" cy="0"/>
        </a:xfrm>
      </p:grpSpPr>
      <p:sp>
        <p:nvSpPr>
          <p:cNvPr id="83" name="Google Shape;83;p26"/>
          <p:cNvSpPr>
            <a:spLocks noGrp="1"/>
          </p:cNvSpPr>
          <p:nvPr>
            <p:ph type="pic" idx="2"/>
          </p:nvPr>
        </p:nvSpPr>
        <p:spPr>
          <a:xfrm>
            <a:off x="1129941" y="1323975"/>
            <a:ext cx="1470384" cy="3013107"/>
          </a:xfrm>
          <a:prstGeom prst="rect">
            <a:avLst/>
          </a:prstGeom>
          <a:noFill/>
          <a:ln>
            <a:noFill/>
          </a:ln>
        </p:spPr>
      </p:sp>
      <p:sp>
        <p:nvSpPr>
          <p:cNvPr id="84" name="Google Shape;84;p26"/>
          <p:cNvSpPr>
            <a:spLocks noGrp="1"/>
          </p:cNvSpPr>
          <p:nvPr>
            <p:ph type="pic" idx="3"/>
          </p:nvPr>
        </p:nvSpPr>
        <p:spPr>
          <a:xfrm>
            <a:off x="2394900" y="806418"/>
            <a:ext cx="1648463" cy="3530664"/>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85"/>
        <p:cNvGrpSpPr/>
        <p:nvPr/>
      </p:nvGrpSpPr>
      <p:grpSpPr>
        <a:xfrm>
          <a:off x="0" y="0"/>
          <a:ext cx="0" cy="0"/>
          <a:chOff x="0" y="0"/>
          <a:chExt cx="0" cy="0"/>
        </a:xfrm>
      </p:grpSpPr>
      <p:sp>
        <p:nvSpPr>
          <p:cNvPr id="86" name="Google Shape;86;p27"/>
          <p:cNvSpPr>
            <a:spLocks noGrp="1"/>
          </p:cNvSpPr>
          <p:nvPr>
            <p:ph type="pic" idx="2"/>
          </p:nvPr>
        </p:nvSpPr>
        <p:spPr>
          <a:xfrm>
            <a:off x="1079168" y="812569"/>
            <a:ext cx="2478711" cy="3518363"/>
          </a:xfrm>
          <a:prstGeom prst="roundRect">
            <a:avLst>
              <a:gd name="adj" fmla="val 2709"/>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87"/>
        <p:cNvGrpSpPr/>
        <p:nvPr/>
      </p:nvGrpSpPr>
      <p:grpSpPr>
        <a:xfrm>
          <a:off x="0" y="0"/>
          <a:ext cx="0" cy="0"/>
          <a:chOff x="0" y="0"/>
          <a:chExt cx="0" cy="0"/>
        </a:xfrm>
      </p:grpSpPr>
      <p:pic>
        <p:nvPicPr>
          <p:cNvPr id="88" name="Google Shape;88;p28"/>
          <p:cNvPicPr preferRelativeResize="0"/>
          <p:nvPr/>
        </p:nvPicPr>
        <p:blipFill rotWithShape="1">
          <a:blip r:embed="rId2">
            <a:alphaModFix/>
          </a:blip>
          <a:srcRect/>
          <a:stretch/>
        </p:blipFill>
        <p:spPr>
          <a:xfrm>
            <a:off x="4004015" y="1246313"/>
            <a:ext cx="4758986" cy="2650875"/>
          </a:xfrm>
          <a:prstGeom prst="rect">
            <a:avLst/>
          </a:prstGeom>
          <a:noFill/>
          <a:ln>
            <a:noFill/>
          </a:ln>
        </p:spPr>
      </p:pic>
      <p:sp>
        <p:nvSpPr>
          <p:cNvPr id="89" name="Google Shape;89;p28"/>
          <p:cNvSpPr>
            <a:spLocks noGrp="1"/>
          </p:cNvSpPr>
          <p:nvPr>
            <p:ph type="pic" idx="2"/>
          </p:nvPr>
        </p:nvSpPr>
        <p:spPr>
          <a:xfrm>
            <a:off x="4692094" y="1408514"/>
            <a:ext cx="3367701" cy="215896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6"/>
        <p:cNvGrpSpPr/>
        <p:nvPr/>
      </p:nvGrpSpPr>
      <p:grpSpPr>
        <a:xfrm>
          <a:off x="0" y="0"/>
          <a:ext cx="0" cy="0"/>
          <a:chOff x="0" y="0"/>
          <a:chExt cx="0" cy="0"/>
        </a:xfrm>
      </p:grpSpPr>
      <p:sp>
        <p:nvSpPr>
          <p:cNvPr id="107" name="Google Shape;107;p30"/>
          <p:cNvSpPr>
            <a:spLocks noGrp="1"/>
          </p:cNvSpPr>
          <p:nvPr>
            <p:ph type="pic" idx="2"/>
          </p:nvPr>
        </p:nvSpPr>
        <p:spPr>
          <a:xfrm>
            <a:off x="0" y="1063823"/>
            <a:ext cx="9144000" cy="3015853"/>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6.tiff"/><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8"/>
          <p:cNvPicPr preferRelativeResize="0"/>
          <p:nvPr/>
        </p:nvPicPr>
        <p:blipFill rotWithShape="1">
          <a:blip r:embed="rId3">
            <a:alphaModFix/>
          </a:blip>
          <a:srcRect t="15200" b="723"/>
          <a:stretch/>
        </p:blipFill>
        <p:spPr>
          <a:xfrm>
            <a:off x="0" y="-205244"/>
            <a:ext cx="9144000" cy="5143500"/>
          </a:xfrm>
          <a:prstGeom prst="rect">
            <a:avLst/>
          </a:prstGeom>
          <a:noFill/>
          <a:ln>
            <a:noFill/>
          </a:ln>
        </p:spPr>
      </p:pic>
      <p:sp>
        <p:nvSpPr>
          <p:cNvPr id="207" name="Google Shape;207;p38"/>
          <p:cNvSpPr txBox="1"/>
          <p:nvPr/>
        </p:nvSpPr>
        <p:spPr>
          <a:xfrm>
            <a:off x="497400" y="388606"/>
            <a:ext cx="7942800" cy="1977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0000" dirty="0">
                <a:solidFill>
                  <a:srgbClr val="A8A9AA"/>
                </a:solidFill>
                <a:latin typeface="Playfair Display ExtraBold"/>
                <a:ea typeface="Playfair Display ExtraBold"/>
                <a:cs typeface="Playfair Display ExtraBold"/>
                <a:sym typeface="Playfair Display ExtraBold"/>
              </a:rPr>
              <a:t>“</a:t>
            </a:r>
            <a:endParaRPr sz="2400" dirty="0">
              <a:solidFill>
                <a:srgbClr val="A8A9AA"/>
              </a:solidFill>
              <a:latin typeface="Lato"/>
              <a:ea typeface="Lato"/>
              <a:cs typeface="Lato"/>
              <a:sym typeface="Lato"/>
            </a:endParaRPr>
          </a:p>
          <a:p>
            <a:pPr marL="0" marR="0" lvl="0" indent="0" algn="l" rtl="0">
              <a:spcBef>
                <a:spcPts val="0"/>
              </a:spcBef>
              <a:spcAft>
                <a:spcPts val="0"/>
              </a:spcAft>
              <a:buNone/>
            </a:pPr>
            <a:endParaRPr sz="2400" dirty="0">
              <a:solidFill>
                <a:schemeClr val="dk1"/>
              </a:solidFill>
              <a:latin typeface="Lato"/>
              <a:ea typeface="Lato"/>
              <a:cs typeface="Lato"/>
              <a:sym typeface="Lato"/>
            </a:endParaRPr>
          </a:p>
        </p:txBody>
      </p:sp>
      <p:cxnSp>
        <p:nvCxnSpPr>
          <p:cNvPr id="208" name="Google Shape;208;p38"/>
          <p:cNvCxnSpPr/>
          <p:nvPr/>
        </p:nvCxnSpPr>
        <p:spPr>
          <a:xfrm>
            <a:off x="911925" y="3117859"/>
            <a:ext cx="7320000" cy="0"/>
          </a:xfrm>
          <a:prstGeom prst="straightConnector1">
            <a:avLst/>
          </a:prstGeom>
          <a:noFill/>
          <a:ln w="28575" cap="flat" cmpd="sng">
            <a:solidFill>
              <a:schemeClr val="accent3"/>
            </a:solidFill>
            <a:prstDash val="solid"/>
            <a:miter lim="800000"/>
            <a:headEnd type="none" w="sm" len="sm"/>
            <a:tailEnd type="none" w="sm" len="sm"/>
          </a:ln>
        </p:spPr>
      </p:cxnSp>
      <p:sp>
        <p:nvSpPr>
          <p:cNvPr id="209" name="Google Shape;209;p38"/>
          <p:cNvSpPr txBox="1"/>
          <p:nvPr/>
        </p:nvSpPr>
        <p:spPr>
          <a:xfrm>
            <a:off x="1294425" y="3712697"/>
            <a:ext cx="7320000" cy="315441"/>
          </a:xfrm>
          <a:prstGeom prst="rect">
            <a:avLst/>
          </a:prstGeom>
          <a:noFill/>
          <a:ln>
            <a:noFill/>
          </a:ln>
        </p:spPr>
        <p:txBody>
          <a:bodyPr spcFirstLastPara="1" wrap="square" lIns="68575" tIns="34275" rIns="68575" bIns="34275" anchor="t" anchorCtr="0">
            <a:spAutoFit/>
          </a:bodyPr>
          <a:lstStyle/>
          <a:p>
            <a:pPr algn="ctr"/>
            <a:r>
              <a:rPr lang="en-US" sz="1600" b="1" dirty="0"/>
              <a:t>- </a:t>
            </a:r>
            <a:r>
              <a:rPr lang="en-US" sz="1600" dirty="0"/>
              <a:t>Sir Winston Churchill</a:t>
            </a:r>
            <a:endParaRPr lang="en-US" sz="1600" b="1" dirty="0"/>
          </a:p>
        </p:txBody>
      </p:sp>
      <p:sp>
        <p:nvSpPr>
          <p:cNvPr id="210" name="Google Shape;210;p38"/>
          <p:cNvSpPr txBox="1"/>
          <p:nvPr/>
        </p:nvSpPr>
        <p:spPr>
          <a:xfrm>
            <a:off x="570963" y="1180840"/>
            <a:ext cx="7736400" cy="1908184"/>
          </a:xfrm>
          <a:prstGeom prst="rect">
            <a:avLst/>
          </a:prstGeom>
          <a:noFill/>
          <a:ln>
            <a:noFill/>
          </a:ln>
        </p:spPr>
        <p:txBody>
          <a:bodyPr spcFirstLastPara="1" wrap="square" lIns="91425" tIns="91425" rIns="91425" bIns="91425" anchor="t" anchorCtr="0">
            <a:spAutoFit/>
          </a:bodyPr>
          <a:lstStyle/>
          <a:p>
            <a:r>
              <a:rPr lang="en-US" sz="1600" i="1" dirty="0"/>
              <a:t>What is the use of living, if it be not to strive for noble cause and to make this muddled world a better place for those who will live in it after we are gone?  How else can we put ourselves in harmonious relation with the great verities and consolations of the infinite and the eternal?  And I avow my faith that we are marching towards better days. Humanity will not be cast down.  We are going on—swinging bravely forward along the grand high road—and already behind the distant mountains is the promise of the sun.</a:t>
            </a:r>
            <a:r>
              <a:rPr lang="en-US" sz="1600" dirty="0"/>
              <a:t>  </a:t>
            </a:r>
          </a:p>
        </p:txBody>
      </p:sp>
      <p:pic>
        <p:nvPicPr>
          <p:cNvPr id="7" name="Google Shape;113;p31">
            <a:extLst>
              <a:ext uri="{FF2B5EF4-FFF2-40B4-BE49-F238E27FC236}">
                <a16:creationId xmlns:a16="http://schemas.microsoft.com/office/drawing/2014/main" id="{ABBDEFA0-BA7C-7049-AC86-0D8449BD029F}"/>
              </a:ext>
            </a:extLst>
          </p:cNvPr>
          <p:cNvPicPr preferRelativeResize="0">
            <a:picLocks/>
          </p:cNvPicPr>
          <p:nvPr/>
        </p:nvPicPr>
        <p:blipFill rotWithShape="1">
          <a:blip r:embed="rId4">
            <a:alphaModFix/>
          </a:blip>
          <a:srcRect l="28411" t="14285" r="23067" b="12060"/>
          <a:stretch/>
        </p:blipFill>
        <p:spPr>
          <a:xfrm>
            <a:off x="8221394" y="80870"/>
            <a:ext cx="786063" cy="1114926"/>
          </a:xfrm>
          <a:prstGeom prst="rect">
            <a:avLst/>
          </a:prstGeom>
          <a:noFill/>
          <a:ln>
            <a:noFill/>
          </a:ln>
        </p:spPr>
      </p:pic>
      <p:sp>
        <p:nvSpPr>
          <p:cNvPr id="9" name="TextBox 8">
            <a:extLst>
              <a:ext uri="{FF2B5EF4-FFF2-40B4-BE49-F238E27FC236}">
                <a16:creationId xmlns:a16="http://schemas.microsoft.com/office/drawing/2014/main" id="{A3FD7771-99C3-4441-BD70-2DA29A485075}"/>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a:t>
            </a:fld>
            <a:endParaRPr lang="en-US" b="1" dirty="0">
              <a:solidFill>
                <a:schemeClr val="accent3">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2"/>
          <p:cNvSpPr txBox="1"/>
          <p:nvPr/>
        </p:nvSpPr>
        <p:spPr>
          <a:xfrm>
            <a:off x="4499750" y="881881"/>
            <a:ext cx="4307365" cy="742200"/>
          </a:xfrm>
          <a:prstGeom prst="rect">
            <a:avLst/>
          </a:prstGeom>
          <a:noFill/>
          <a:ln>
            <a:noFill/>
          </a:ln>
        </p:spPr>
        <p:txBody>
          <a:bodyPr spcFirstLastPara="1" wrap="square" lIns="68575" tIns="34275" rIns="68575" bIns="34275" anchor="ctr" anchorCtr="0">
            <a:noAutofit/>
          </a:bodyPr>
          <a:lstStyle/>
          <a:p>
            <a:pPr marL="342900" lvl="1"/>
            <a:r>
              <a:rPr lang="en-US" sz="4400" dirty="0">
                <a:solidFill>
                  <a:schemeClr val="dk1"/>
                </a:solidFill>
                <a:latin typeface="Playfair Display Medium"/>
                <a:ea typeface="Playfair Display Medium"/>
                <a:cs typeface="Playfair Display Medium"/>
                <a:sym typeface="Playfair Display Medium"/>
              </a:rPr>
              <a:t>Visit the website</a:t>
            </a:r>
            <a:endParaRPr lang="en-US" sz="4400" dirty="0">
              <a:latin typeface="Playfair Display Medium"/>
              <a:ea typeface="Playfair Display Medium"/>
              <a:cs typeface="Playfair Display Medium"/>
              <a:sym typeface="Playfair Display Medium"/>
            </a:endParaRPr>
          </a:p>
        </p:txBody>
      </p:sp>
      <p:cxnSp>
        <p:nvCxnSpPr>
          <p:cNvPr id="122" name="Google Shape;122;p32"/>
          <p:cNvCxnSpPr>
            <a:cxnSpLocks/>
          </p:cNvCxnSpPr>
          <p:nvPr/>
        </p:nvCxnSpPr>
        <p:spPr>
          <a:xfrm>
            <a:off x="5163526" y="1749663"/>
            <a:ext cx="3154306" cy="0"/>
          </a:xfrm>
          <a:prstGeom prst="straightConnector1">
            <a:avLst/>
          </a:prstGeom>
          <a:noFill/>
          <a:ln w="57150" cap="flat" cmpd="sng">
            <a:solidFill>
              <a:schemeClr val="accent3"/>
            </a:solidFill>
            <a:prstDash val="solid"/>
            <a:miter lim="800000"/>
            <a:headEnd type="none" w="sm" len="sm"/>
            <a:tailEnd type="none" w="sm" len="sm"/>
          </a:ln>
        </p:spPr>
      </p:cxnSp>
      <p:pic>
        <p:nvPicPr>
          <p:cNvPr id="123" name="Google Shape;123;p32"/>
          <p:cNvPicPr preferRelativeResize="0">
            <a:picLocks noGrp="1"/>
          </p:cNvPicPr>
          <p:nvPr>
            <p:ph type="pic" idx="2"/>
          </p:nvPr>
        </p:nvPicPr>
        <p:blipFill rotWithShape="1">
          <a:blip r:embed="rId3">
            <a:alphaModFix/>
          </a:blip>
          <a:srcRect l="5555" r="5555"/>
          <a:stretch/>
        </p:blipFill>
        <p:spPr>
          <a:xfrm>
            <a:off x="-16329" y="5018"/>
            <a:ext cx="4572019" cy="5143500"/>
          </a:xfrm>
          <a:prstGeom prst="rect">
            <a:avLst/>
          </a:prstGeom>
          <a:noFill/>
          <a:ln>
            <a:noFill/>
          </a:ln>
        </p:spPr>
      </p:pic>
      <p:sp>
        <p:nvSpPr>
          <p:cNvPr id="124" name="Google Shape;124;p32"/>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err="1">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TextBox 1">
            <a:extLst>
              <a:ext uri="{FF2B5EF4-FFF2-40B4-BE49-F238E27FC236}">
                <a16:creationId xmlns:a16="http://schemas.microsoft.com/office/drawing/2014/main" id="{B7CCD7D2-246B-F94B-BD36-CA466C534328}"/>
              </a:ext>
            </a:extLst>
          </p:cNvPr>
          <p:cNvSpPr txBox="1"/>
          <p:nvPr/>
        </p:nvSpPr>
        <p:spPr>
          <a:xfrm>
            <a:off x="160422" y="4673765"/>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10</a:t>
            </a:fld>
            <a:endParaRPr lang="en-US" b="1" dirty="0">
              <a:solidFill>
                <a:schemeClr val="accent3">
                  <a:lumMod val="60000"/>
                  <a:lumOff val="40000"/>
                </a:schemeClr>
              </a:solidFill>
            </a:endParaRPr>
          </a:p>
        </p:txBody>
      </p:sp>
      <p:sp>
        <p:nvSpPr>
          <p:cNvPr id="22" name="Google Shape;250;p41">
            <a:extLst>
              <a:ext uri="{FF2B5EF4-FFF2-40B4-BE49-F238E27FC236}">
                <a16:creationId xmlns:a16="http://schemas.microsoft.com/office/drawing/2014/main" id="{7D8BD88C-38BB-D344-9062-4983F3C0C777}"/>
              </a:ext>
            </a:extLst>
          </p:cNvPr>
          <p:cNvSpPr/>
          <p:nvPr/>
        </p:nvSpPr>
        <p:spPr>
          <a:xfrm>
            <a:off x="5412179" y="1832850"/>
            <a:ext cx="2835000" cy="738900"/>
          </a:xfrm>
          <a:prstGeom prst="rect">
            <a:avLst/>
          </a:prstGeom>
          <a:noFill/>
          <a:ln>
            <a:noFill/>
          </a:ln>
        </p:spPr>
        <p:txBody>
          <a:bodyPr spcFirstLastPara="1" wrap="square" lIns="68575" tIns="34275" rIns="68575" bIns="34275" anchor="t" anchorCtr="0">
            <a:noAutofit/>
          </a:bodyPr>
          <a:lstStyle/>
          <a:p>
            <a:pPr marL="0" marR="0" lvl="0" indent="0" algn="just" rtl="0">
              <a:lnSpc>
                <a:spcPct val="150000"/>
              </a:lnSpc>
              <a:spcBef>
                <a:spcPts val="0"/>
              </a:spcBef>
              <a:spcAft>
                <a:spcPts val="0"/>
              </a:spcAft>
              <a:buNone/>
            </a:pPr>
            <a:r>
              <a:rPr lang="en" sz="2000" b="1" dirty="0" err="1">
                <a:solidFill>
                  <a:srgbClr val="3F3F3F"/>
                </a:solidFill>
                <a:latin typeface="Lato"/>
                <a:ea typeface="Lato"/>
                <a:cs typeface="Lato"/>
                <a:sym typeface="Lato"/>
              </a:rPr>
              <a:t>LeadingWithCare.Net</a:t>
            </a:r>
            <a:endParaRPr sz="2000" b="1" dirty="0"/>
          </a:p>
        </p:txBody>
      </p:sp>
      <p:sp>
        <p:nvSpPr>
          <p:cNvPr id="25" name="Google Shape;251;p41">
            <a:extLst>
              <a:ext uri="{FF2B5EF4-FFF2-40B4-BE49-F238E27FC236}">
                <a16:creationId xmlns:a16="http://schemas.microsoft.com/office/drawing/2014/main" id="{74705EBB-8633-4B47-90DD-6AD5B32B1E6E}"/>
              </a:ext>
            </a:extLst>
          </p:cNvPr>
          <p:cNvSpPr/>
          <p:nvPr/>
        </p:nvSpPr>
        <p:spPr>
          <a:xfrm>
            <a:off x="5502722" y="2863556"/>
            <a:ext cx="3450899" cy="346823"/>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Self-Tests </a:t>
            </a:r>
            <a:r>
              <a:rPr lang="en" dirty="0">
                <a:solidFill>
                  <a:srgbClr val="3F3F3F"/>
                </a:solidFill>
                <a:latin typeface="Lato"/>
                <a:ea typeface="Lato"/>
                <a:cs typeface="Lato"/>
                <a:sym typeface="Lato"/>
              </a:rPr>
              <a:t>(check your understanding)</a:t>
            </a:r>
            <a:endParaRPr dirty="0">
              <a:solidFill>
                <a:srgbClr val="3F3F3F"/>
              </a:solidFill>
              <a:latin typeface="Lato"/>
              <a:ea typeface="Lato"/>
              <a:cs typeface="Lato"/>
              <a:sym typeface="Lato"/>
            </a:endParaRPr>
          </a:p>
        </p:txBody>
      </p:sp>
      <p:sp>
        <p:nvSpPr>
          <p:cNvPr id="26" name="Google Shape;253;p41">
            <a:extLst>
              <a:ext uri="{FF2B5EF4-FFF2-40B4-BE49-F238E27FC236}">
                <a16:creationId xmlns:a16="http://schemas.microsoft.com/office/drawing/2014/main" id="{8654AD8D-8F2B-DD4A-A9F6-460A7A71BEB2}"/>
              </a:ext>
            </a:extLst>
          </p:cNvPr>
          <p:cNvSpPr/>
          <p:nvPr/>
        </p:nvSpPr>
        <p:spPr>
          <a:xfrm>
            <a:off x="5476530" y="3258010"/>
            <a:ext cx="3171341" cy="364748"/>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Discussions Questions </a:t>
            </a:r>
            <a:r>
              <a:rPr lang="en" dirty="0">
                <a:solidFill>
                  <a:srgbClr val="3F3F3F"/>
                </a:solidFill>
                <a:latin typeface="Lato"/>
                <a:ea typeface="Lato"/>
                <a:cs typeface="Lato"/>
                <a:sym typeface="Lato"/>
              </a:rPr>
              <a:t>(expand your knowledge)</a:t>
            </a:r>
            <a:endParaRPr dirty="0">
              <a:solidFill>
                <a:srgbClr val="3F3F3F"/>
              </a:solidFill>
              <a:latin typeface="Lato"/>
              <a:ea typeface="Lato"/>
              <a:cs typeface="Lato"/>
              <a:sym typeface="Lato"/>
            </a:endParaRPr>
          </a:p>
        </p:txBody>
      </p:sp>
      <p:sp>
        <p:nvSpPr>
          <p:cNvPr id="27" name="Google Shape;255;p41">
            <a:extLst>
              <a:ext uri="{FF2B5EF4-FFF2-40B4-BE49-F238E27FC236}">
                <a16:creationId xmlns:a16="http://schemas.microsoft.com/office/drawing/2014/main" id="{FFFC0F9C-62FE-194A-A0B3-C0E8A1177CD2}"/>
              </a:ext>
            </a:extLst>
          </p:cNvPr>
          <p:cNvSpPr/>
          <p:nvPr/>
        </p:nvSpPr>
        <p:spPr>
          <a:xfrm>
            <a:off x="5444354" y="3851679"/>
            <a:ext cx="3235692" cy="517858"/>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Self-Assessments </a:t>
            </a:r>
            <a:r>
              <a:rPr lang="en" dirty="0">
                <a:solidFill>
                  <a:srgbClr val="3F3F3F"/>
                </a:solidFill>
                <a:latin typeface="Lato"/>
                <a:ea typeface="Lato"/>
                <a:cs typeface="Lato"/>
                <a:sym typeface="Lato"/>
              </a:rPr>
              <a:t>(create a personal development plan)</a:t>
            </a:r>
            <a:endParaRPr dirty="0">
              <a:solidFill>
                <a:srgbClr val="3F3F3F"/>
              </a:solidFill>
              <a:latin typeface="Lato"/>
              <a:ea typeface="Lato"/>
              <a:cs typeface="Lato"/>
              <a:sym typeface="Lato"/>
            </a:endParaRPr>
          </a:p>
        </p:txBody>
      </p:sp>
      <p:sp>
        <p:nvSpPr>
          <p:cNvPr id="28" name="Google Shape;252;p41">
            <a:extLst>
              <a:ext uri="{FF2B5EF4-FFF2-40B4-BE49-F238E27FC236}">
                <a16:creationId xmlns:a16="http://schemas.microsoft.com/office/drawing/2014/main" id="{5E78E7F3-1080-0C4A-BB27-B0AD18AF796D}"/>
              </a:ext>
            </a:extLst>
          </p:cNvPr>
          <p:cNvSpPr/>
          <p:nvPr/>
        </p:nvSpPr>
        <p:spPr>
          <a:xfrm>
            <a:off x="5226650" y="2952325"/>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
        <p:nvSpPr>
          <p:cNvPr id="31" name="Google Shape;252;p41">
            <a:extLst>
              <a:ext uri="{FF2B5EF4-FFF2-40B4-BE49-F238E27FC236}">
                <a16:creationId xmlns:a16="http://schemas.microsoft.com/office/drawing/2014/main" id="{0300ECF8-788B-A34C-A018-3F2746950437}"/>
              </a:ext>
            </a:extLst>
          </p:cNvPr>
          <p:cNvSpPr/>
          <p:nvPr/>
        </p:nvSpPr>
        <p:spPr>
          <a:xfrm>
            <a:off x="5226650" y="3323480"/>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
        <p:nvSpPr>
          <p:cNvPr id="32" name="Google Shape;252;p41">
            <a:extLst>
              <a:ext uri="{FF2B5EF4-FFF2-40B4-BE49-F238E27FC236}">
                <a16:creationId xmlns:a16="http://schemas.microsoft.com/office/drawing/2014/main" id="{AC6D3BD4-707E-7549-83AE-10F50D6AAE29}"/>
              </a:ext>
            </a:extLst>
          </p:cNvPr>
          <p:cNvSpPr/>
          <p:nvPr/>
        </p:nvSpPr>
        <p:spPr>
          <a:xfrm>
            <a:off x="5207805" y="3878556"/>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85106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32"/>
          <p:cNvSpPr txBox="1"/>
          <p:nvPr/>
        </p:nvSpPr>
        <p:spPr>
          <a:xfrm>
            <a:off x="4165796" y="830456"/>
            <a:ext cx="4114200" cy="1191823"/>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3600" dirty="0">
                <a:solidFill>
                  <a:schemeClr val="dk1"/>
                </a:solidFill>
                <a:latin typeface="Playfair Display Medium"/>
                <a:ea typeface="Playfair Display Medium"/>
                <a:cs typeface="Playfair Display Medium"/>
                <a:sym typeface="Playfair Display Medium"/>
              </a:rPr>
              <a:t>Agenda: Progress</a:t>
            </a:r>
            <a:endParaRPr sz="3600" dirty="0">
              <a:latin typeface="Playfair Display Medium"/>
              <a:ea typeface="Playfair Display Medium"/>
              <a:cs typeface="Playfair Display Medium"/>
              <a:sym typeface="Playfair Display Medium"/>
            </a:endParaRPr>
          </a:p>
        </p:txBody>
      </p:sp>
      <p:cxnSp>
        <p:nvCxnSpPr>
          <p:cNvPr id="122" name="Google Shape;122;p32"/>
          <p:cNvCxnSpPr/>
          <p:nvPr/>
        </p:nvCxnSpPr>
        <p:spPr>
          <a:xfrm>
            <a:off x="4639898" y="1920850"/>
            <a:ext cx="2385900" cy="0"/>
          </a:xfrm>
          <a:prstGeom prst="straightConnector1">
            <a:avLst/>
          </a:prstGeom>
          <a:noFill/>
          <a:ln w="57150" cap="flat" cmpd="sng">
            <a:solidFill>
              <a:schemeClr val="accent3"/>
            </a:solidFill>
            <a:prstDash val="solid"/>
            <a:miter lim="800000"/>
            <a:headEnd type="none" w="sm" len="sm"/>
            <a:tailEnd type="none" w="sm" len="sm"/>
          </a:ln>
        </p:spPr>
      </p:cxnSp>
      <p:pic>
        <p:nvPicPr>
          <p:cNvPr id="123" name="Google Shape;123;p32"/>
          <p:cNvPicPr preferRelativeResize="0">
            <a:picLocks noGrp="1"/>
          </p:cNvPicPr>
          <p:nvPr>
            <p:ph type="pic" idx="2"/>
          </p:nvPr>
        </p:nvPicPr>
        <p:blipFill rotWithShape="1">
          <a:blip r:embed="rId3">
            <a:alphaModFix/>
          </a:blip>
          <a:srcRect l="5555" r="5555"/>
          <a:stretch/>
        </p:blipFill>
        <p:spPr>
          <a:xfrm>
            <a:off x="14906" y="14222"/>
            <a:ext cx="4572019" cy="5143500"/>
          </a:xfrm>
          <a:prstGeom prst="rect">
            <a:avLst/>
          </a:prstGeom>
          <a:noFill/>
          <a:ln>
            <a:noFill/>
          </a:ln>
        </p:spPr>
      </p:pic>
      <p:sp>
        <p:nvSpPr>
          <p:cNvPr id="124" name="Google Shape;124;p32"/>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grpSp>
        <p:nvGrpSpPr>
          <p:cNvPr id="125" name="Google Shape;125;p32"/>
          <p:cNvGrpSpPr/>
          <p:nvPr/>
        </p:nvGrpSpPr>
        <p:grpSpPr>
          <a:xfrm>
            <a:off x="4873055" y="2285972"/>
            <a:ext cx="3943615" cy="300000"/>
            <a:chOff x="5254055" y="2362172"/>
            <a:chExt cx="3323755" cy="300000"/>
          </a:xfrm>
        </p:grpSpPr>
        <p:sp>
          <p:nvSpPr>
            <p:cNvPr id="126" name="Google Shape;126;p32"/>
            <p:cNvSpPr/>
            <p:nvPr/>
          </p:nvSpPr>
          <p:spPr>
            <a:xfrm>
              <a:off x="5559048" y="2362172"/>
              <a:ext cx="3018762" cy="300000"/>
            </a:xfrm>
            <a:prstGeom prst="rect">
              <a:avLst/>
            </a:prstGeom>
            <a:noFill/>
            <a:ln>
              <a:noFill/>
            </a:ln>
          </p:spPr>
          <p:txBody>
            <a:bodyPr spcFirstLastPara="1" wrap="square" lIns="68575" tIns="34275" rIns="68575" bIns="34275" anchor="t" anchorCtr="0">
              <a:noAutofit/>
            </a:bodyPr>
            <a:lstStyle/>
            <a:p>
              <a:pPr marL="0" lvl="0" indent="0" rtl="0">
                <a:lnSpc>
                  <a:spcPct val="150000"/>
                </a:lnSpc>
                <a:spcBef>
                  <a:spcPts val="0"/>
                </a:spcBef>
                <a:spcAft>
                  <a:spcPts val="0"/>
                </a:spcAft>
                <a:buClr>
                  <a:schemeClr val="dk1"/>
                </a:buClr>
                <a:buFont typeface="Arial"/>
                <a:buNone/>
              </a:pPr>
              <a:r>
                <a:rPr lang="en" dirty="0">
                  <a:solidFill>
                    <a:srgbClr val="3F3F3F"/>
                  </a:solidFill>
                  <a:latin typeface="Lato"/>
                  <a:ea typeface="Lato"/>
                  <a:cs typeface="Lato"/>
                  <a:sym typeface="Lato"/>
                </a:rPr>
                <a:t>What is progress? </a:t>
              </a:r>
              <a:endParaRPr dirty="0">
                <a:solidFill>
                  <a:srgbClr val="3F3F3F"/>
                </a:solidFill>
                <a:latin typeface="Lato"/>
                <a:ea typeface="Lato"/>
                <a:cs typeface="Lato"/>
                <a:sym typeface="Lato"/>
              </a:endParaRPr>
            </a:p>
          </p:txBody>
        </p:sp>
        <p:sp>
          <p:nvSpPr>
            <p:cNvPr id="127" name="Google Shape;127;p32"/>
            <p:cNvSpPr/>
            <p:nvPr/>
          </p:nvSpPr>
          <p:spPr>
            <a:xfrm>
              <a:off x="5254055" y="2437288"/>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28" name="Google Shape;128;p32"/>
          <p:cNvGrpSpPr/>
          <p:nvPr/>
        </p:nvGrpSpPr>
        <p:grpSpPr>
          <a:xfrm>
            <a:off x="4873053" y="2769675"/>
            <a:ext cx="4114200" cy="300000"/>
            <a:chOff x="5254054" y="2783256"/>
            <a:chExt cx="3074922" cy="300000"/>
          </a:xfrm>
        </p:grpSpPr>
        <p:sp>
          <p:nvSpPr>
            <p:cNvPr id="129" name="Google Shape;129;p32"/>
            <p:cNvSpPr/>
            <p:nvPr/>
          </p:nvSpPr>
          <p:spPr>
            <a:xfrm>
              <a:off x="5547976" y="2783256"/>
              <a:ext cx="2781000" cy="300000"/>
            </a:xfrm>
            <a:prstGeom prst="rect">
              <a:avLst/>
            </a:prstGeom>
            <a:noFill/>
            <a:ln>
              <a:noFill/>
            </a:ln>
          </p:spPr>
          <p:txBody>
            <a:bodyPr spcFirstLastPara="1" wrap="square" lIns="68575" tIns="34275" rIns="68575" bIns="34275" anchor="t" anchorCtr="0">
              <a:noAutofit/>
            </a:bodyPr>
            <a:lstStyle/>
            <a:p>
              <a:pPr marL="0" lvl="0" indent="0" algn="just" rtl="0">
                <a:spcBef>
                  <a:spcPts val="0"/>
                </a:spcBef>
                <a:spcAft>
                  <a:spcPts val="0"/>
                </a:spcAft>
                <a:buClr>
                  <a:schemeClr val="dk1"/>
                </a:buClr>
                <a:buFont typeface="Arial"/>
                <a:buNone/>
              </a:pPr>
              <a:r>
                <a:rPr lang="en" dirty="0">
                  <a:solidFill>
                    <a:srgbClr val="3F3F3F"/>
                  </a:solidFill>
                  <a:latin typeface="Lato"/>
                  <a:ea typeface="Lato"/>
                  <a:cs typeface="Lato"/>
                  <a:sym typeface="Lato"/>
                </a:rPr>
                <a:t>The caring leader’s core challenge</a:t>
              </a:r>
              <a:endParaRPr dirty="0">
                <a:solidFill>
                  <a:srgbClr val="3F3F3F"/>
                </a:solidFill>
                <a:latin typeface="Lato"/>
                <a:ea typeface="Lato"/>
                <a:cs typeface="Lato"/>
                <a:sym typeface="Lato"/>
              </a:endParaRPr>
            </a:p>
          </p:txBody>
        </p:sp>
        <p:sp>
          <p:nvSpPr>
            <p:cNvPr id="130" name="Google Shape;130;p32"/>
            <p:cNvSpPr/>
            <p:nvPr/>
          </p:nvSpPr>
          <p:spPr>
            <a:xfrm>
              <a:off x="5254054" y="2801207"/>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31" name="Google Shape;131;p32"/>
          <p:cNvGrpSpPr/>
          <p:nvPr/>
        </p:nvGrpSpPr>
        <p:grpSpPr>
          <a:xfrm>
            <a:off x="4873055" y="3196225"/>
            <a:ext cx="3852656" cy="300000"/>
            <a:chOff x="5254055" y="3134401"/>
            <a:chExt cx="3129221" cy="300000"/>
          </a:xfrm>
        </p:grpSpPr>
        <p:sp>
          <p:nvSpPr>
            <p:cNvPr id="132" name="Google Shape;132;p32"/>
            <p:cNvSpPr/>
            <p:nvPr/>
          </p:nvSpPr>
          <p:spPr>
            <a:xfrm>
              <a:off x="5547976" y="3134401"/>
              <a:ext cx="2835300" cy="300000"/>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dirty="0">
                  <a:solidFill>
                    <a:srgbClr val="3F3F3F"/>
                  </a:solidFill>
                  <a:latin typeface="Lato"/>
                  <a:ea typeface="Lato"/>
                  <a:cs typeface="Lato"/>
                  <a:sym typeface="Lato"/>
                </a:rPr>
                <a:t>Why is there a tug of war between exploring and refining?</a:t>
              </a:r>
            </a:p>
          </p:txBody>
        </p:sp>
        <p:sp>
          <p:nvSpPr>
            <p:cNvPr id="133" name="Google Shape;133;p32"/>
            <p:cNvSpPr/>
            <p:nvPr/>
          </p:nvSpPr>
          <p:spPr>
            <a:xfrm>
              <a:off x="5254055" y="3152340"/>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34" name="Google Shape;134;p32"/>
          <p:cNvGrpSpPr/>
          <p:nvPr/>
        </p:nvGrpSpPr>
        <p:grpSpPr>
          <a:xfrm>
            <a:off x="4873053" y="3742042"/>
            <a:ext cx="3740896" cy="300000"/>
            <a:chOff x="5254055" y="3698950"/>
            <a:chExt cx="3129221" cy="300000"/>
          </a:xfrm>
        </p:grpSpPr>
        <p:sp>
          <p:nvSpPr>
            <p:cNvPr id="135" name="Google Shape;135;p32"/>
            <p:cNvSpPr/>
            <p:nvPr/>
          </p:nvSpPr>
          <p:spPr>
            <a:xfrm>
              <a:off x="5547976" y="3698950"/>
              <a:ext cx="2835300" cy="3000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en" dirty="0">
                  <a:solidFill>
                    <a:srgbClr val="3F3F3F"/>
                  </a:solidFill>
                  <a:latin typeface="Lato"/>
                  <a:ea typeface="Lato"/>
                  <a:cs typeface="Lato"/>
                  <a:sym typeface="Lato"/>
                </a:rPr>
                <a:t>So what? </a:t>
              </a:r>
            </a:p>
            <a:p>
              <a:pPr marL="0" marR="0" lvl="0" indent="0" algn="just" rtl="0">
                <a:spcBef>
                  <a:spcPts val="0"/>
                </a:spcBef>
                <a:spcAft>
                  <a:spcPts val="0"/>
                </a:spcAft>
                <a:buNone/>
              </a:pPr>
              <a:endParaRPr lang="en" sz="1000" dirty="0">
                <a:solidFill>
                  <a:srgbClr val="3F3F3F"/>
                </a:solidFill>
                <a:latin typeface="Lato"/>
                <a:ea typeface="Lato"/>
                <a:cs typeface="Lato"/>
                <a:sym typeface="Lato"/>
              </a:endParaRPr>
            </a:p>
          </p:txBody>
        </p:sp>
        <p:sp>
          <p:nvSpPr>
            <p:cNvPr id="136" name="Google Shape;136;p32"/>
            <p:cNvSpPr/>
            <p:nvPr/>
          </p:nvSpPr>
          <p:spPr>
            <a:xfrm>
              <a:off x="5254055" y="3716903"/>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9" name="Google Shape;134;p32">
            <a:extLst>
              <a:ext uri="{FF2B5EF4-FFF2-40B4-BE49-F238E27FC236}">
                <a16:creationId xmlns:a16="http://schemas.microsoft.com/office/drawing/2014/main" id="{26351937-98D6-7E44-9975-7C37395DD714}"/>
              </a:ext>
            </a:extLst>
          </p:cNvPr>
          <p:cNvGrpSpPr/>
          <p:nvPr/>
        </p:nvGrpSpPr>
        <p:grpSpPr>
          <a:xfrm>
            <a:off x="4873053" y="4161196"/>
            <a:ext cx="3580281" cy="300000"/>
            <a:chOff x="5254055" y="3698950"/>
            <a:chExt cx="3129221" cy="300000"/>
          </a:xfrm>
        </p:grpSpPr>
        <p:sp>
          <p:nvSpPr>
            <p:cNvPr id="20" name="Google Shape;135;p32">
              <a:extLst>
                <a:ext uri="{FF2B5EF4-FFF2-40B4-BE49-F238E27FC236}">
                  <a16:creationId xmlns:a16="http://schemas.microsoft.com/office/drawing/2014/main" id="{092BAD7D-8E25-ED4B-85A6-B345E75009A4}"/>
                </a:ext>
              </a:extLst>
            </p:cNvPr>
            <p:cNvSpPr/>
            <p:nvPr/>
          </p:nvSpPr>
          <p:spPr>
            <a:xfrm>
              <a:off x="5547976" y="3698950"/>
              <a:ext cx="2835300" cy="3000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en" dirty="0">
                  <a:solidFill>
                    <a:srgbClr val="3F3F3F"/>
                  </a:solidFill>
                  <a:latin typeface="Lato"/>
                  <a:ea typeface="Lato"/>
                  <a:cs typeface="Lato"/>
                  <a:sym typeface="Lato"/>
                </a:rPr>
                <a:t>Now what?</a:t>
              </a:r>
            </a:p>
            <a:p>
              <a:pPr marL="0" marR="0" lvl="0" indent="0" algn="just" rtl="0">
                <a:spcBef>
                  <a:spcPts val="0"/>
                </a:spcBef>
                <a:spcAft>
                  <a:spcPts val="0"/>
                </a:spcAft>
                <a:buNone/>
              </a:pPr>
              <a:endParaRPr lang="en" sz="1000" dirty="0">
                <a:solidFill>
                  <a:srgbClr val="3F3F3F"/>
                </a:solidFill>
                <a:latin typeface="Lato"/>
                <a:ea typeface="Lato"/>
                <a:cs typeface="Lato"/>
                <a:sym typeface="Lato"/>
              </a:endParaRPr>
            </a:p>
          </p:txBody>
        </p:sp>
        <p:sp>
          <p:nvSpPr>
            <p:cNvPr id="21" name="Google Shape;136;p32">
              <a:extLst>
                <a:ext uri="{FF2B5EF4-FFF2-40B4-BE49-F238E27FC236}">
                  <a16:creationId xmlns:a16="http://schemas.microsoft.com/office/drawing/2014/main" id="{4147B2A7-F388-3145-BBF1-7BDBB06A243F}"/>
                </a:ext>
              </a:extLst>
            </p:cNvPr>
            <p:cNvSpPr/>
            <p:nvPr/>
          </p:nvSpPr>
          <p:spPr>
            <a:xfrm>
              <a:off x="5254055" y="3716903"/>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sp>
        <p:nvSpPr>
          <p:cNvPr id="2" name="TextBox 1">
            <a:extLst>
              <a:ext uri="{FF2B5EF4-FFF2-40B4-BE49-F238E27FC236}">
                <a16:creationId xmlns:a16="http://schemas.microsoft.com/office/drawing/2014/main" id="{B7CCD7D2-246B-F94B-BD36-CA466C534328}"/>
              </a:ext>
            </a:extLst>
          </p:cNvPr>
          <p:cNvSpPr txBox="1"/>
          <p:nvPr/>
        </p:nvSpPr>
        <p:spPr>
          <a:xfrm>
            <a:off x="160422" y="4673765"/>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2</a:t>
            </a:fld>
            <a:endParaRPr lang="en-US" b="1" dirty="0">
              <a:solidFill>
                <a:schemeClr val="accent3">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136543" y="388408"/>
            <a:ext cx="7724089" cy="742200"/>
          </a:xfrm>
          <a:prstGeom prst="rect">
            <a:avLst/>
          </a:prstGeom>
          <a:noFill/>
          <a:ln>
            <a:noFill/>
          </a:ln>
        </p:spPr>
        <p:txBody>
          <a:bodyPr spcFirstLastPara="1" wrap="square" lIns="68575" tIns="34275" rIns="68575" bIns="34275" anchor="ctr" anchorCtr="0">
            <a:noAutofit/>
          </a:bodyPr>
          <a:lstStyle/>
          <a:p>
            <a:pPr marL="342900" lvl="1"/>
            <a:r>
              <a:rPr lang="en" sz="3200" dirty="0">
                <a:solidFill>
                  <a:schemeClr val="dk1"/>
                </a:solidFill>
                <a:latin typeface="Lato" panose="020F0502020204030203" pitchFamily="34" charset="0"/>
                <a:ea typeface="Lato" panose="020F0502020204030203" pitchFamily="34" charset="0"/>
                <a:cs typeface="Lato" panose="020F0502020204030203" pitchFamily="34" charset="0"/>
                <a:sym typeface="Playfair Display Medium"/>
              </a:rPr>
              <a:t>1. </a:t>
            </a:r>
            <a:r>
              <a:rPr lang="en-US" sz="3200" dirty="0">
                <a:solidFill>
                  <a:srgbClr val="3F3F3F"/>
                </a:solidFill>
                <a:latin typeface="Lato" panose="020F0502020204030203" pitchFamily="34" charset="0"/>
                <a:ea typeface="Lato" panose="020F0502020204030203" pitchFamily="34" charset="0"/>
                <a:cs typeface="Lato" panose="020F0502020204030203" pitchFamily="34" charset="0"/>
                <a:sym typeface="Lato"/>
              </a:rPr>
              <a:t>What is progress? </a:t>
            </a:r>
          </a:p>
          <a:p>
            <a:pPr marL="342900" marR="0" lvl="1" indent="0" algn="l" rtl="0">
              <a:spcBef>
                <a:spcPts val="0"/>
              </a:spcBef>
              <a:spcAft>
                <a:spcPts val="0"/>
              </a:spcAft>
              <a:buNone/>
            </a:pPr>
            <a:endParaRPr sz="11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41071" y="1195796"/>
            <a:ext cx="5989118"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9" name="Google Shape;113;p31">
            <a:extLst>
              <a:ext uri="{FF2B5EF4-FFF2-40B4-BE49-F238E27FC236}">
                <a16:creationId xmlns:a16="http://schemas.microsoft.com/office/drawing/2014/main" id="{35D2E99D-06F7-544B-834B-EA4613F2C082}"/>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10" name="TextBox 9">
            <a:extLst>
              <a:ext uri="{FF2B5EF4-FFF2-40B4-BE49-F238E27FC236}">
                <a16:creationId xmlns:a16="http://schemas.microsoft.com/office/drawing/2014/main" id="{3A020790-3D00-6D41-812F-5886CCAF56B2}"/>
              </a:ext>
            </a:extLst>
          </p:cNvPr>
          <p:cNvSpPr txBox="1"/>
          <p:nvPr/>
        </p:nvSpPr>
        <p:spPr>
          <a:xfrm>
            <a:off x="0" y="45467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3</a:t>
            </a:fld>
            <a:endParaRPr lang="en-US" b="1" dirty="0">
              <a:solidFill>
                <a:schemeClr val="accent3">
                  <a:lumMod val="60000"/>
                  <a:lumOff val="40000"/>
                </a:schemeClr>
              </a:solidFill>
            </a:endParaRPr>
          </a:p>
        </p:txBody>
      </p:sp>
      <p:sp>
        <p:nvSpPr>
          <p:cNvPr id="11" name="Google Shape;165;p35">
            <a:extLst>
              <a:ext uri="{FF2B5EF4-FFF2-40B4-BE49-F238E27FC236}">
                <a16:creationId xmlns:a16="http://schemas.microsoft.com/office/drawing/2014/main" id="{A1A2E74E-AC32-4848-9415-5D6876AE259A}"/>
              </a:ext>
            </a:extLst>
          </p:cNvPr>
          <p:cNvSpPr txBox="1"/>
          <p:nvPr/>
        </p:nvSpPr>
        <p:spPr>
          <a:xfrm>
            <a:off x="683812" y="1603608"/>
            <a:ext cx="5764696" cy="2400627"/>
          </a:xfrm>
          <a:prstGeom prst="rect">
            <a:avLst/>
          </a:prstGeom>
          <a:noFill/>
          <a:ln>
            <a:noFill/>
          </a:ln>
        </p:spPr>
        <p:txBody>
          <a:bodyPr spcFirstLastPara="1" wrap="square" lIns="91425" tIns="91425" rIns="91425" bIns="91425" anchor="t" anchorCtr="0">
            <a:spAutoFit/>
          </a:bodyPr>
          <a:lstStyle/>
          <a:p>
            <a:pPr marL="342900" lvl="0" indent="-342900">
              <a:buFont typeface="+mj-lt"/>
              <a:buAutoNum type="alphaLcPeriod"/>
            </a:pPr>
            <a:r>
              <a:rPr lang="en-US" sz="1800" dirty="0"/>
              <a:t>Progress means deliberately advancing forward</a:t>
            </a:r>
          </a:p>
          <a:p>
            <a:pPr marL="342900" lvl="0" indent="-342900">
              <a:buFont typeface="+mj-lt"/>
              <a:buAutoNum type="alphaLcPeriod"/>
            </a:pPr>
            <a:endParaRPr lang="en-US" sz="1800" dirty="0"/>
          </a:p>
          <a:p>
            <a:pPr marL="342900" lvl="0" indent="-342900">
              <a:buFont typeface="+mj-lt"/>
              <a:buAutoNum type="alphaLcPeriod"/>
            </a:pPr>
            <a:r>
              <a:rPr lang="en-US" sz="1800" dirty="0"/>
              <a:t>Progress is not inevitable</a:t>
            </a:r>
          </a:p>
          <a:p>
            <a:pPr marL="342900" indent="-342900">
              <a:buFont typeface="+mj-lt"/>
              <a:buAutoNum type="alphaLcPeriod"/>
            </a:pPr>
            <a:endParaRPr lang="en-US" sz="1800" dirty="0"/>
          </a:p>
          <a:p>
            <a:pPr marL="342900" indent="-342900">
              <a:buFont typeface="+mj-lt"/>
              <a:buAutoNum type="alphaLcPeriod"/>
            </a:pPr>
            <a:r>
              <a:rPr lang="en-US" sz="1800" dirty="0"/>
              <a:t>Progress always creates new challenges </a:t>
            </a:r>
          </a:p>
          <a:p>
            <a:pPr marL="342900" indent="-342900">
              <a:buFont typeface="+mj-lt"/>
              <a:buAutoNum type="alphaLcPeriod"/>
            </a:pPr>
            <a:endParaRPr lang="en-US" sz="1800" dirty="0"/>
          </a:p>
          <a:p>
            <a:pPr marL="342900" indent="-342900">
              <a:buFont typeface="+mj-lt"/>
              <a:buAutoNum type="alphaLcPeriod"/>
            </a:pPr>
            <a:r>
              <a:rPr lang="en-US" sz="1800" dirty="0"/>
              <a:t>Progress comes in two forms – evolutionary and revolutionary </a:t>
            </a:r>
            <a:endParaRPr sz="1800" dirty="0"/>
          </a:p>
        </p:txBody>
      </p:sp>
      <p:sp>
        <p:nvSpPr>
          <p:cNvPr id="13" name="Text Box 1">
            <a:extLst>
              <a:ext uri="{FF2B5EF4-FFF2-40B4-BE49-F238E27FC236}">
                <a16:creationId xmlns:a16="http://schemas.microsoft.com/office/drawing/2014/main" id="{C47AB6DD-6DEC-1341-AA23-60DBBA6CF4EB}"/>
              </a:ext>
            </a:extLst>
          </p:cNvPr>
          <p:cNvSpPr txBox="1"/>
          <p:nvPr/>
        </p:nvSpPr>
        <p:spPr>
          <a:xfrm>
            <a:off x="6533266" y="2222298"/>
            <a:ext cx="2374900" cy="1297305"/>
          </a:xfrm>
          <a:prstGeom prst="rect">
            <a:avLst/>
          </a:prstGeom>
          <a:solidFill>
            <a:schemeClr val="accent1">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i="1">
                <a:effectLst/>
                <a:latin typeface="Calibri" panose="020F0502020204030204" pitchFamily="34" charset="0"/>
                <a:ea typeface="Calibri" panose="020F0502020204030204" pitchFamily="34" charset="0"/>
                <a:cs typeface="Arial" panose="020B0604020202020204" pitchFamily="34" charset="0"/>
              </a:rPr>
              <a:t>When we think about the future, we hope for a future of progress.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en-US" sz="1200" i="1">
                <a:effectLst/>
                <a:latin typeface="Calibri" panose="020F0502020204030204" pitchFamily="34" charset="0"/>
                <a:ea typeface="Calibri" panose="020F0502020204030204" pitchFamily="34" charset="0"/>
                <a:cs typeface="Arial" panose="020B0604020202020204" pitchFamily="34" charset="0"/>
              </a:rPr>
              <a:t> –</a:t>
            </a:r>
            <a:r>
              <a:rPr lang="en-US" sz="1200">
                <a:effectLst/>
                <a:latin typeface="Calibri" panose="020F0502020204030204" pitchFamily="34" charset="0"/>
                <a:ea typeface="Calibri" panose="020F0502020204030204" pitchFamily="34" charset="0"/>
                <a:cs typeface="Arial" panose="020B0604020202020204" pitchFamily="34" charset="0"/>
              </a:rPr>
              <a:t> Peter Thiel</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Arial" panose="020B060402020202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3" y="388408"/>
            <a:ext cx="7467806" cy="742200"/>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3600" dirty="0">
                <a:solidFill>
                  <a:schemeClr val="dk1"/>
                </a:solidFill>
                <a:latin typeface="Playfair Display Medium"/>
                <a:ea typeface="Playfair Display Medium"/>
                <a:cs typeface="Playfair Display Medium"/>
                <a:sym typeface="Playfair Display Medium"/>
              </a:rPr>
              <a:t>2. The caring leader’s core challenge</a:t>
            </a:r>
            <a:endParaRPr sz="36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4681" y="1271077"/>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DBFA7043-83A6-454C-B677-56BFD092DC6A}"/>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A2677CD3-31B8-B249-9FC5-B68CF8A3EB31}"/>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4</a:t>
            </a:fld>
            <a:endParaRPr lang="en-US" b="1" dirty="0">
              <a:solidFill>
                <a:schemeClr val="accent3">
                  <a:lumMod val="60000"/>
                  <a:lumOff val="40000"/>
                </a:schemeClr>
              </a:solidFill>
            </a:endParaRPr>
          </a:p>
        </p:txBody>
      </p:sp>
      <p:sp>
        <p:nvSpPr>
          <p:cNvPr id="10" name="Text Box 6">
            <a:extLst>
              <a:ext uri="{FF2B5EF4-FFF2-40B4-BE49-F238E27FC236}">
                <a16:creationId xmlns:a16="http://schemas.microsoft.com/office/drawing/2014/main" id="{BFFFA9E5-70A5-454A-85EF-972032CC6E3B}"/>
              </a:ext>
            </a:extLst>
          </p:cNvPr>
          <p:cNvSpPr txBox="1"/>
          <p:nvPr/>
        </p:nvSpPr>
        <p:spPr>
          <a:xfrm>
            <a:off x="5938269" y="1849367"/>
            <a:ext cx="2676156" cy="2018956"/>
          </a:xfrm>
          <a:prstGeom prst="rect">
            <a:avLst/>
          </a:prstGeom>
          <a:solidFill>
            <a:schemeClr val="accent1">
              <a:lumMod val="20000"/>
              <a:lumOff val="80000"/>
            </a:schemeClr>
          </a:solidFill>
          <a:ln w="9525">
            <a:solidFill>
              <a:schemeClr val="accent1">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Progress-making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Key Ideas</a:t>
            </a:r>
            <a:br>
              <a:rPr lang="en-US" sz="1400" b="1" dirty="0">
                <a:effectLst/>
                <a:latin typeface="Calibri" panose="020F0502020204030204" pitchFamily="34" charset="0"/>
                <a:ea typeface="Calibri" panose="020F0502020204030204" pitchFamily="34" charset="0"/>
                <a:cs typeface="Arial" panose="020B0604020202020204" pitchFamily="34" charset="0"/>
              </a:rPr>
            </a:b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Platform -</a:t>
            </a:r>
            <a:r>
              <a:rPr lang="en-US" sz="1100" dirty="0">
                <a:effectLst/>
                <a:latin typeface="Calibri" panose="020F0502020204030204" pitchFamily="34" charset="0"/>
                <a:ea typeface="Calibri" panose="020F0502020204030204" pitchFamily="34" charset="0"/>
                <a:cs typeface="Arial" panose="020B0604020202020204" pitchFamily="34" charset="0"/>
              </a:rPr>
              <a:t> Any relatively stable underlying form or structure</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Exploring</a:t>
            </a:r>
            <a:r>
              <a:rPr lang="en-US" sz="1100" dirty="0">
                <a:effectLst/>
                <a:latin typeface="Calibri" panose="020F0502020204030204" pitchFamily="34" charset="0"/>
                <a:ea typeface="Calibri" panose="020F0502020204030204" pitchFamily="34" charset="0"/>
                <a:cs typeface="Arial" panose="020B0604020202020204" pitchFamily="34" charset="0"/>
              </a:rPr>
              <a:t> – creating something new, novel or revolutionary</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Refining</a:t>
            </a:r>
            <a:r>
              <a:rPr lang="en-US" sz="1100" dirty="0">
                <a:effectLst/>
                <a:latin typeface="Calibri" panose="020F0502020204030204" pitchFamily="34" charset="0"/>
                <a:ea typeface="Calibri" panose="020F0502020204030204" pitchFamily="34" charset="0"/>
                <a:cs typeface="Arial" panose="020B0604020202020204" pitchFamily="34" charset="0"/>
              </a:rPr>
              <a:t> – improving what already exists</a:t>
            </a:r>
          </a:p>
        </p:txBody>
      </p:sp>
      <p:pic>
        <p:nvPicPr>
          <p:cNvPr id="4" name="Picture 3">
            <a:extLst>
              <a:ext uri="{FF2B5EF4-FFF2-40B4-BE49-F238E27FC236}">
                <a16:creationId xmlns:a16="http://schemas.microsoft.com/office/drawing/2014/main" id="{6BF78CB9-0C4C-AB43-963F-C5E4CA944325}"/>
              </a:ext>
            </a:extLst>
          </p:cNvPr>
          <p:cNvPicPr>
            <a:picLocks noChangeAspect="1"/>
          </p:cNvPicPr>
          <p:nvPr/>
        </p:nvPicPr>
        <p:blipFill>
          <a:blip r:embed="rId4"/>
          <a:stretch>
            <a:fillRect/>
          </a:stretch>
        </p:blipFill>
        <p:spPr>
          <a:xfrm>
            <a:off x="868522" y="1346359"/>
            <a:ext cx="4959783" cy="3488820"/>
          </a:xfrm>
          <a:prstGeom prst="rect">
            <a:avLst/>
          </a:prstGeom>
        </p:spPr>
      </p:pic>
    </p:spTree>
    <p:extLst>
      <p:ext uri="{BB962C8B-B14F-4D97-AF65-F5344CB8AC3E}">
        <p14:creationId xmlns:p14="http://schemas.microsoft.com/office/powerpoint/2010/main" val="47665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277238" y="572899"/>
            <a:ext cx="8589524" cy="742200"/>
          </a:xfrm>
          <a:prstGeom prst="rect">
            <a:avLst/>
          </a:prstGeom>
          <a:noFill/>
          <a:ln>
            <a:noFill/>
          </a:ln>
        </p:spPr>
        <p:txBody>
          <a:bodyPr spcFirstLastPara="1" wrap="square" lIns="68575" tIns="34275" rIns="68575" bIns="34275" anchor="ctr" anchorCtr="0">
            <a:noAutofit/>
          </a:bodyPr>
          <a:lstStyle/>
          <a:p>
            <a:pPr marL="342900" lvl="1"/>
            <a:r>
              <a:rPr lang="en" sz="3200" dirty="0">
                <a:solidFill>
                  <a:schemeClr val="dk1"/>
                </a:solidFill>
                <a:latin typeface="Playfair Display Medium"/>
                <a:ea typeface="Playfair Display Medium"/>
                <a:cs typeface="Playfair Display Medium"/>
                <a:sym typeface="Playfair Display Medium"/>
              </a:rPr>
              <a:t>3. </a:t>
            </a:r>
            <a:r>
              <a:rPr lang="en" sz="3200" dirty="0">
                <a:solidFill>
                  <a:srgbClr val="3F3F3F"/>
                </a:solidFill>
                <a:latin typeface="Lato"/>
                <a:ea typeface="Lato"/>
                <a:cs typeface="Lato"/>
                <a:sym typeface="Lato"/>
              </a:rPr>
              <a:t>Why is there a tug of war between exploring and refining?</a:t>
            </a: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6756" y="1485762"/>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570963" y="1718092"/>
            <a:ext cx="5610204" cy="2677626"/>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800" dirty="0"/>
              <a:t>Team members’ talents, fears, and comfort zones differ </a:t>
            </a:r>
          </a:p>
          <a:p>
            <a:pPr marL="342900" indent="-342900">
              <a:buFont typeface="+mj-lt"/>
              <a:buAutoNum type="alphaLcPeriod"/>
            </a:pPr>
            <a:endParaRPr lang="en-US" sz="1800" dirty="0"/>
          </a:p>
          <a:p>
            <a:pPr marL="342900" indent="-342900">
              <a:buFont typeface="+mj-lt"/>
              <a:buAutoNum type="alphaLcPeriod"/>
            </a:pPr>
            <a:r>
              <a:rPr lang="en-US" sz="1800" dirty="0"/>
              <a:t>Measures of success clash</a:t>
            </a:r>
          </a:p>
          <a:p>
            <a:pPr marL="342900" indent="-342900">
              <a:buFont typeface="+mj-lt"/>
              <a:buAutoNum type="alphaLcPeriod"/>
            </a:pPr>
            <a:endParaRPr lang="en-US" sz="1800" dirty="0"/>
          </a:p>
          <a:p>
            <a:pPr marL="342900" indent="-342900">
              <a:buFont typeface="+mj-lt"/>
              <a:buAutoNum type="alphaLcPeriod"/>
            </a:pPr>
            <a:r>
              <a:rPr lang="en-US" sz="1800" dirty="0"/>
              <a:t>Barriers to success vary</a:t>
            </a:r>
          </a:p>
          <a:p>
            <a:br>
              <a:rPr lang="en-US" sz="1800" b="1" dirty="0"/>
            </a:br>
            <a:br>
              <a:rPr lang="en-US" sz="1800" b="1" dirty="0"/>
            </a:br>
            <a:endParaRPr lang="en-US" sz="1800" dirty="0"/>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5</a:t>
            </a:fld>
            <a:endParaRPr lang="en-US" b="1" dirty="0">
              <a:solidFill>
                <a:schemeClr val="accent3">
                  <a:lumMod val="60000"/>
                  <a:lumOff val="40000"/>
                </a:schemeClr>
              </a:solidFill>
            </a:endParaRPr>
          </a:p>
        </p:txBody>
      </p:sp>
      <p:sp>
        <p:nvSpPr>
          <p:cNvPr id="10" name="Text Box 41">
            <a:extLst>
              <a:ext uri="{FF2B5EF4-FFF2-40B4-BE49-F238E27FC236}">
                <a16:creationId xmlns:a16="http://schemas.microsoft.com/office/drawing/2014/main" id="{12356ADA-6D7C-7C4C-952E-674191F0DEC9}"/>
              </a:ext>
            </a:extLst>
          </p:cNvPr>
          <p:cNvSpPr txBox="1"/>
          <p:nvPr/>
        </p:nvSpPr>
        <p:spPr>
          <a:xfrm>
            <a:off x="6181167" y="2232431"/>
            <a:ext cx="2496412" cy="1655755"/>
          </a:xfrm>
          <a:prstGeom prst="rect">
            <a:avLst/>
          </a:prstGeom>
          <a:solidFill>
            <a:schemeClr val="accent1">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Arial" panose="020B0604020202020204" pitchFamily="34" charset="0"/>
              </a:rPr>
              <a:t>The test of a first-rate intelligence is the ability to hold two opposed ideas in the mind at the same time, and still retain the ability to function.” </a:t>
            </a:r>
          </a:p>
          <a:p>
            <a:pPr marL="0" marR="0" algn="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 F. Scott Fitzgerald</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29789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427841" y="490604"/>
            <a:ext cx="8124980" cy="742200"/>
          </a:xfrm>
          <a:prstGeom prst="rect">
            <a:avLst/>
          </a:prstGeom>
          <a:noFill/>
          <a:ln>
            <a:noFill/>
          </a:ln>
        </p:spPr>
        <p:txBody>
          <a:bodyPr spcFirstLastPara="1" wrap="square" lIns="68575" tIns="34275" rIns="68575" bIns="34275" anchor="ctr" anchorCtr="0">
            <a:noAutofit/>
          </a:bodyPr>
          <a:lstStyle/>
          <a:p>
            <a:pPr marL="342900" lvl="1"/>
            <a:r>
              <a:rPr lang="en" sz="4000" dirty="0">
                <a:solidFill>
                  <a:schemeClr val="dk1"/>
                </a:solidFill>
                <a:latin typeface="Playfair Display Medium"/>
                <a:ea typeface="Playfair Display Medium"/>
                <a:cs typeface="Playfair Display Medium"/>
                <a:sym typeface="Playfair Display Medium"/>
              </a:rPr>
              <a:t>4. So what? </a:t>
            </a:r>
            <a:endParaRPr lang="en" sz="40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843012" y="1195796"/>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427841" y="1610097"/>
            <a:ext cx="4417670" cy="2400627"/>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800" dirty="0"/>
              <a:t>Can you explain the differences between explorers and refiners? </a:t>
            </a:r>
            <a:br>
              <a:rPr lang="en-US" sz="1800" dirty="0"/>
            </a:br>
            <a:endParaRPr lang="en-US" sz="1800" dirty="0"/>
          </a:p>
          <a:p>
            <a:pPr marL="342900" indent="-342900">
              <a:buFont typeface="+mj-lt"/>
              <a:buAutoNum type="alphaLcPeriod"/>
            </a:pPr>
            <a:r>
              <a:rPr lang="en-US" sz="1800" dirty="0"/>
              <a:t>Can you identify people who lean   one direction or the other? </a:t>
            </a:r>
          </a:p>
          <a:p>
            <a:pPr marL="342900" indent="-342900">
              <a:buFont typeface="+mj-lt"/>
              <a:buAutoNum type="alphaLcPeriod"/>
            </a:pPr>
            <a:endParaRPr lang="en-US" sz="1800" dirty="0"/>
          </a:p>
          <a:p>
            <a:pPr marL="342900" indent="-342900">
              <a:buFont typeface="+mj-lt"/>
              <a:buAutoNum type="alphaLcPeriod"/>
            </a:pPr>
            <a:r>
              <a:rPr lang="en-US" sz="1800" dirty="0"/>
              <a:t>Do you select the right blend of people to make progress? </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6</a:t>
            </a:fld>
            <a:endParaRPr lang="en-US" b="1" dirty="0">
              <a:solidFill>
                <a:schemeClr val="accent3">
                  <a:lumMod val="60000"/>
                  <a:lumOff val="40000"/>
                </a:schemeClr>
              </a:solidFill>
            </a:endParaRPr>
          </a:p>
        </p:txBody>
      </p:sp>
      <p:pic>
        <p:nvPicPr>
          <p:cNvPr id="11" name="Picture 10">
            <a:extLst>
              <a:ext uri="{FF2B5EF4-FFF2-40B4-BE49-F238E27FC236}">
                <a16:creationId xmlns:a16="http://schemas.microsoft.com/office/drawing/2014/main" id="{38E0D173-9E27-D54C-9731-1E629C07D008}"/>
              </a:ext>
            </a:extLst>
          </p:cNvPr>
          <p:cNvPicPr>
            <a:picLocks noChangeAspect="1"/>
          </p:cNvPicPr>
          <p:nvPr/>
        </p:nvPicPr>
        <p:blipFill>
          <a:blip r:embed="rId4"/>
          <a:stretch>
            <a:fillRect/>
          </a:stretch>
        </p:blipFill>
        <p:spPr>
          <a:xfrm>
            <a:off x="4240421" y="245622"/>
            <a:ext cx="786063" cy="825671"/>
          </a:xfrm>
          <a:prstGeom prst="rect">
            <a:avLst/>
          </a:prstGeom>
        </p:spPr>
      </p:pic>
      <p:pic>
        <p:nvPicPr>
          <p:cNvPr id="4" name="Picture 3">
            <a:extLst>
              <a:ext uri="{FF2B5EF4-FFF2-40B4-BE49-F238E27FC236}">
                <a16:creationId xmlns:a16="http://schemas.microsoft.com/office/drawing/2014/main" id="{2B513C7F-A578-8146-82BB-25D8765DD56A}"/>
              </a:ext>
            </a:extLst>
          </p:cNvPr>
          <p:cNvPicPr>
            <a:picLocks noChangeAspect="1"/>
          </p:cNvPicPr>
          <p:nvPr/>
        </p:nvPicPr>
        <p:blipFill>
          <a:blip r:embed="rId5"/>
          <a:stretch>
            <a:fillRect/>
          </a:stretch>
        </p:blipFill>
        <p:spPr>
          <a:xfrm>
            <a:off x="4490331" y="1449225"/>
            <a:ext cx="4441285" cy="2934102"/>
          </a:xfrm>
          <a:prstGeom prst="rect">
            <a:avLst/>
          </a:prstGeom>
        </p:spPr>
      </p:pic>
    </p:spTree>
    <p:extLst>
      <p:ext uri="{BB962C8B-B14F-4D97-AF65-F5344CB8AC3E}">
        <p14:creationId xmlns:p14="http://schemas.microsoft.com/office/powerpoint/2010/main" val="317554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4" y="388408"/>
            <a:ext cx="8124980" cy="742200"/>
          </a:xfrm>
          <a:prstGeom prst="rect">
            <a:avLst/>
          </a:prstGeom>
          <a:noFill/>
          <a:ln>
            <a:noFill/>
          </a:ln>
        </p:spPr>
        <p:txBody>
          <a:bodyPr spcFirstLastPara="1" wrap="square" lIns="68575" tIns="34275" rIns="68575" bIns="34275" anchor="ctr" anchorCtr="0">
            <a:noAutofit/>
          </a:bodyPr>
          <a:lstStyle/>
          <a:p>
            <a:pPr marL="342900" lvl="1"/>
            <a:r>
              <a:rPr lang="en" sz="4000" dirty="0">
                <a:solidFill>
                  <a:schemeClr val="dk1"/>
                </a:solidFill>
                <a:latin typeface="Playfair Display Medium"/>
                <a:ea typeface="Playfair Display Medium"/>
                <a:cs typeface="Playfair Display Medium"/>
                <a:sym typeface="Playfair Display Medium"/>
              </a:rPr>
              <a:t>4. So what? </a:t>
            </a:r>
            <a:r>
              <a:rPr lang="en" sz="1800" i="1" dirty="0">
                <a:solidFill>
                  <a:schemeClr val="dk1"/>
                </a:solidFill>
                <a:latin typeface="Playfair Display Medium"/>
                <a:ea typeface="Playfair Display Medium"/>
                <a:cs typeface="Playfair Display Medium"/>
                <a:sym typeface="Playfair Display Medium"/>
              </a:rPr>
              <a:t>(cont’d)</a:t>
            </a:r>
            <a:endParaRPr lang="en" sz="1800" i="1"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4681" y="1326735"/>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814179" y="1578725"/>
            <a:ext cx="7294637" cy="2339072"/>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startAt="4"/>
            </a:pPr>
            <a:r>
              <a:rPr lang="en-US" sz="2000" dirty="0"/>
              <a:t>Can you put an expiration date on all your key platforms? </a:t>
            </a:r>
          </a:p>
          <a:p>
            <a:pPr marL="342900" indent="-342900">
              <a:buFont typeface="+mj-lt"/>
              <a:buAutoNum type="alphaLcPeriod" startAt="4"/>
            </a:pPr>
            <a:endParaRPr lang="en-US" sz="2000" dirty="0"/>
          </a:p>
          <a:p>
            <a:pPr marL="342900" indent="-342900">
              <a:buFont typeface="+mj-lt"/>
              <a:buAutoNum type="alphaLcPeriod" startAt="4"/>
            </a:pPr>
            <a:r>
              <a:rPr lang="en-US" sz="2000" dirty="0"/>
              <a:t>Can you sense momentum in people and the team?</a:t>
            </a:r>
          </a:p>
          <a:p>
            <a:pPr marL="342900" indent="-342900">
              <a:buFont typeface="+mj-lt"/>
              <a:buAutoNum type="alphaLcPeriod" startAt="4"/>
            </a:pPr>
            <a:endParaRPr lang="en-US" sz="2000" dirty="0"/>
          </a:p>
          <a:p>
            <a:pPr marL="342900" indent="-342900">
              <a:buFont typeface="+mj-lt"/>
              <a:buAutoNum type="alphaLcPeriod" startAt="4"/>
            </a:pPr>
            <a:r>
              <a:rPr lang="en-US" sz="2000" dirty="0"/>
              <a:t>Do you set differing expectations depending on the mode? </a:t>
            </a:r>
          </a:p>
          <a:p>
            <a:pPr marL="342900" indent="-342900">
              <a:buFont typeface="+mj-lt"/>
              <a:buAutoNum type="alphaLcPeriod" startAt="4"/>
            </a:pPr>
            <a:endParaRPr lang="en-US" sz="2000" dirty="0"/>
          </a:p>
          <a:p>
            <a:pPr marL="342900" indent="-342900">
              <a:buFont typeface="+mj-lt"/>
              <a:buAutoNum type="alphaLcPeriod" startAt="4"/>
            </a:pPr>
            <a:r>
              <a:rPr lang="en-US" sz="2000" dirty="0"/>
              <a:t>Do you resist the lure of the status quo? </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7</a:t>
            </a:fld>
            <a:endParaRPr lang="en-US" b="1" dirty="0">
              <a:solidFill>
                <a:schemeClr val="accent3">
                  <a:lumMod val="60000"/>
                  <a:lumOff val="40000"/>
                </a:schemeClr>
              </a:solidFill>
            </a:endParaRPr>
          </a:p>
        </p:txBody>
      </p:sp>
      <p:pic>
        <p:nvPicPr>
          <p:cNvPr id="11" name="Picture 10">
            <a:extLst>
              <a:ext uri="{FF2B5EF4-FFF2-40B4-BE49-F238E27FC236}">
                <a16:creationId xmlns:a16="http://schemas.microsoft.com/office/drawing/2014/main" id="{CCE76316-B27F-A041-92FD-9D1A05C2D0F6}"/>
              </a:ext>
            </a:extLst>
          </p:cNvPr>
          <p:cNvPicPr>
            <a:picLocks noChangeAspect="1"/>
          </p:cNvPicPr>
          <p:nvPr/>
        </p:nvPicPr>
        <p:blipFill>
          <a:blip r:embed="rId4"/>
          <a:stretch>
            <a:fillRect/>
          </a:stretch>
        </p:blipFill>
        <p:spPr>
          <a:xfrm>
            <a:off x="5816046" y="347335"/>
            <a:ext cx="786063" cy="825671"/>
          </a:xfrm>
          <a:prstGeom prst="rect">
            <a:avLst/>
          </a:prstGeom>
        </p:spPr>
      </p:pic>
    </p:spTree>
    <p:extLst>
      <p:ext uri="{BB962C8B-B14F-4D97-AF65-F5344CB8AC3E}">
        <p14:creationId xmlns:p14="http://schemas.microsoft.com/office/powerpoint/2010/main" val="142894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354395" y="279824"/>
            <a:ext cx="7249563" cy="742200"/>
          </a:xfrm>
          <a:prstGeom prst="rect">
            <a:avLst/>
          </a:prstGeom>
          <a:noFill/>
          <a:ln>
            <a:noFill/>
          </a:ln>
        </p:spPr>
        <p:txBody>
          <a:bodyPr spcFirstLastPara="1" wrap="square" lIns="68575" tIns="34275" rIns="68575" bIns="34275" anchor="ctr" anchorCtr="0">
            <a:noAutofit/>
          </a:bodyPr>
          <a:lstStyle/>
          <a:p>
            <a:pPr marL="342900" lvl="1"/>
            <a:r>
              <a:rPr lang="en" sz="4000" dirty="0">
                <a:solidFill>
                  <a:schemeClr val="dk1"/>
                </a:solidFill>
                <a:latin typeface="Playfair Display Medium"/>
                <a:ea typeface="Playfair Display Medium"/>
                <a:cs typeface="Playfair Display Medium"/>
                <a:sym typeface="Playfair Display Medium"/>
              </a:rPr>
              <a:t>5. </a:t>
            </a:r>
            <a:r>
              <a:rPr lang="en-US" sz="4000" dirty="0">
                <a:solidFill>
                  <a:schemeClr val="dk1"/>
                </a:solidFill>
                <a:latin typeface="Playfair Display Medium"/>
                <a:ea typeface="Playfair Display Medium"/>
                <a:cs typeface="Playfair Display Medium"/>
                <a:sym typeface="Playfair Display Medium"/>
              </a:rPr>
              <a:t>Now what?</a:t>
            </a:r>
            <a:endParaRPr sz="40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6756" y="1102426"/>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714245" y="1312783"/>
            <a:ext cx="6174731" cy="4124176"/>
          </a:xfrm>
          <a:prstGeom prst="rect">
            <a:avLst/>
          </a:prstGeom>
          <a:noFill/>
          <a:ln>
            <a:noFill/>
          </a:ln>
        </p:spPr>
        <p:txBody>
          <a:bodyPr spcFirstLastPara="1" wrap="square" lIns="91425" tIns="91425" rIns="91425" bIns="91425" anchor="t" anchorCtr="0">
            <a:spAutoFit/>
          </a:bodyPr>
          <a:lstStyle/>
          <a:p>
            <a:pPr algn="ctr"/>
            <a:r>
              <a:rPr lang="en-US" sz="2400" dirty="0"/>
              <a:t>Discussion Questions</a:t>
            </a:r>
          </a:p>
          <a:p>
            <a:pPr algn="ctr"/>
            <a:endParaRPr lang="en-US" sz="2000" dirty="0"/>
          </a:p>
          <a:p>
            <a:pPr marL="285750" indent="-285750">
              <a:buFont typeface="Arial" panose="020B0604020202020204" pitchFamily="34" charset="0"/>
              <a:buChar char="•"/>
            </a:pPr>
            <a:r>
              <a:rPr lang="en-US" sz="2000" dirty="0"/>
              <a:t>Are most people more comfortable exploring or refining?</a:t>
            </a:r>
            <a:br>
              <a:rPr lang="en-US" sz="2000" dirty="0"/>
            </a:br>
            <a:endParaRPr lang="en-US" sz="2000" dirty="0"/>
          </a:p>
          <a:p>
            <a:pPr marL="285750" lvl="0" indent="-285750">
              <a:buFont typeface="Arial" panose="020B0604020202020204" pitchFamily="34" charset="0"/>
              <a:buChar char="•"/>
            </a:pPr>
            <a:r>
              <a:rPr lang="en-US" sz="2000" dirty="0"/>
              <a:t>How do leaders shut down the aspirations of explorers?</a:t>
            </a:r>
            <a:br>
              <a:rPr lang="en-US" sz="2000" dirty="0"/>
            </a:br>
            <a:endParaRPr lang="en-US" sz="2000" dirty="0"/>
          </a:p>
          <a:p>
            <a:pPr marL="285750" lvl="0" indent="-285750">
              <a:buFont typeface="Arial" panose="020B0604020202020204" pitchFamily="34" charset="0"/>
              <a:buChar char="•"/>
            </a:pPr>
            <a:r>
              <a:rPr lang="en-US" sz="2000" dirty="0"/>
              <a:t>What kinds of conflicts do explorers and refiners experience? What’s the role of the leader in those situations? </a:t>
            </a:r>
          </a:p>
          <a:p>
            <a:r>
              <a:rPr lang="en-US" sz="2000" dirty="0"/>
              <a:t> </a:t>
            </a:r>
          </a:p>
          <a:p>
            <a:r>
              <a:rPr lang="en-US" dirty="0"/>
              <a:t> </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29EC08E2-768F-4642-820A-C9188ABD398D}"/>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1B2F46CB-8F9B-A043-BDD9-19B1545F595B}"/>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8</a:t>
            </a:fld>
            <a:endParaRPr lang="en-US" b="1" dirty="0">
              <a:solidFill>
                <a:schemeClr val="accent3">
                  <a:lumMod val="60000"/>
                  <a:lumOff val="40000"/>
                </a:schemeClr>
              </a:solidFill>
            </a:endParaRPr>
          </a:p>
        </p:txBody>
      </p:sp>
      <p:pic>
        <p:nvPicPr>
          <p:cNvPr id="3" name="Picture 2">
            <a:extLst>
              <a:ext uri="{FF2B5EF4-FFF2-40B4-BE49-F238E27FC236}">
                <a16:creationId xmlns:a16="http://schemas.microsoft.com/office/drawing/2014/main" id="{0762E0F7-CBEA-7449-A483-6036941BE995}"/>
              </a:ext>
            </a:extLst>
          </p:cNvPr>
          <p:cNvPicPr>
            <a:picLocks noChangeAspect="1"/>
          </p:cNvPicPr>
          <p:nvPr/>
        </p:nvPicPr>
        <p:blipFill>
          <a:blip r:embed="rId4"/>
          <a:stretch>
            <a:fillRect/>
          </a:stretch>
        </p:blipFill>
        <p:spPr>
          <a:xfrm>
            <a:off x="6888976" y="2161025"/>
            <a:ext cx="1935448" cy="1406749"/>
          </a:xfrm>
          <a:prstGeom prst="rect">
            <a:avLst/>
          </a:prstGeom>
        </p:spPr>
      </p:pic>
    </p:spTree>
    <p:extLst>
      <p:ext uri="{BB962C8B-B14F-4D97-AF65-F5344CB8AC3E}">
        <p14:creationId xmlns:p14="http://schemas.microsoft.com/office/powerpoint/2010/main" val="226749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pic>
        <p:nvPicPr>
          <p:cNvPr id="241" name="Google Shape;241;p40"/>
          <p:cNvPicPr preferRelativeResize="0"/>
          <p:nvPr/>
        </p:nvPicPr>
        <p:blipFill rotWithShape="1">
          <a:blip r:embed="rId3">
            <a:alphaModFix/>
          </a:blip>
          <a:srcRect t="15200" b="723"/>
          <a:stretch/>
        </p:blipFill>
        <p:spPr>
          <a:xfrm>
            <a:off x="0" y="-215935"/>
            <a:ext cx="9144000" cy="5143500"/>
          </a:xfrm>
          <a:prstGeom prst="rect">
            <a:avLst/>
          </a:prstGeom>
          <a:noFill/>
          <a:ln>
            <a:noFill/>
          </a:ln>
        </p:spPr>
      </p:pic>
      <p:sp>
        <p:nvSpPr>
          <p:cNvPr id="242" name="Google Shape;242;p40"/>
          <p:cNvSpPr txBox="1"/>
          <p:nvPr/>
        </p:nvSpPr>
        <p:spPr>
          <a:xfrm>
            <a:off x="673516" y="2031181"/>
            <a:ext cx="7797000" cy="8790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000" b="1" dirty="0">
                <a:solidFill>
                  <a:schemeClr val="dk1"/>
                </a:solidFill>
                <a:latin typeface="Playfair Display"/>
                <a:ea typeface="Playfair Display"/>
                <a:cs typeface="Playfair Display"/>
                <a:sym typeface="Playfair Display"/>
              </a:rPr>
              <a:t>Questions?</a:t>
            </a:r>
            <a:endParaRPr sz="4000" b="1" dirty="0">
              <a:solidFill>
                <a:schemeClr val="dk1"/>
              </a:solidFill>
              <a:latin typeface="Playfair Display"/>
              <a:ea typeface="Playfair Display"/>
              <a:cs typeface="Playfair Display"/>
              <a:sym typeface="Playfair Display"/>
            </a:endParaRPr>
          </a:p>
        </p:txBody>
      </p:sp>
      <p:sp>
        <p:nvSpPr>
          <p:cNvPr id="244" name="Google Shape;244;p40"/>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134199"/>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spAutoFit/>
      </a:bodyPr>
      <a:lstStyle>
        <a:defPPr marL="342900" indent="-342900" algn="l">
          <a:lnSpc>
            <a:spcPct val="150000"/>
          </a:lnSpc>
          <a:buFont typeface="+mj-lt"/>
          <a:buAutoNum type="arabicPeriod"/>
          <a:defRPr b="1" dirty="0"/>
        </a:defPPr>
      </a:lst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503</Words>
  <Application>Microsoft Macintosh PowerPoint</Application>
  <PresentationFormat>On-screen Show (16:9)</PresentationFormat>
  <Paragraphs>81</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Lato</vt:lpstr>
      <vt:lpstr>Playfair Display</vt:lpstr>
      <vt:lpstr>Playfair Display ExtraBold</vt:lpstr>
      <vt:lpstr>Playfair Display Medium</vt:lpstr>
      <vt:lpstr>Roboto</vt:lpstr>
      <vt:lpstr>Arial</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30</cp:revision>
  <cp:lastPrinted>2022-07-16T22:43:28Z</cp:lastPrinted>
  <dcterms:modified xsi:type="dcterms:W3CDTF">2022-07-23T20:39:01Z</dcterms:modified>
</cp:coreProperties>
</file>