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16"/>
  </p:notesMasterIdLst>
  <p:sldIdLst>
    <p:sldId id="263" r:id="rId3"/>
    <p:sldId id="257" r:id="rId4"/>
    <p:sldId id="260" r:id="rId5"/>
    <p:sldId id="268" r:id="rId6"/>
    <p:sldId id="276" r:id="rId7"/>
    <p:sldId id="285" r:id="rId8"/>
    <p:sldId id="286" r:id="rId9"/>
    <p:sldId id="283" r:id="rId10"/>
    <p:sldId id="272" r:id="rId11"/>
    <p:sldId id="275" r:id="rId12"/>
    <p:sldId id="270" r:id="rId13"/>
    <p:sldId id="265" r:id="rId14"/>
    <p:sldId id="274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>
      <p:cViewPr varScale="1">
        <p:scale>
          <a:sx n="159" d="100"/>
          <a:sy n="159" d="100"/>
        </p:scale>
        <p:origin x="4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79f10d246_2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1379f10d246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30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930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79f10d246_2_5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1379f10d246_2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55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2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06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41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005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40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71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1" y="0"/>
            <a:ext cx="457199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1284515" y="722540"/>
            <a:ext cx="3287485" cy="36984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>
            <a:spLocks noGrp="1"/>
          </p:cNvSpPr>
          <p:nvPr>
            <p:ph type="pic" idx="2"/>
          </p:nvPr>
        </p:nvSpPr>
        <p:spPr>
          <a:xfrm>
            <a:off x="0" y="2586038"/>
            <a:ext cx="9144000" cy="25574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754420" y="0"/>
            <a:ext cx="3980866" cy="43760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>
            <a:spLocks noGrp="1"/>
          </p:cNvSpPr>
          <p:nvPr>
            <p:ph type="pic" idx="2"/>
          </p:nvPr>
        </p:nvSpPr>
        <p:spPr>
          <a:xfrm>
            <a:off x="698047" y="561499"/>
            <a:ext cx="3286125" cy="40205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>
            <a:spLocks noGrp="1"/>
          </p:cNvSpPr>
          <p:nvPr>
            <p:ph type="pic" idx="2"/>
          </p:nvPr>
        </p:nvSpPr>
        <p:spPr>
          <a:xfrm>
            <a:off x="2316625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4"/>
          <p:cNvSpPr>
            <a:spLocks noGrp="1"/>
          </p:cNvSpPr>
          <p:nvPr>
            <p:ph type="pic" idx="3"/>
          </p:nvPr>
        </p:nvSpPr>
        <p:spPr>
          <a:xfrm>
            <a:off x="4824502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1618367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25"/>
          <p:cNvSpPr>
            <a:spLocks noGrp="1"/>
          </p:cNvSpPr>
          <p:nvPr>
            <p:ph type="pic" idx="3"/>
          </p:nvPr>
        </p:nvSpPr>
        <p:spPr>
          <a:xfrm>
            <a:off x="3429000" y="1200152"/>
            <a:ext cx="2286000" cy="20901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1" name="Google Shape;81;p25"/>
          <p:cNvSpPr>
            <a:spLocks noGrp="1"/>
          </p:cNvSpPr>
          <p:nvPr>
            <p:ph type="pic" idx="4"/>
          </p:nvPr>
        </p:nvSpPr>
        <p:spPr>
          <a:xfrm>
            <a:off x="5584373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129941" y="1323975"/>
            <a:ext cx="1470384" cy="301310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6"/>
          <p:cNvSpPr>
            <a:spLocks noGrp="1"/>
          </p:cNvSpPr>
          <p:nvPr>
            <p:ph type="pic" idx="3"/>
          </p:nvPr>
        </p:nvSpPr>
        <p:spPr>
          <a:xfrm>
            <a:off x="2394900" y="806418"/>
            <a:ext cx="1648463" cy="35306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>
            <a:spLocks noGrp="1"/>
          </p:cNvSpPr>
          <p:nvPr>
            <p:ph type="pic" idx="2"/>
          </p:nvPr>
        </p:nvSpPr>
        <p:spPr>
          <a:xfrm>
            <a:off x="1079168" y="812569"/>
            <a:ext cx="2478711" cy="3518363"/>
          </a:xfrm>
          <a:prstGeom prst="roundRect">
            <a:avLst>
              <a:gd name="adj" fmla="val 270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4015" y="1246313"/>
            <a:ext cx="4758986" cy="2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4692094" y="1408514"/>
            <a:ext cx="3367701" cy="21589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>
            <a:spLocks noGrp="1"/>
          </p:cNvSpPr>
          <p:nvPr>
            <p:ph type="pic" idx="2"/>
          </p:nvPr>
        </p:nvSpPr>
        <p:spPr>
          <a:xfrm>
            <a:off x="0" y="1063823"/>
            <a:ext cx="9144000" cy="30158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-21583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/>
          <p:nvPr/>
        </p:nvSpPr>
        <p:spPr>
          <a:xfrm>
            <a:off x="278594" y="945926"/>
            <a:ext cx="79428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>
                <a:solidFill>
                  <a:srgbClr val="A8A9AA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“</a:t>
            </a:r>
            <a:endParaRPr sz="2400" dirty="0">
              <a:solidFill>
                <a:srgbClr val="A8A9AA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8" name="Google Shape;208;p38"/>
          <p:cNvCxnSpPr/>
          <p:nvPr/>
        </p:nvCxnSpPr>
        <p:spPr>
          <a:xfrm>
            <a:off x="912000" y="2970827"/>
            <a:ext cx="7320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38"/>
          <p:cNvSpPr txBox="1"/>
          <p:nvPr/>
        </p:nvSpPr>
        <p:spPr>
          <a:xfrm>
            <a:off x="1294425" y="3308999"/>
            <a:ext cx="73200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lvl="0" algn="ctr"/>
            <a:r>
              <a:rPr lang="en-US" sz="1800" dirty="0"/>
              <a:t>- Harry Truman</a:t>
            </a:r>
          </a:p>
        </p:txBody>
      </p:sp>
      <p:sp>
        <p:nvSpPr>
          <p:cNvPr id="210" name="Google Shape;210;p38"/>
          <p:cNvSpPr txBox="1"/>
          <p:nvPr/>
        </p:nvSpPr>
        <p:spPr>
          <a:xfrm>
            <a:off x="911925" y="1708025"/>
            <a:ext cx="8025675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800" i="1" dirty="0"/>
              <a:t>It’s amazing what you can accomplish when </a:t>
            </a:r>
          </a:p>
          <a:p>
            <a:r>
              <a:rPr lang="en-US" sz="2800" i="1" dirty="0"/>
              <a:t>you don’t care who gets the credit.</a:t>
            </a:r>
            <a:endParaRPr lang="en-US" sz="2800" dirty="0"/>
          </a:p>
          <a:p>
            <a:r>
              <a:rPr lang="en-US" b="1" i="1" dirty="0"/>
              <a:t> </a:t>
            </a:r>
            <a:endParaRPr lang="en-US" sz="2000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BBDEFA0-BA7C-7049-AC86-0D8449BD029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FD7771-99C3-4441-BD70-2DA29A485075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354395" y="418997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5. The tough side of collaboration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769566" y="1091296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503284" y="1465239"/>
            <a:ext cx="4944491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 i="1" dirty="0"/>
              <a:t>Hindering collaborative outcomes include:</a:t>
            </a:r>
          </a:p>
          <a:p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Confusing collaboration with negotiation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group member routinely obstructs collaborative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collaborative result fails to emerge 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10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57FFE45C-E643-3842-9A93-4012B3E9DE8C}"/>
              </a:ext>
            </a:extLst>
          </p:cNvPr>
          <p:cNvSpPr txBox="1"/>
          <p:nvPr/>
        </p:nvSpPr>
        <p:spPr>
          <a:xfrm>
            <a:off x="5828950" y="2003796"/>
            <a:ext cx="2539365" cy="1070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Find a group of people who challenge and inspire you, spend a lot of time together, and it will change your life.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200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Amy Poehler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211971" y="214254"/>
            <a:ext cx="724956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6. </a:t>
            </a:r>
            <a:r>
              <a:rPr lang="en-US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Now what?</a:t>
            </a:r>
            <a:endParaRPr sz="4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629271" y="1014961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1189321" y="991150"/>
            <a:ext cx="5786157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dirty="0"/>
              <a:t> </a:t>
            </a:r>
          </a:p>
          <a:p>
            <a:pPr algn="ctr"/>
            <a:r>
              <a:rPr lang="en-US" sz="2400" dirty="0"/>
              <a:t>Discussion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29EC08E2-768F-4642-820A-C9188ABD398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F46CB-8F9B-A043-BDD9-19B1545F595B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11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1B3CCD-5941-A34F-9566-11DC34EC7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036" y="2071861"/>
            <a:ext cx="1935448" cy="14067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91CB83-AD12-9444-B016-1D697D20042E}"/>
              </a:ext>
            </a:extLst>
          </p:cNvPr>
          <p:cNvSpPr/>
          <p:nvPr/>
        </p:nvSpPr>
        <p:spPr>
          <a:xfrm>
            <a:off x="688339" y="1811985"/>
            <a:ext cx="62006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are the major collaborative barriers you face? How do you manage them?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 you identify a movie or sitcom where the leader artfully overcame collaboration barriers?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How effective are your routine meetings? How do you judge their effectiveness?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If you had to create a magic formula for getting “the right people in the room,” what would be the major factors in your formula? </a:t>
            </a:r>
          </a:p>
        </p:txBody>
      </p:sp>
    </p:spTree>
    <p:extLst>
      <p:ext uri="{BB962C8B-B14F-4D97-AF65-F5344CB8AC3E}">
        <p14:creationId xmlns:p14="http://schemas.microsoft.com/office/powerpoint/2010/main" val="226749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0"/>
          <p:cNvSpPr txBox="1"/>
          <p:nvPr/>
        </p:nvSpPr>
        <p:spPr>
          <a:xfrm>
            <a:off x="673516" y="2031181"/>
            <a:ext cx="7797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  <a:endParaRPr sz="40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4499750" y="881881"/>
            <a:ext cx="430736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-US" sz="44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Visit the website</a:t>
            </a:r>
            <a:endParaRPr lang="en-US" sz="44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>
            <a:cxnSpLocks/>
          </p:cNvCxnSpPr>
          <p:nvPr/>
        </p:nvCxnSpPr>
        <p:spPr>
          <a:xfrm>
            <a:off x="5163526" y="1749663"/>
            <a:ext cx="3154306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6329" y="5018"/>
            <a:ext cx="4572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13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Google Shape;250;p41">
            <a:extLst>
              <a:ext uri="{FF2B5EF4-FFF2-40B4-BE49-F238E27FC236}">
                <a16:creationId xmlns:a16="http://schemas.microsoft.com/office/drawing/2014/main" id="{7D8BD88C-38BB-D344-9062-4983F3C0C777}"/>
              </a:ext>
            </a:extLst>
          </p:cNvPr>
          <p:cNvSpPr/>
          <p:nvPr/>
        </p:nvSpPr>
        <p:spPr>
          <a:xfrm>
            <a:off x="5412179" y="1832850"/>
            <a:ext cx="283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2000" b="1" dirty="0"/>
          </a:p>
        </p:txBody>
      </p:sp>
      <p:sp>
        <p:nvSpPr>
          <p:cNvPr id="25" name="Google Shape;251;p41">
            <a:extLst>
              <a:ext uri="{FF2B5EF4-FFF2-40B4-BE49-F238E27FC236}">
                <a16:creationId xmlns:a16="http://schemas.microsoft.com/office/drawing/2014/main" id="{74705EBB-8633-4B47-90DD-6AD5B32B1E6E}"/>
              </a:ext>
            </a:extLst>
          </p:cNvPr>
          <p:cNvSpPr/>
          <p:nvPr/>
        </p:nvSpPr>
        <p:spPr>
          <a:xfrm>
            <a:off x="5502722" y="2863556"/>
            <a:ext cx="3450899" cy="3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Self-Tests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(check your understanding)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253;p41">
            <a:extLst>
              <a:ext uri="{FF2B5EF4-FFF2-40B4-BE49-F238E27FC236}">
                <a16:creationId xmlns:a16="http://schemas.microsoft.com/office/drawing/2014/main" id="{8654AD8D-8F2B-DD4A-A9F6-460A7A71BEB2}"/>
              </a:ext>
            </a:extLst>
          </p:cNvPr>
          <p:cNvSpPr/>
          <p:nvPr/>
        </p:nvSpPr>
        <p:spPr>
          <a:xfrm>
            <a:off x="5476530" y="3258010"/>
            <a:ext cx="3171341" cy="36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Discussions Questions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(expand your knowledge)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255;p41">
            <a:extLst>
              <a:ext uri="{FF2B5EF4-FFF2-40B4-BE49-F238E27FC236}">
                <a16:creationId xmlns:a16="http://schemas.microsoft.com/office/drawing/2014/main" id="{FFFC0F9C-62FE-194A-A0B3-C0E8A1177CD2}"/>
              </a:ext>
            </a:extLst>
          </p:cNvPr>
          <p:cNvSpPr/>
          <p:nvPr/>
        </p:nvSpPr>
        <p:spPr>
          <a:xfrm>
            <a:off x="5444354" y="3851679"/>
            <a:ext cx="3235692" cy="51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Self-Assessments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(create a personal development plan)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52;p41">
            <a:extLst>
              <a:ext uri="{FF2B5EF4-FFF2-40B4-BE49-F238E27FC236}">
                <a16:creationId xmlns:a16="http://schemas.microsoft.com/office/drawing/2014/main" id="{5E78E7F3-1080-0C4A-BB27-B0AD18AF796D}"/>
              </a:ext>
            </a:extLst>
          </p:cNvPr>
          <p:cNvSpPr/>
          <p:nvPr/>
        </p:nvSpPr>
        <p:spPr>
          <a:xfrm>
            <a:off x="5226650" y="2952325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252;p41">
            <a:extLst>
              <a:ext uri="{FF2B5EF4-FFF2-40B4-BE49-F238E27FC236}">
                <a16:creationId xmlns:a16="http://schemas.microsoft.com/office/drawing/2014/main" id="{0300ECF8-788B-A34C-A018-3F2746950437}"/>
              </a:ext>
            </a:extLst>
          </p:cNvPr>
          <p:cNvSpPr/>
          <p:nvPr/>
        </p:nvSpPr>
        <p:spPr>
          <a:xfrm>
            <a:off x="5226650" y="3323480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252;p41">
            <a:extLst>
              <a:ext uri="{FF2B5EF4-FFF2-40B4-BE49-F238E27FC236}">
                <a16:creationId xmlns:a16="http://schemas.microsoft.com/office/drawing/2014/main" id="{AC6D3BD4-707E-7549-83AE-10F50D6AAE29}"/>
              </a:ext>
            </a:extLst>
          </p:cNvPr>
          <p:cNvSpPr/>
          <p:nvPr/>
        </p:nvSpPr>
        <p:spPr>
          <a:xfrm>
            <a:off x="5207805" y="3878556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5577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3701078" y="581423"/>
            <a:ext cx="5102068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Agenda: Collaboration</a:t>
            </a:r>
            <a:endParaRPr sz="4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/>
          <p:nvPr/>
        </p:nvCxnSpPr>
        <p:spPr>
          <a:xfrm>
            <a:off x="4626374" y="1334407"/>
            <a:ext cx="238590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88582" y="0"/>
            <a:ext cx="4572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5" name="Google Shape;125;p32"/>
          <p:cNvGrpSpPr/>
          <p:nvPr/>
        </p:nvGrpSpPr>
        <p:grpSpPr>
          <a:xfrm>
            <a:off x="4366550" y="1677146"/>
            <a:ext cx="3943615" cy="300000"/>
            <a:chOff x="5254055" y="2362172"/>
            <a:chExt cx="3323755" cy="300000"/>
          </a:xfrm>
        </p:grpSpPr>
        <p:sp>
          <p:nvSpPr>
            <p:cNvPr id="126" name="Google Shape;126;p32"/>
            <p:cNvSpPr/>
            <p:nvPr/>
          </p:nvSpPr>
          <p:spPr>
            <a:xfrm>
              <a:off x="5559048" y="2362172"/>
              <a:ext cx="3018762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just">
                <a:buClr>
                  <a:schemeClr val="dk1"/>
                </a:buClr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Collaboration vs. negotiation</a:t>
              </a: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5254055" y="2437288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32"/>
          <p:cNvGrpSpPr/>
          <p:nvPr/>
        </p:nvGrpSpPr>
        <p:grpSpPr>
          <a:xfrm>
            <a:off x="4366550" y="2085863"/>
            <a:ext cx="4114200" cy="300000"/>
            <a:chOff x="5254054" y="2783256"/>
            <a:chExt cx="3074922" cy="300000"/>
          </a:xfrm>
        </p:grpSpPr>
        <p:sp>
          <p:nvSpPr>
            <p:cNvPr id="129" name="Google Shape;129;p32"/>
            <p:cNvSpPr/>
            <p:nvPr/>
          </p:nvSpPr>
          <p:spPr>
            <a:xfrm>
              <a:off x="5547976" y="2783256"/>
              <a:ext cx="27810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 collaborative culture</a:t>
              </a:r>
            </a:p>
          </p:txBody>
        </p:sp>
        <p:sp>
          <p:nvSpPr>
            <p:cNvPr id="130" name="Google Shape;130;p32"/>
            <p:cNvSpPr/>
            <p:nvPr/>
          </p:nvSpPr>
          <p:spPr>
            <a:xfrm>
              <a:off x="5254054" y="2801207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32"/>
          <p:cNvGrpSpPr/>
          <p:nvPr/>
        </p:nvGrpSpPr>
        <p:grpSpPr>
          <a:xfrm>
            <a:off x="4366550" y="2492790"/>
            <a:ext cx="3852656" cy="300000"/>
            <a:chOff x="5254055" y="3134401"/>
            <a:chExt cx="3129221" cy="300000"/>
          </a:xfrm>
        </p:grpSpPr>
        <p:sp>
          <p:nvSpPr>
            <p:cNvPr id="132" name="Google Shape;132;p32"/>
            <p:cNvSpPr/>
            <p:nvPr/>
          </p:nvSpPr>
          <p:spPr>
            <a:xfrm>
              <a:off x="5547976" y="3134401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Visible practices</a:t>
              </a:r>
              <a:endPara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5254055" y="3152340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32"/>
          <p:cNvGrpSpPr/>
          <p:nvPr/>
        </p:nvGrpSpPr>
        <p:grpSpPr>
          <a:xfrm>
            <a:off x="4383437" y="2924130"/>
            <a:ext cx="3740896" cy="300000"/>
            <a:chOff x="5254055" y="3698950"/>
            <a:chExt cx="3129221" cy="300000"/>
          </a:xfrm>
        </p:grpSpPr>
        <p:sp>
          <p:nvSpPr>
            <p:cNvPr id="135" name="Google Shape;135;p32"/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Subtle practices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32"/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Google Shape;134;p32">
            <a:extLst>
              <a:ext uri="{FF2B5EF4-FFF2-40B4-BE49-F238E27FC236}">
                <a16:creationId xmlns:a16="http://schemas.microsoft.com/office/drawing/2014/main" id="{26351937-98D6-7E44-9975-7C37395DD714}"/>
              </a:ext>
            </a:extLst>
          </p:cNvPr>
          <p:cNvGrpSpPr/>
          <p:nvPr/>
        </p:nvGrpSpPr>
        <p:grpSpPr>
          <a:xfrm>
            <a:off x="4383437" y="3325691"/>
            <a:ext cx="3580281" cy="300000"/>
            <a:chOff x="5254055" y="3698950"/>
            <a:chExt cx="3129221" cy="300000"/>
          </a:xfrm>
        </p:grpSpPr>
        <p:sp>
          <p:nvSpPr>
            <p:cNvPr id="20" name="Google Shape;135;p32">
              <a:extLst>
                <a:ext uri="{FF2B5EF4-FFF2-40B4-BE49-F238E27FC236}">
                  <a16:creationId xmlns:a16="http://schemas.microsoft.com/office/drawing/2014/main" id="{092BAD7D-8E25-ED4B-85A6-B345E75009A4}"/>
                </a:ext>
              </a:extLst>
            </p:cNvPr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The tough side of collaboration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" name="Google Shape;136;p32">
              <a:extLst>
                <a:ext uri="{FF2B5EF4-FFF2-40B4-BE49-F238E27FC236}">
                  <a16:creationId xmlns:a16="http://schemas.microsoft.com/office/drawing/2014/main" id="{4147B2A7-F388-3145-BBF1-7BDBB06A243F}"/>
                </a:ext>
              </a:extLst>
            </p:cNvPr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2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oogle Shape;131;p32">
            <a:extLst>
              <a:ext uri="{FF2B5EF4-FFF2-40B4-BE49-F238E27FC236}">
                <a16:creationId xmlns:a16="http://schemas.microsoft.com/office/drawing/2014/main" id="{2636D792-2DFA-B7EA-33EB-8AB6D8CE28B8}"/>
              </a:ext>
            </a:extLst>
          </p:cNvPr>
          <p:cNvGrpSpPr/>
          <p:nvPr/>
        </p:nvGrpSpPr>
        <p:grpSpPr>
          <a:xfrm>
            <a:off x="4383437" y="3727252"/>
            <a:ext cx="3852656" cy="300000"/>
            <a:chOff x="5254055" y="3134401"/>
            <a:chExt cx="3129221" cy="300000"/>
          </a:xfrm>
        </p:grpSpPr>
        <p:sp>
          <p:nvSpPr>
            <p:cNvPr id="4" name="Google Shape;132;p32">
              <a:extLst>
                <a:ext uri="{FF2B5EF4-FFF2-40B4-BE49-F238E27FC236}">
                  <a16:creationId xmlns:a16="http://schemas.microsoft.com/office/drawing/2014/main" id="{9F8E5115-4FD3-BB29-39D6-6B734E3B520E}"/>
                </a:ext>
              </a:extLst>
            </p:cNvPr>
            <p:cNvSpPr/>
            <p:nvPr/>
          </p:nvSpPr>
          <p:spPr>
            <a:xfrm>
              <a:off x="5547976" y="3134401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Now what?</a:t>
              </a:r>
              <a:endPara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" name="Google Shape;133;p32">
              <a:extLst>
                <a:ext uri="{FF2B5EF4-FFF2-40B4-BE49-F238E27FC236}">
                  <a16:creationId xmlns:a16="http://schemas.microsoft.com/office/drawing/2014/main" id="{242EBD44-BE0B-CFE3-DCA7-DCD5B7EB799F}"/>
                </a:ext>
              </a:extLst>
            </p:cNvPr>
            <p:cNvSpPr/>
            <p:nvPr/>
          </p:nvSpPr>
          <p:spPr>
            <a:xfrm>
              <a:off x="5254055" y="3152340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136543" y="388408"/>
            <a:ext cx="7724089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28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1. 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Collaboration vs. negotiation</a:t>
            </a: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41071" y="1195796"/>
            <a:ext cx="598911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Google Shape;113;p31">
            <a:extLst>
              <a:ext uri="{FF2B5EF4-FFF2-40B4-BE49-F238E27FC236}">
                <a16:creationId xmlns:a16="http://schemas.microsoft.com/office/drawing/2014/main" id="{35D2E99D-06F7-544B-834B-EA4613F2C08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20790-3D00-6D41-812F-5886CCAF56B2}"/>
              </a:ext>
            </a:extLst>
          </p:cNvPr>
          <p:cNvSpPr txBox="1"/>
          <p:nvPr/>
        </p:nvSpPr>
        <p:spPr>
          <a:xfrm>
            <a:off x="0" y="45467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3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686D8-459A-3A4A-B257-310220EE3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138" y="1347537"/>
            <a:ext cx="5807242" cy="31992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3" y="388408"/>
            <a:ext cx="717225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2. A collaborative culture</a:t>
            </a:r>
            <a:endParaRPr sz="36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6756" y="1130608"/>
            <a:ext cx="718206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DBFA7043-83A6-454C-B677-56BFD092DC6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77CD3-31B8-B249-9FC5-B68CF8A3EB31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4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3C89C7-832C-E340-86A5-E76D4D51B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450" y="1531481"/>
            <a:ext cx="5549687" cy="274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3. Visible practices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130608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573065" y="1522862"/>
            <a:ext cx="4523721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800" dirty="0"/>
              <a:t>Make sure the right people are in the room and participate at the expected level</a:t>
            </a:r>
          </a:p>
          <a:p>
            <a:pPr marL="342900" indent="-342900">
              <a:buFont typeface="+mj-lt"/>
              <a:buAutoNum type="alphaLcPeriod"/>
            </a:pP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Use personal instruction manuals to “jump-start” collaboration in newly formed groups </a:t>
            </a:r>
            <a:r>
              <a:rPr lang="en-US" dirty="0"/>
              <a:t>(see next slide)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Assess meeting mechanics </a:t>
            </a:r>
            <a:r>
              <a:rPr lang="en-US" dirty="0"/>
              <a:t>(see slide 7)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294839" y="4738469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180005" y="80870"/>
            <a:ext cx="717506" cy="9766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5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53D0E-8C4D-514B-AAC3-063165816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517" y="1292820"/>
            <a:ext cx="3768222" cy="29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7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Google Shape;113;p31">
            <a:extLst>
              <a:ext uri="{FF2B5EF4-FFF2-40B4-BE49-F238E27FC236}">
                <a16:creationId xmlns:a16="http://schemas.microsoft.com/office/drawing/2014/main" id="{35D2E99D-06F7-544B-834B-EA4613F2C08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20790-3D00-6D41-812F-5886CCAF56B2}"/>
              </a:ext>
            </a:extLst>
          </p:cNvPr>
          <p:cNvSpPr txBox="1"/>
          <p:nvPr/>
        </p:nvSpPr>
        <p:spPr>
          <a:xfrm>
            <a:off x="0" y="45467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6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DCDF5-373F-CB45-BD45-120CAE036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07" y="175406"/>
            <a:ext cx="4238045" cy="4937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5ABBE-7862-B440-AFE6-123818898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148" y="2191260"/>
            <a:ext cx="1735289" cy="18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03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Google Shape;113;p31">
            <a:extLst>
              <a:ext uri="{FF2B5EF4-FFF2-40B4-BE49-F238E27FC236}">
                <a16:creationId xmlns:a16="http://schemas.microsoft.com/office/drawing/2014/main" id="{35D2E99D-06F7-544B-834B-EA4613F2C08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20790-3D00-6D41-812F-5886CCAF56B2}"/>
              </a:ext>
            </a:extLst>
          </p:cNvPr>
          <p:cNvSpPr txBox="1"/>
          <p:nvPr/>
        </p:nvSpPr>
        <p:spPr>
          <a:xfrm>
            <a:off x="0" y="45467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7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380F5-EFEC-1E47-BBBB-11D99A1F8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18"/>
          <a:stretch/>
        </p:blipFill>
        <p:spPr>
          <a:xfrm>
            <a:off x="2165685" y="170859"/>
            <a:ext cx="5173580" cy="4502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8386F-0C51-3041-929A-91E77AAA5086}"/>
              </a:ext>
            </a:extLst>
          </p:cNvPr>
          <p:cNvSpPr txBox="1"/>
          <p:nvPr/>
        </p:nvSpPr>
        <p:spPr>
          <a:xfrm>
            <a:off x="216568" y="170859"/>
            <a:ext cx="2606145" cy="830966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3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What 3 words best describe your typical meetings? </a:t>
            </a:r>
          </a:p>
        </p:txBody>
      </p:sp>
    </p:spTree>
    <p:extLst>
      <p:ext uri="{BB962C8B-B14F-4D97-AF65-F5344CB8AC3E}">
        <p14:creationId xmlns:p14="http://schemas.microsoft.com/office/powerpoint/2010/main" val="266834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3" y="473821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3. Visible practices </a:t>
            </a:r>
            <a:r>
              <a:rPr lang="en" sz="2000" i="1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(cont’d)</a:t>
            </a:r>
            <a:endParaRPr lang="en" sz="2000" i="1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326735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679431" y="1439053"/>
            <a:ext cx="694388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 startAt="4"/>
            </a:pPr>
            <a:r>
              <a:rPr lang="en-US" sz="1600" dirty="0"/>
              <a:t>Codevelop meeting “ground rules” with the team 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8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8830F-7382-BF43-B702-D76616895B32}"/>
              </a:ext>
            </a:extLst>
          </p:cNvPr>
          <p:cNvSpPr txBox="1"/>
          <p:nvPr/>
        </p:nvSpPr>
        <p:spPr>
          <a:xfrm>
            <a:off x="1308699" y="2056135"/>
            <a:ext cx="6910620" cy="24621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/>
            <a:r>
              <a:rPr lang="en-US" sz="2000" b="1" dirty="0">
                <a:latin typeface="Papyrus" panose="020B0602040200020303" pitchFamily="34" charset="77"/>
              </a:rPr>
              <a:t>Sample Meeting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pyrus" panose="020B0602040200020303" pitchFamily="34" charset="77"/>
              </a:rPr>
              <a:t>When convening a group for the first time, strive to meet face-to-face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pyrus" panose="020B0602040200020303" pitchFamily="34" charset="77"/>
              </a:rPr>
              <a:t>Avoid a meeting where some are face-to-face and others are using a mediated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pyrus" panose="020B0602040200020303" pitchFamily="34" charset="77"/>
              </a:rPr>
              <a:t>Turn off cell phones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pyrus" panose="020B0602040200020303" pitchFamily="34" charset="77"/>
              </a:rPr>
              <a:t>Stay on task by using a “parking garage”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pyrus" panose="020B0602040200020303" pitchFamily="34" charset="77"/>
              </a:rPr>
              <a:t>Solicit everyone’s opinion on key collaborative analyses and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pyrus" panose="020B0602040200020303" pitchFamily="34" charset="77"/>
              </a:rPr>
              <a:t>Craft group action lists, between-meeting individual assignments, and follow-up on assignments </a:t>
            </a:r>
          </a:p>
        </p:txBody>
      </p:sp>
    </p:spTree>
    <p:extLst>
      <p:ext uri="{BB962C8B-B14F-4D97-AF65-F5344CB8AC3E}">
        <p14:creationId xmlns:p14="http://schemas.microsoft.com/office/powerpoint/2010/main" val="341838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4. Subtle practices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6756" y="1115560"/>
            <a:ext cx="718206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327535" y="1260047"/>
            <a:ext cx="6018763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600" dirty="0"/>
              <a:t>Seek alignment on the analysis of the situation before seeking solutions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Spotlight significant points of agreement and disagreement in both the analysis and resolution phases 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Downplay the formal position and roles of team members  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Pay close attention to the rhythm of the discussion </a:t>
            </a:r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Nudge discussions away from premature agreement when signs of groupthink start to emerge 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9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4A2488D-E238-8F47-BF17-34D30D4B4BA0}"/>
              </a:ext>
            </a:extLst>
          </p:cNvPr>
          <p:cNvSpPr txBox="1"/>
          <p:nvPr/>
        </p:nvSpPr>
        <p:spPr>
          <a:xfrm>
            <a:off x="6400693" y="1399164"/>
            <a:ext cx="2539365" cy="1676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People who are very aware that they have more knowledge than the average person are often very unaware that they do not have one-tenth of the knowledge of all the average persons put together.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200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Thomas Sowell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CDCF4-A1F4-2748-AED3-7FABCD571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317" y="3156059"/>
            <a:ext cx="2556741" cy="147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431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13419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spAutoFit/>
      </a:bodyPr>
      <a:lstStyle>
        <a:defPPr marL="342900" indent="-342900" algn="l">
          <a:lnSpc>
            <a:spcPct val="150000"/>
          </a:lnSpc>
          <a:buFont typeface="+mj-lt"/>
          <a:buAutoNum type="arabicPeriod"/>
          <a:defRPr b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505</Words>
  <Application>Microsoft Macintosh PowerPoint</Application>
  <PresentationFormat>On-screen Show (16:9)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Adobe Myungjo Std M</vt:lpstr>
      <vt:lpstr>Lato</vt:lpstr>
      <vt:lpstr>Playfair Display</vt:lpstr>
      <vt:lpstr>Playfair Display ExtraBold</vt:lpstr>
      <vt:lpstr>Playfair Display Medium</vt:lpstr>
      <vt:lpstr>Roboto</vt:lpstr>
      <vt:lpstr>Arial</vt:lpstr>
      <vt:lpstr>Calibri</vt:lpstr>
      <vt:lpstr>Calibri Light</vt:lpstr>
      <vt:lpstr>Papyrus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54</cp:revision>
  <cp:lastPrinted>2022-07-18T00:54:02Z</cp:lastPrinted>
  <dcterms:modified xsi:type="dcterms:W3CDTF">2022-07-23T20:41:35Z</dcterms:modified>
</cp:coreProperties>
</file>